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8" r:id="rId3"/>
  </p:sldMasterIdLst>
  <p:notesMasterIdLst>
    <p:notesMasterId r:id="rId15"/>
  </p:notesMasterIdLst>
  <p:sldIdLst>
    <p:sldId id="256" r:id="rId4"/>
    <p:sldId id="293" r:id="rId5"/>
    <p:sldId id="303" r:id="rId6"/>
    <p:sldId id="277" r:id="rId7"/>
    <p:sldId id="296" r:id="rId8"/>
    <p:sldId id="297" r:id="rId9"/>
    <p:sldId id="298" r:id="rId10"/>
    <p:sldId id="299" r:id="rId11"/>
    <p:sldId id="300" r:id="rId12"/>
    <p:sldId id="301" r:id="rId13"/>
    <p:sldId id="302" r:id="rId14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B1B5"/>
    <a:srgbClr val="16B0B5"/>
    <a:srgbClr val="8FDD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421"/>
  </p:normalViewPr>
  <p:slideViewPr>
    <p:cSldViewPr>
      <p:cViewPr varScale="1">
        <p:scale>
          <a:sx n="43" d="100"/>
          <a:sy n="43" d="100"/>
        </p:scale>
        <p:origin x="215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65FAE-7DF9-4ABD-A8DC-0B1D9203D454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74925" y="1257300"/>
            <a:ext cx="262255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12D57-7DBD-45E1-B91D-DCFF1A34F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69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46DCE-E945-4594-999E-13ED4D81B5B9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5629-E9B8-4C78-ADA5-3F2A72C0EDA8}" type="datetime1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14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4A4E-4F4C-4BA3-8218-F4F7FA524C32}" type="datetime1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3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A971-D933-4639-BF1C-A7B29F48E953}" type="datetime1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5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A93F-BD57-445F-A44C-09D44DFC0E1D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45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7C292-2419-478B-A6FE-E1C4EA3FBB06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75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5ED6A-3481-4301-B9CE-57BB38C276B5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04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3C803-F7EB-449C-B5DD-E9A073866C2B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06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7645E-32C6-45B0-B3CF-8B2BFE29110F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48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E3704-FA2B-4CF4-8DD9-47E8B3A8BFDC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50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18355-DE1F-4D39-B207-4EA9E33EDF54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45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rgbClr val="97C1B8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75DFB-D7CA-41C3-98A4-8922564BCFAE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A4867-F153-4557-BBD8-67C9FD6869D7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01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CC73-FBF5-49DD-B674-4561A3944176}" type="datetime1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76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BF4B-5E2C-4E0D-A04F-9D84437A23B7}" type="datetime1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41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52EAA-D91F-4447-9EAB-FD5495679EC0}" type="datetime1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60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4A97C-FFF7-488D-A01B-0F6BF5491A92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83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EC79-47E2-45A9-A483-5D7D92F1E494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326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CCAF5-B0F2-4CC8-8BD8-87B9A079CC5D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581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1BEA-6AB2-46BC-A733-7557B788D955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rgbClr val="97C1B8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80C41-232F-4097-A3E9-0A2F64F1CA91}" type="datetime1">
              <a:rPr lang="en-US" smtClean="0"/>
              <a:t>3/12/2025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rgbClr val="97C1B8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700AC-8343-4B3D-A7DE-5EC9F863039A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889E5-8C8C-4105-BA6C-769BB4B4E65E}" type="datetime1">
              <a:rPr lang="en-US" smtClean="0"/>
              <a:t>3/12/2025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A606-594A-4C9A-9A5D-6732D524B4D9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14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98654-B82E-4843-9EF3-70ABAE6D897F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29B30-9F7B-4440-87B5-916A9D2C2E26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78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6F52-6931-4E1C-BAA0-BBDB159DFCA2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6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6355" y="1151636"/>
            <a:ext cx="6139688" cy="595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rgbClr val="97C1B8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F120A-2240-4FE6-A4B9-56DFC88BF59F}" type="datetime1">
              <a:rPr lang="en-US" smtClean="0"/>
              <a:t>3/12/2025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E9B41-3F6B-4041-A556-50A05613F3C3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5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dt="0"/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B78F1-68CA-4224-87E2-DC7E86D57B35}" type="datetime1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A4422-0B41-492A-A2D5-31FA086E0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3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dt="0"/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76877"/>
            <a:ext cx="7772399" cy="608151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4900" y="8635745"/>
            <a:ext cx="2857500" cy="523875"/>
          </a:xfrm>
          <a:custGeom>
            <a:avLst/>
            <a:gdLst/>
            <a:ahLst/>
            <a:cxnLst/>
            <a:rect l="l" t="t" r="r" b="b"/>
            <a:pathLst>
              <a:path w="2857500" h="523875">
                <a:moveTo>
                  <a:pt x="0" y="523493"/>
                </a:moveTo>
                <a:lnTo>
                  <a:pt x="2857499" y="523493"/>
                </a:lnTo>
                <a:lnTo>
                  <a:pt x="2857499" y="0"/>
                </a:lnTo>
                <a:lnTo>
                  <a:pt x="0" y="0"/>
                </a:lnTo>
                <a:lnTo>
                  <a:pt x="0" y="523493"/>
                </a:lnTo>
                <a:close/>
              </a:path>
            </a:pathLst>
          </a:custGeom>
          <a:solidFill>
            <a:srgbClr val="2DB1B5">
              <a:alpha val="75000"/>
            </a:srgbClr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8FDDE2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44732" y="8686800"/>
            <a:ext cx="227526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spc="-5" dirty="0">
                <a:solidFill>
                  <a:srgbClr val="FFFFFF"/>
                </a:solidFill>
                <a:latin typeface="Montserrat Light" panose="00000400000000000000" pitchFamily="50" charset="0"/>
                <a:cs typeface="Calibri"/>
              </a:rPr>
              <a:t>Week Eleven</a:t>
            </a:r>
            <a:endParaRPr sz="2800" dirty="0">
              <a:latin typeface="Montserrat Light" panose="00000400000000000000" pitchFamily="50" charset="0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9FA017-247C-7448-95C0-167B9B092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313" y="381000"/>
            <a:ext cx="5428487" cy="311635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A4F397-63C5-4C51-8C55-4A29B86F568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276999"/>
          </a:xfrm>
        </p:spPr>
        <p:txBody>
          <a:bodyPr/>
          <a:lstStyle/>
          <a:p>
            <a:r>
              <a:rPr lang="en-US" dirty="0"/>
              <a:t>Canaan Vibes LLC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C59B1-40D7-4596-8A35-2CE718FEEA8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A0E591-148D-473D-B97F-9111ABA3C4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1" y="209063"/>
            <a:ext cx="1851017" cy="17276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/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157473-EF4D-4157-92D5-E3956F76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1910394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/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157176-1A32-447E-A6A6-13EF42879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3979200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1D58F5-45C6-454E-8DEB-DCF8B40FB5E5}"/>
              </a:ext>
            </a:extLst>
          </p:cNvPr>
          <p:cNvSpPr/>
          <p:nvPr/>
        </p:nvSpPr>
        <p:spPr>
          <a:xfrm>
            <a:off x="849087" y="2041387"/>
            <a:ext cx="5734773" cy="549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/>
                <a:ea typeface="Montserrat Light" panose="00000400000000000000" pitchFamily="50" charset="0"/>
                <a:cs typeface="Times New Roman" panose="02020603050405020304" pitchFamily="18" charset="0"/>
              </a:rPr>
              <a:t>Are there any children or t</a:t>
            </a:r>
            <a:r>
              <a:rPr lang="en-US" sz="1400" dirty="0" err="1">
                <a:solidFill>
                  <a:srgbClr val="000000"/>
                </a:solidFill>
                <a:latin typeface="Montserrat Light"/>
                <a:ea typeface="Montserrat Light" panose="00000400000000000000" pitchFamily="50" charset="0"/>
                <a:cs typeface="Times New Roman" panose="02020603050405020304" pitchFamily="18" charset="0"/>
              </a:rPr>
              <a:t>eenagers</a:t>
            </a:r>
            <a:r>
              <a:rPr lang="en-US" sz="1400" dirty="0">
                <a:solidFill>
                  <a:srgbClr val="000000"/>
                </a:solidFill>
                <a:latin typeface="Montserrat Light"/>
                <a:ea typeface="Montserrat Light" panose="00000400000000000000" pitchFamily="50" charset="0"/>
                <a:cs typeface="Times New Roman" panose="02020603050405020304" pitchFamily="18" charset="0"/>
              </a:rPr>
              <a:t> living in your home?  If so, how old are they?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anose="00000400000000000000" pitchFamily="50" charset="0"/>
              <a:ea typeface="Montserrat Light" panose="000004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0EB33D-C200-4029-9C9C-C0A7C96BE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2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Canaan Vibes LLC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134EC-9356-4626-A296-AE98DEE35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BB2FBA-6F95-4C9A-878B-EC6CA37CF86D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2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A775F0-0B82-4BB3-9386-55BCD5FED2CD}"/>
              </a:ext>
            </a:extLst>
          </p:cNvPr>
          <p:cNvSpPr txBox="1"/>
          <p:nvPr/>
        </p:nvSpPr>
        <p:spPr>
          <a:xfrm>
            <a:off x="861966" y="999110"/>
            <a:ext cx="5734773" cy="707886"/>
          </a:xfrm>
          <a:prstGeom prst="rect">
            <a:avLst/>
          </a:prstGeom>
          <a:solidFill>
            <a:srgbClr val="16B0B5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Thin" panose="00000300000000000000" pitchFamily="50" charset="0"/>
                <a:ea typeface="+mn-ea"/>
                <a:cs typeface="+mn-cs"/>
              </a:rPr>
              <a:t>Children &amp; Teens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0B862FA-6D31-4A43-8103-6A71484CA4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791036"/>
              </p:ext>
            </p:extLst>
          </p:nvPr>
        </p:nvGraphicFramePr>
        <p:xfrm>
          <a:off x="1018813" y="2591025"/>
          <a:ext cx="5734773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46693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407624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6582473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990E697-AAE6-4C3A-855D-8E32116DBD32}"/>
              </a:ext>
            </a:extLst>
          </p:cNvPr>
          <p:cNvSpPr/>
          <p:nvPr/>
        </p:nvSpPr>
        <p:spPr>
          <a:xfrm>
            <a:off x="849086" y="5267100"/>
            <a:ext cx="5734773" cy="549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Montserrat Light"/>
              </a:rPr>
              <a:t>Describe the current bedtime routine for the children/teenagers in your home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anose="00000400000000000000" pitchFamily="50" charset="0"/>
              <a:ea typeface="Montserrat Light" panose="00000400000000000000" pitchFamily="50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AEA1F77-F955-4946-B82C-FC470AEAA0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371047"/>
              </p:ext>
            </p:extLst>
          </p:nvPr>
        </p:nvGraphicFramePr>
        <p:xfrm>
          <a:off x="1023106" y="5761054"/>
          <a:ext cx="5734773" cy="320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46693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407624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658247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01433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5062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233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1D58F5-45C6-454E-8DEB-DCF8B40FB5E5}"/>
              </a:ext>
            </a:extLst>
          </p:cNvPr>
          <p:cNvSpPr/>
          <p:nvPr/>
        </p:nvSpPr>
        <p:spPr>
          <a:xfrm>
            <a:off x="849087" y="2041387"/>
            <a:ext cx="5734773" cy="549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Montserrat Light"/>
              </a:rPr>
              <a:t>What changes to can you make to their bedtimes routines after reading this week’s module?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anose="00000400000000000000" pitchFamily="50" charset="0"/>
              <a:ea typeface="Montserrat Light" panose="000004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0EB33D-C200-4029-9C9C-C0A7C96BE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2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Canaan Vibes LLC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134EC-9356-4626-A296-AE98DEE35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BB2FBA-6F95-4C9A-878B-EC6CA37CF86D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2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A775F0-0B82-4BB3-9386-55BCD5FED2CD}"/>
              </a:ext>
            </a:extLst>
          </p:cNvPr>
          <p:cNvSpPr txBox="1"/>
          <p:nvPr/>
        </p:nvSpPr>
        <p:spPr>
          <a:xfrm>
            <a:off x="861966" y="999110"/>
            <a:ext cx="5734773" cy="707886"/>
          </a:xfrm>
          <a:prstGeom prst="rect">
            <a:avLst/>
          </a:prstGeom>
          <a:solidFill>
            <a:srgbClr val="16B0B5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Thin" panose="00000300000000000000" pitchFamily="50" charset="0"/>
                <a:ea typeface="+mn-ea"/>
                <a:cs typeface="+mn-cs"/>
              </a:rPr>
              <a:t>Children &amp; Teens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0B862FA-6D31-4A43-8103-6A71484CA4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555351"/>
              </p:ext>
            </p:extLst>
          </p:nvPr>
        </p:nvGraphicFramePr>
        <p:xfrm>
          <a:off x="1018813" y="2804365"/>
          <a:ext cx="5734773" cy="640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46693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407624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658247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283672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272893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685037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94735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01236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429721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46317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71589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097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2724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Sleep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Montserrat Thin" panose="00000300000000000000" pitchFamily="50" charset="0"/>
                <a:ea typeface="+mn-ea"/>
                <a:cs typeface="+mn-cs"/>
              </a:rPr>
              <a:t>Keep a sleep journal. If you have any immediate concerns, make sure to discuss it with your doctor!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317B043-0F3E-4A97-86A1-245902E56C6D}"/>
              </a:ext>
            </a:extLst>
          </p:cNvPr>
          <p:cNvGraphicFramePr>
            <a:graphicFrameLocks noGrp="1"/>
          </p:cNvGraphicFramePr>
          <p:nvPr/>
        </p:nvGraphicFramePr>
        <p:xfrm>
          <a:off x="534353" y="2659812"/>
          <a:ext cx="6703696" cy="66556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4512">
                  <a:extLst>
                    <a:ext uri="{9D8B030D-6E8A-4147-A177-3AD203B41FA5}">
                      <a16:colId xmlns:a16="http://schemas.microsoft.com/office/drawing/2014/main" val="671050079"/>
                    </a:ext>
                  </a:extLst>
                </a:gridCol>
                <a:gridCol w="753762">
                  <a:extLst>
                    <a:ext uri="{9D8B030D-6E8A-4147-A177-3AD203B41FA5}">
                      <a16:colId xmlns:a16="http://schemas.microsoft.com/office/drawing/2014/main" val="4017806456"/>
                    </a:ext>
                  </a:extLst>
                </a:gridCol>
                <a:gridCol w="741405">
                  <a:extLst>
                    <a:ext uri="{9D8B030D-6E8A-4147-A177-3AD203B41FA5}">
                      <a16:colId xmlns:a16="http://schemas.microsoft.com/office/drawing/2014/main" val="1359688432"/>
                    </a:ext>
                  </a:extLst>
                </a:gridCol>
                <a:gridCol w="729049">
                  <a:extLst>
                    <a:ext uri="{9D8B030D-6E8A-4147-A177-3AD203B41FA5}">
                      <a16:colId xmlns:a16="http://schemas.microsoft.com/office/drawing/2014/main" val="2469662938"/>
                    </a:ext>
                  </a:extLst>
                </a:gridCol>
                <a:gridCol w="729049">
                  <a:extLst>
                    <a:ext uri="{9D8B030D-6E8A-4147-A177-3AD203B41FA5}">
                      <a16:colId xmlns:a16="http://schemas.microsoft.com/office/drawing/2014/main" val="1512644847"/>
                    </a:ext>
                  </a:extLst>
                </a:gridCol>
                <a:gridCol w="753762">
                  <a:extLst>
                    <a:ext uri="{9D8B030D-6E8A-4147-A177-3AD203B41FA5}">
                      <a16:colId xmlns:a16="http://schemas.microsoft.com/office/drawing/2014/main" val="3596937958"/>
                    </a:ext>
                  </a:extLst>
                </a:gridCol>
                <a:gridCol w="753762">
                  <a:extLst>
                    <a:ext uri="{9D8B030D-6E8A-4147-A177-3AD203B41FA5}">
                      <a16:colId xmlns:a16="http://schemas.microsoft.com/office/drawing/2014/main" val="2212537614"/>
                    </a:ext>
                  </a:extLst>
                </a:gridCol>
                <a:gridCol w="738395">
                  <a:extLst>
                    <a:ext uri="{9D8B030D-6E8A-4147-A177-3AD203B41FA5}">
                      <a16:colId xmlns:a16="http://schemas.microsoft.com/office/drawing/2014/main" val="209492005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962167"/>
                  </a:ext>
                </a:extLst>
              </a:tr>
              <a:tr h="862395">
                <a:tc>
                  <a:txBody>
                    <a:bodyPr/>
                    <a:lstStyle/>
                    <a:p>
                      <a:r>
                        <a:rPr lang="en-US" dirty="0"/>
                        <a:t>Time you went to bed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381013"/>
                  </a:ext>
                </a:extLst>
              </a:tr>
              <a:tr h="862395">
                <a:tc>
                  <a:txBody>
                    <a:bodyPr/>
                    <a:lstStyle/>
                    <a:p>
                      <a:r>
                        <a:rPr lang="en-US" dirty="0"/>
                        <a:t>How long did it take to fall asleep?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637111"/>
                  </a:ext>
                </a:extLst>
              </a:tr>
              <a:tr h="862395">
                <a:tc>
                  <a:txBody>
                    <a:bodyPr/>
                    <a:lstStyle/>
                    <a:p>
                      <a:r>
                        <a:rPr lang="en-US" dirty="0"/>
                        <a:t>How many times did you wake up?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2780102"/>
                  </a:ext>
                </a:extLst>
              </a:tr>
              <a:tr h="862395">
                <a:tc>
                  <a:txBody>
                    <a:bodyPr/>
                    <a:lstStyle/>
                    <a:p>
                      <a:r>
                        <a:rPr lang="en-US" dirty="0"/>
                        <a:t>What time did you wake up?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1725954"/>
                  </a:ext>
                </a:extLst>
              </a:tr>
              <a:tr h="862395">
                <a:tc>
                  <a:txBody>
                    <a:bodyPr/>
                    <a:lstStyle/>
                    <a:p>
                      <a:r>
                        <a:rPr lang="en-US" dirty="0"/>
                        <a:t>What time did you get up?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3720997"/>
                  </a:ext>
                </a:extLst>
              </a:tr>
              <a:tr h="862395">
                <a:tc>
                  <a:txBody>
                    <a:bodyPr/>
                    <a:lstStyle/>
                    <a:p>
                      <a:r>
                        <a:rPr lang="en-US" dirty="0"/>
                        <a:t>How long did you spend in bed last night?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465525"/>
                  </a:ext>
                </a:extLst>
              </a:tr>
              <a:tr h="1024128">
                <a:tc>
                  <a:txBody>
                    <a:bodyPr/>
                    <a:lstStyle/>
                    <a:p>
                      <a:r>
                        <a:rPr lang="en-US" dirty="0"/>
                        <a:t>How would you rate the quality of your sleep?</a:t>
                      </a:r>
                    </a:p>
                    <a:p>
                      <a:r>
                        <a:rPr lang="en-US" dirty="0"/>
                        <a:t>1-good 5-bad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57603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C953831-1F02-40BF-B322-D171A2124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1841971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762101"/>
              </p:ext>
            </p:extLst>
          </p:nvPr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D71DBE-1ECC-4078-983D-444DB216B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3894837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/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72E6EE-E4CF-4744-A7F6-BA30591B2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2855349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/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7FD1DE-C0EC-4ABC-B4FC-00048589F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3097264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/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6B251-0029-4815-BE30-78DD10740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1351519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04DF-F67C-4EC5-919D-5A8B181F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9" y="609600"/>
            <a:ext cx="6703695" cy="762000"/>
          </a:xfrm>
          <a:solidFill>
            <a:srgbClr val="2DB1B5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Montserrat Thin" panose="00000300000000000000" pitchFamily="50" charset="0"/>
              </a:rPr>
              <a:t>Journal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96873-C9E1-4048-ABE0-61A4B25039E2}"/>
              </a:ext>
            </a:extLst>
          </p:cNvPr>
          <p:cNvSpPr txBox="1"/>
          <p:nvPr/>
        </p:nvSpPr>
        <p:spPr>
          <a:xfrm>
            <a:off x="817953" y="1636719"/>
            <a:ext cx="6153665" cy="10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en-US" sz="1400" dirty="0">
                <a:solidFill>
                  <a:srgbClr val="676767"/>
                </a:solidFill>
                <a:latin typeface="Montserrat Thin" panose="00000300000000000000" pitchFamily="50" charset="0"/>
              </a:rPr>
              <a:t>Journaling is a great way to get what is in your head out and on paper to allow for more restful sleep.  Take time to journal each day!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Montserrat Thin" panose="00000300000000000000" pitchFamily="50" charset="0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AF8D6D-49EE-4341-BED7-FB0BC6EAC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A4422-0B41-492A-A2D5-31FA086E074B}" type="slidenum">
              <a:rPr kumimoji="0" lang="en-US" sz="102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2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247B7E1-AB12-487C-9676-5070F23DA19F}"/>
              </a:ext>
            </a:extLst>
          </p:cNvPr>
          <p:cNvGraphicFramePr>
            <a:graphicFrameLocks noGrp="1"/>
          </p:cNvGraphicFramePr>
          <p:nvPr/>
        </p:nvGraphicFramePr>
        <p:xfrm>
          <a:off x="1018813" y="2286000"/>
          <a:ext cx="5734773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773">
                  <a:extLst>
                    <a:ext uri="{9D8B030D-6E8A-4147-A177-3AD203B41FA5}">
                      <a16:colId xmlns:a16="http://schemas.microsoft.com/office/drawing/2014/main" val="35446092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16531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355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555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9632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870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4954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8323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4642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1591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013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7503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4321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270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9280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835123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55FB64-D409-4D48-A5E2-7E7E54970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Canaan Vibes LLC</a:t>
            </a:r>
          </a:p>
        </p:txBody>
      </p:sp>
    </p:spTree>
    <p:extLst>
      <p:ext uri="{BB962C8B-B14F-4D97-AF65-F5344CB8AC3E}">
        <p14:creationId xmlns:p14="http://schemas.microsoft.com/office/powerpoint/2010/main" val="1921161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13544</TotalTime>
  <Words>404</Words>
  <Application>Microsoft Office PowerPoint</Application>
  <PresentationFormat>Custom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Montserrat Light</vt:lpstr>
      <vt:lpstr>Montserrat Thin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Sleep</vt:lpstr>
      <vt:lpstr>Journal</vt:lpstr>
      <vt:lpstr>Journal</vt:lpstr>
      <vt:lpstr>Journal</vt:lpstr>
      <vt:lpstr>Journal</vt:lpstr>
      <vt:lpstr>Journal</vt:lpstr>
      <vt:lpstr>Journal</vt:lpstr>
      <vt:lpstr>Journal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Sykora</dc:creator>
  <cp:lastModifiedBy>USER</cp:lastModifiedBy>
  <cp:revision>41</cp:revision>
  <dcterms:created xsi:type="dcterms:W3CDTF">2019-01-25T21:44:07Z</dcterms:created>
  <dcterms:modified xsi:type="dcterms:W3CDTF">2025-03-12T17:50:18Z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2018-10-31T00:00:00Z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2019-01-25T00:00:00Z</vt:filetime>
  </property>
</Properties>
</file>