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8" r:id="rId3"/>
  </p:sldMasterIdLst>
  <p:notesMasterIdLst>
    <p:notesMasterId r:id="rId15"/>
  </p:notesMasterIdLst>
  <p:sldIdLst>
    <p:sldId id="256" r:id="rId4"/>
    <p:sldId id="293" r:id="rId5"/>
    <p:sldId id="303" r:id="rId6"/>
    <p:sldId id="277" r:id="rId7"/>
    <p:sldId id="296" r:id="rId8"/>
    <p:sldId id="297" r:id="rId9"/>
    <p:sldId id="298" r:id="rId10"/>
    <p:sldId id="299" r:id="rId11"/>
    <p:sldId id="300" r:id="rId12"/>
    <p:sldId id="301" r:id="rId13"/>
    <p:sldId id="302" r:id="rId14"/>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1B5"/>
    <a:srgbClr val="16B0B5"/>
    <a:srgbClr val="8FD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421"/>
  </p:normalViewPr>
  <p:slideViewPr>
    <p:cSldViewPr>
      <p:cViewPr varScale="1">
        <p:scale>
          <a:sx n="43" d="100"/>
          <a:sy n="43" d="100"/>
        </p:scale>
        <p:origin x="215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3E165FAE-7DF9-4ABD-A8DC-0B1D9203D454}" type="datetimeFigureOut">
              <a:rPr lang="en-US" smtClean="0"/>
              <a:t>3/12/2025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5412D57-7DBD-45E1-B91D-DCFF1A34F29C}" type="slidenum">
              <a:rPr lang="en-US" smtClean="0"/>
              <a:t>‹#›</a:t>
            </a:fld>
            <a:endParaRPr lang="en-US"/>
          </a:p>
        </p:txBody>
      </p:sp>
    </p:spTree>
    <p:extLst>
      <p:ext uri="{BB962C8B-B14F-4D97-AF65-F5344CB8AC3E}">
        <p14:creationId xmlns:p14="http://schemas.microsoft.com/office/powerpoint/2010/main" val="373206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Canaan Vibes LLC</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7646DCE-E945-4594-999E-13ED4D81B5B9}" type="datetime1">
              <a:rPr lang="en-US" smtClean="0"/>
              <a:t>3/12/2025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BE5629-E9B8-4C78-ADA5-3F2A72C0EDA8}" type="datetime1">
              <a:rPr lang="en-US" smtClean="0"/>
              <a:t>3/12/2025</a:t>
            </a:fld>
            <a:endParaRPr lang="en-US"/>
          </a:p>
        </p:txBody>
      </p:sp>
      <p:sp>
        <p:nvSpPr>
          <p:cNvPr id="8" name="Footer Placeholder 7"/>
          <p:cNvSpPr>
            <a:spLocks noGrp="1"/>
          </p:cNvSpPr>
          <p:nvPr>
            <p:ph type="ftr" sz="quarter" idx="11"/>
          </p:nvPr>
        </p:nvSpPr>
        <p:spPr/>
        <p:txBody>
          <a:bodyPr/>
          <a:lstStyle/>
          <a:p>
            <a:r>
              <a:rPr lang="en-US" dirty="0"/>
              <a:t>Canaan Vibes LLC</a:t>
            </a:r>
          </a:p>
        </p:txBody>
      </p:sp>
      <p:sp>
        <p:nvSpPr>
          <p:cNvPr id="9" name="Slide Number Placeholder 8"/>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18751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614A4E-4F4C-4BA3-8218-F4F7FA524C32}" type="datetime1">
              <a:rPr lang="en-US" smtClean="0"/>
              <a:t>3/12/2025</a:t>
            </a:fld>
            <a:endParaRPr lang="en-US"/>
          </a:p>
        </p:txBody>
      </p:sp>
      <p:sp>
        <p:nvSpPr>
          <p:cNvPr id="4" name="Footer Placeholder 3"/>
          <p:cNvSpPr>
            <a:spLocks noGrp="1"/>
          </p:cNvSpPr>
          <p:nvPr>
            <p:ph type="ftr" sz="quarter" idx="11"/>
          </p:nvPr>
        </p:nvSpPr>
        <p:spPr/>
        <p:txBody>
          <a:bodyPr/>
          <a:lstStyle/>
          <a:p>
            <a:r>
              <a:rPr lang="en-US" dirty="0"/>
              <a:t>Canaan Vibes LLC</a:t>
            </a:r>
          </a:p>
        </p:txBody>
      </p:sp>
      <p:sp>
        <p:nvSpPr>
          <p:cNvPr id="5" name="Slide Number Placeholder 4"/>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8845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9A971-D933-4639-BF1C-A7B29F48E953}" type="datetime1">
              <a:rPr lang="en-US" smtClean="0"/>
              <a:t>3/12/2025</a:t>
            </a:fld>
            <a:endParaRPr lang="en-US"/>
          </a:p>
        </p:txBody>
      </p:sp>
      <p:sp>
        <p:nvSpPr>
          <p:cNvPr id="3" name="Footer Placeholder 2"/>
          <p:cNvSpPr>
            <a:spLocks noGrp="1"/>
          </p:cNvSpPr>
          <p:nvPr>
            <p:ph type="ftr" sz="quarter" idx="11"/>
          </p:nvPr>
        </p:nvSpPr>
        <p:spPr/>
        <p:txBody>
          <a:bodyPr/>
          <a:lstStyle/>
          <a:p>
            <a:r>
              <a:rPr lang="en-US" dirty="0"/>
              <a:t>Canaan Vibes LLC</a:t>
            </a:r>
          </a:p>
        </p:txBody>
      </p:sp>
      <p:sp>
        <p:nvSpPr>
          <p:cNvPr id="4" name="Slide Number Placeholder 3"/>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22097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9DBA93F-BD57-445F-A44C-09D44DFC0E1D}"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563345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C07C292-2419-478B-A6FE-E1C4EA3FBB06}"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287817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5ED6A-3481-4301-B9CE-57BB38C276B5}"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15480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3C803-F7EB-449C-B5DD-E9A073866C2B}"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2361606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E7645E-32C6-45B0-B3CF-8B2BFE29110F}"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3735748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E3704-FA2B-4CF4-8DD9-47E8B3A8BFDC}"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60985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318355-DE1F-4D39-B207-4EA9E33EDF54}"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214694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rgbClr val="97C1B8"/>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Canaan Vibes LLC</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1675DFB-D7CA-41C3-98A4-8922564BCFAE}" type="datetime1">
              <a:rPr lang="en-US" smtClean="0"/>
              <a:t>3/12/2025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A4867-F153-4557-BBD8-67C9FD6869D7}"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937601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9ACC73-FBF5-49DD-B674-4561A3944176}" type="datetime1">
              <a:rPr lang="en-US" smtClean="0"/>
              <a:t>3/12/2025</a:t>
            </a:fld>
            <a:endParaRPr lang="en-US"/>
          </a:p>
        </p:txBody>
      </p:sp>
      <p:sp>
        <p:nvSpPr>
          <p:cNvPr id="8" name="Footer Placeholder 7"/>
          <p:cNvSpPr>
            <a:spLocks noGrp="1"/>
          </p:cNvSpPr>
          <p:nvPr>
            <p:ph type="ftr" sz="quarter" idx="11"/>
          </p:nvPr>
        </p:nvSpPr>
        <p:spPr/>
        <p:txBody>
          <a:bodyPr/>
          <a:lstStyle/>
          <a:p>
            <a:r>
              <a:rPr lang="en-US" dirty="0"/>
              <a:t>Canaan Vibes LLC</a:t>
            </a:r>
          </a:p>
        </p:txBody>
      </p:sp>
      <p:sp>
        <p:nvSpPr>
          <p:cNvPr id="9" name="Slide Number Placeholder 8"/>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41207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86BF4B-5E2C-4E0D-A04F-9D84437A23B7}" type="datetime1">
              <a:rPr lang="en-US" smtClean="0"/>
              <a:t>3/12/2025</a:t>
            </a:fld>
            <a:endParaRPr lang="en-US"/>
          </a:p>
        </p:txBody>
      </p:sp>
      <p:sp>
        <p:nvSpPr>
          <p:cNvPr id="4" name="Footer Placeholder 3"/>
          <p:cNvSpPr>
            <a:spLocks noGrp="1"/>
          </p:cNvSpPr>
          <p:nvPr>
            <p:ph type="ftr" sz="quarter" idx="11"/>
          </p:nvPr>
        </p:nvSpPr>
        <p:spPr/>
        <p:txBody>
          <a:bodyPr/>
          <a:lstStyle/>
          <a:p>
            <a:r>
              <a:rPr lang="en-US" dirty="0"/>
              <a:t>Canaan Vibes LLC</a:t>
            </a:r>
          </a:p>
        </p:txBody>
      </p:sp>
      <p:sp>
        <p:nvSpPr>
          <p:cNvPr id="5" name="Slide Number Placeholder 4"/>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512841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52EAA-D91F-4447-9EAB-FD5495679EC0}" type="datetime1">
              <a:rPr lang="en-US" smtClean="0"/>
              <a:t>3/12/2025</a:t>
            </a:fld>
            <a:endParaRPr lang="en-US"/>
          </a:p>
        </p:txBody>
      </p:sp>
      <p:sp>
        <p:nvSpPr>
          <p:cNvPr id="3" name="Footer Placeholder 2"/>
          <p:cNvSpPr>
            <a:spLocks noGrp="1"/>
          </p:cNvSpPr>
          <p:nvPr>
            <p:ph type="ftr" sz="quarter" idx="11"/>
          </p:nvPr>
        </p:nvSpPr>
        <p:spPr/>
        <p:txBody>
          <a:bodyPr/>
          <a:lstStyle/>
          <a:p>
            <a:r>
              <a:rPr lang="en-US" dirty="0"/>
              <a:t>Canaan Vibes LLC</a:t>
            </a:r>
          </a:p>
        </p:txBody>
      </p:sp>
      <p:sp>
        <p:nvSpPr>
          <p:cNvPr id="4" name="Slide Number Placeholder 3"/>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3212460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7374A97C-FFF7-488D-A01B-0F6BF5491A92}"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3554783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FEEEC79-47E2-45A9-A483-5D7D92F1E494}"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887132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CCAF5-B0F2-4CC8-8BD8-87B9A079CC5D}"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883158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D1BEA-6AB2-46BC-A733-7557B788D955}"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10116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rgbClr val="97C1B8"/>
                </a:solidFill>
                <a:latin typeface="Calibri Light"/>
                <a:cs typeface="Calibri Ligh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Canaan Vibes LLC</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0580C41-232F-4097-A3E9-0A2F64F1CA91}" type="datetime1">
              <a:rPr lang="en-US" smtClean="0"/>
              <a:t>3/12/2025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rgbClr val="97C1B8"/>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Canaan Vibes LLC</a:t>
            </a:r>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09700AC-8343-4B3D-A7DE-5EC9F863039A}" type="datetime1">
              <a:rPr lang="en-US" smtClean="0"/>
              <a:t>3/12/2025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Canaan Vibes LLC</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A4889E5-8C8C-4105-BA6C-769BB4B4E65E}" type="datetime1">
              <a:rPr lang="en-US" smtClean="0"/>
              <a:t>3/12/2025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27A606-594A-4C9A-9A5D-6732D524B4D9}"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91381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98654-B82E-4843-9EF3-70ABAE6D897F}"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6004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929B30-9F7B-4440-87B5-916A9D2C2E26}" type="datetime1">
              <a:rPr lang="en-US" smtClean="0"/>
              <a:t>3/12/2025</a:t>
            </a:fld>
            <a:endParaRPr lang="en-US"/>
          </a:p>
        </p:txBody>
      </p:sp>
      <p:sp>
        <p:nvSpPr>
          <p:cNvPr id="5" name="Footer Placeholder 4"/>
          <p:cNvSpPr>
            <a:spLocks noGrp="1"/>
          </p:cNvSpPr>
          <p:nvPr>
            <p:ph type="ftr" sz="quarter" idx="11"/>
          </p:nvPr>
        </p:nvSpPr>
        <p:spPr/>
        <p:txBody>
          <a:bodyPr/>
          <a:lstStyle/>
          <a:p>
            <a:r>
              <a:rPr lang="en-US" dirty="0"/>
              <a:t>Canaan Vibes LLC</a:t>
            </a:r>
          </a:p>
        </p:txBody>
      </p:sp>
      <p:sp>
        <p:nvSpPr>
          <p:cNvPr id="6" name="Slide Number Placeholder 5"/>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375587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216F52-6931-4E1C-BAA0-BBDB159DFCA2}" type="datetime1">
              <a:rPr lang="en-US" smtClean="0"/>
              <a:t>3/12/2025</a:t>
            </a:fld>
            <a:endParaRPr lang="en-US"/>
          </a:p>
        </p:txBody>
      </p:sp>
      <p:sp>
        <p:nvSpPr>
          <p:cNvPr id="6" name="Footer Placeholder 5"/>
          <p:cNvSpPr>
            <a:spLocks noGrp="1"/>
          </p:cNvSpPr>
          <p:nvPr>
            <p:ph type="ftr" sz="quarter" idx="11"/>
          </p:nvPr>
        </p:nvSpPr>
        <p:spPr/>
        <p:txBody>
          <a:bodyPr/>
          <a:lstStyle/>
          <a:p>
            <a:r>
              <a:rPr lang="en-US" dirty="0"/>
              <a:t>Canaan Vibes LLC</a:t>
            </a:r>
          </a:p>
        </p:txBody>
      </p:sp>
      <p:sp>
        <p:nvSpPr>
          <p:cNvPr id="7" name="Slide Number Placeholder 6"/>
          <p:cNvSpPr>
            <a:spLocks noGrp="1"/>
          </p:cNvSpPr>
          <p:nvPr>
            <p:ph type="sldNum" sz="quarter" idx="12"/>
          </p:nvPr>
        </p:nvSpPr>
        <p:spPr/>
        <p:txBody>
          <a:bodyPr/>
          <a:lstStyle/>
          <a:p>
            <a:fld id="{C2AA4422-0B41-492A-A2D5-31FA086E074B}" type="slidenum">
              <a:rPr lang="en-US" smtClean="0"/>
              <a:t>‹#›</a:t>
            </a:fld>
            <a:endParaRPr lang="en-US"/>
          </a:p>
        </p:txBody>
      </p:sp>
    </p:spTree>
    <p:extLst>
      <p:ext uri="{BB962C8B-B14F-4D97-AF65-F5344CB8AC3E}">
        <p14:creationId xmlns:p14="http://schemas.microsoft.com/office/powerpoint/2010/main" val="2290068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6355" y="1151636"/>
            <a:ext cx="6139688" cy="595630"/>
          </a:xfrm>
          <a:prstGeom prst="rect">
            <a:avLst/>
          </a:prstGeom>
        </p:spPr>
        <p:txBody>
          <a:bodyPr wrap="square" lIns="0" tIns="0" rIns="0" bIns="0">
            <a:spAutoFit/>
          </a:bodyPr>
          <a:lstStyle>
            <a:lvl1pPr>
              <a:defRPr sz="3700" b="0" i="0">
                <a:solidFill>
                  <a:srgbClr val="97C1B8"/>
                </a:solidFill>
                <a:latin typeface="Calibri Light"/>
                <a:cs typeface="Calibri Ligh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276999"/>
          </a:xfrm>
          <a:prstGeom prst="rect">
            <a:avLst/>
          </a:prstGeom>
        </p:spPr>
        <p:txBody>
          <a:bodyPr wrap="square" lIns="0" tIns="0" rIns="0" bIns="0">
            <a:spAutoFit/>
          </a:bodyPr>
          <a:lstStyle>
            <a:lvl1pPr algn="ctr">
              <a:defRPr>
                <a:solidFill>
                  <a:schemeClr val="tx1">
                    <a:tint val="75000"/>
                  </a:schemeClr>
                </a:solidFill>
              </a:defRPr>
            </a:lvl1pPr>
          </a:lstStyle>
          <a:p>
            <a:r>
              <a:rPr lang="en-US" dirty="0"/>
              <a:t>Canaan Vibes LLC</a:t>
            </a:r>
            <a:endParaRPr dirty="0"/>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3DAF120A-2240-4FE6-A4B9-56DFC88BF59F}" type="datetime1">
              <a:rPr lang="en-US" smtClean="0"/>
              <a:t>3/12/2025</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E3E9B41-3F6B-4041-A556-50A05613F3C3}" type="datetime1">
              <a:rPr lang="en-US" smtClean="0"/>
              <a:t>3/12/2025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r>
              <a:rPr lang="en-US" dirty="0"/>
              <a:t>Canaan Vibes LLC</a:t>
            </a:r>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2AA4422-0B41-492A-A2D5-31FA086E074B}" type="slidenum">
              <a:rPr lang="en-US" smtClean="0"/>
              <a:t>‹#›</a:t>
            </a:fld>
            <a:endParaRPr lang="en-US"/>
          </a:p>
        </p:txBody>
      </p:sp>
    </p:spTree>
    <p:extLst>
      <p:ext uri="{BB962C8B-B14F-4D97-AF65-F5344CB8AC3E}">
        <p14:creationId xmlns:p14="http://schemas.microsoft.com/office/powerpoint/2010/main" val="42356518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38B78F1-68CA-4224-87E2-DC7E86D57B35}" type="datetime1">
              <a:rPr lang="en-US" smtClean="0"/>
              <a:t>3/12/2025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r>
              <a:rPr lang="en-US" dirty="0"/>
              <a:t>Canaan Vibes LLC</a:t>
            </a:r>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2AA4422-0B41-492A-A2D5-31FA086E074B}" type="slidenum">
              <a:rPr lang="en-US" smtClean="0"/>
              <a:t>‹#›</a:t>
            </a:fld>
            <a:endParaRPr lang="en-US"/>
          </a:p>
        </p:txBody>
      </p:sp>
    </p:spTree>
    <p:extLst>
      <p:ext uri="{BB962C8B-B14F-4D97-AF65-F5344CB8AC3E}">
        <p14:creationId xmlns:p14="http://schemas.microsoft.com/office/powerpoint/2010/main" val="40326345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976877"/>
            <a:ext cx="7772399" cy="6081519"/>
          </a:xfrm>
          <a:prstGeom prst="rect">
            <a:avLst/>
          </a:prstGeom>
          <a:blipFill>
            <a:blip r:embed="rId2"/>
            <a:stretch>
              <a:fillRect/>
            </a:stretch>
          </a:blipFill>
        </p:spPr>
        <p:txBody>
          <a:bodyPr wrap="square" lIns="0" tIns="0" rIns="0" bIns="0" rtlCol="0"/>
          <a:lstStyle/>
          <a:p>
            <a:endParaRPr/>
          </a:p>
        </p:txBody>
      </p:sp>
      <p:sp>
        <p:nvSpPr>
          <p:cNvPr id="4" name="object 4"/>
          <p:cNvSpPr/>
          <p:nvPr/>
        </p:nvSpPr>
        <p:spPr>
          <a:xfrm>
            <a:off x="4914900" y="8635745"/>
            <a:ext cx="2857500" cy="523875"/>
          </a:xfrm>
          <a:custGeom>
            <a:avLst/>
            <a:gdLst/>
            <a:ahLst/>
            <a:cxnLst/>
            <a:rect l="l" t="t" r="r" b="b"/>
            <a:pathLst>
              <a:path w="2857500" h="523875">
                <a:moveTo>
                  <a:pt x="0" y="523493"/>
                </a:moveTo>
                <a:lnTo>
                  <a:pt x="2857499" y="523493"/>
                </a:lnTo>
                <a:lnTo>
                  <a:pt x="2857499" y="0"/>
                </a:lnTo>
                <a:lnTo>
                  <a:pt x="0" y="0"/>
                </a:lnTo>
                <a:lnTo>
                  <a:pt x="0" y="523493"/>
                </a:lnTo>
                <a:close/>
              </a:path>
            </a:pathLst>
          </a:custGeom>
          <a:solidFill>
            <a:srgbClr val="2DB1B5">
              <a:alpha val="75000"/>
            </a:srgbClr>
          </a:solidFill>
        </p:spPr>
        <p:txBody>
          <a:bodyPr wrap="square" lIns="0" tIns="0" rIns="0" bIns="0" rtlCol="0"/>
          <a:lstStyle/>
          <a:p>
            <a:endParaRPr dirty="0">
              <a:solidFill>
                <a:srgbClr val="8FDDE2"/>
              </a:solidFill>
            </a:endParaRPr>
          </a:p>
        </p:txBody>
      </p:sp>
      <p:sp>
        <p:nvSpPr>
          <p:cNvPr id="5" name="object 5"/>
          <p:cNvSpPr txBox="1"/>
          <p:nvPr/>
        </p:nvSpPr>
        <p:spPr>
          <a:xfrm>
            <a:off x="5334000" y="8686800"/>
            <a:ext cx="2133600" cy="443711"/>
          </a:xfrm>
          <a:prstGeom prst="rect">
            <a:avLst/>
          </a:prstGeom>
        </p:spPr>
        <p:txBody>
          <a:bodyPr vert="horz" wrap="square" lIns="0" tIns="12700" rIns="0" bIns="0" rtlCol="0">
            <a:spAutoFit/>
          </a:bodyPr>
          <a:lstStyle/>
          <a:p>
            <a:pPr marL="12700">
              <a:lnSpc>
                <a:spcPct val="100000"/>
              </a:lnSpc>
              <a:spcBef>
                <a:spcPts val="100"/>
              </a:spcBef>
            </a:pPr>
            <a:r>
              <a:rPr lang="en-US" sz="2800" spc="-5" dirty="0">
                <a:solidFill>
                  <a:srgbClr val="FFFFFF"/>
                </a:solidFill>
                <a:latin typeface="Montserrat Light" panose="00000400000000000000" pitchFamily="50" charset="0"/>
                <a:cs typeface="Calibri"/>
              </a:rPr>
              <a:t>Week Three</a:t>
            </a:r>
            <a:endParaRPr sz="2800" dirty="0">
              <a:latin typeface="Montserrat Light" panose="00000400000000000000" pitchFamily="50" charset="0"/>
              <a:cs typeface="Calibri"/>
            </a:endParaRPr>
          </a:p>
        </p:txBody>
      </p:sp>
      <p:pic>
        <p:nvPicPr>
          <p:cNvPr id="7" name="Picture 6">
            <a:extLst>
              <a:ext uri="{FF2B5EF4-FFF2-40B4-BE49-F238E27FC236}">
                <a16:creationId xmlns:a16="http://schemas.microsoft.com/office/drawing/2014/main" id="{889FA017-247C-7448-95C0-167B9B092DDE}"/>
              </a:ext>
            </a:extLst>
          </p:cNvPr>
          <p:cNvPicPr>
            <a:picLocks noChangeAspect="1"/>
          </p:cNvPicPr>
          <p:nvPr/>
        </p:nvPicPr>
        <p:blipFill>
          <a:blip r:embed="rId3"/>
          <a:stretch>
            <a:fillRect/>
          </a:stretch>
        </p:blipFill>
        <p:spPr>
          <a:xfrm>
            <a:off x="1353313" y="381000"/>
            <a:ext cx="5428487" cy="3116354"/>
          </a:xfrm>
          <a:prstGeom prst="rect">
            <a:avLst/>
          </a:prstGeom>
        </p:spPr>
      </p:pic>
      <p:sp>
        <p:nvSpPr>
          <p:cNvPr id="3" name="Footer Placeholder 2">
            <a:extLst>
              <a:ext uri="{FF2B5EF4-FFF2-40B4-BE49-F238E27FC236}">
                <a16:creationId xmlns:a16="http://schemas.microsoft.com/office/drawing/2014/main" id="{81A4F397-63C5-4C51-8C55-4A29B86F568B}"/>
              </a:ext>
            </a:extLst>
          </p:cNvPr>
          <p:cNvSpPr>
            <a:spLocks noGrp="1"/>
          </p:cNvSpPr>
          <p:nvPr>
            <p:ph type="ftr" sz="quarter" idx="5"/>
          </p:nvPr>
        </p:nvSpPr>
        <p:spPr>
          <a:xfrm>
            <a:off x="2642616" y="9354312"/>
            <a:ext cx="2487168" cy="276999"/>
          </a:xfrm>
        </p:spPr>
        <p:txBody>
          <a:bodyPr/>
          <a:lstStyle/>
          <a:p>
            <a:r>
              <a:rPr lang="en-US" dirty="0"/>
              <a:t>Canaan Vibes LLC</a:t>
            </a:r>
          </a:p>
        </p:txBody>
      </p:sp>
      <p:sp>
        <p:nvSpPr>
          <p:cNvPr id="6" name="Slide Number Placeholder 5">
            <a:extLst>
              <a:ext uri="{FF2B5EF4-FFF2-40B4-BE49-F238E27FC236}">
                <a16:creationId xmlns:a16="http://schemas.microsoft.com/office/drawing/2014/main" id="{1E4C59B1-40D7-4596-8A35-2CE718FEEA87}"/>
              </a:ext>
            </a:extLst>
          </p:cNvPr>
          <p:cNvSpPr>
            <a:spLocks noGrp="1"/>
          </p:cNvSpPr>
          <p:nvPr>
            <p:ph type="sldNum" sz="quarter" idx="7"/>
          </p:nvPr>
        </p:nvSpPr>
        <p:spPr/>
        <p:txBody>
          <a:bodyPr/>
          <a:lstStyle/>
          <a:p>
            <a:fld id="{B6F15528-21DE-4FAA-801E-634DDDAF4B2B}" type="slidenum">
              <a:rPr lang="en-US" smtClean="0"/>
              <a:t>1</a:t>
            </a:fld>
            <a:endParaRPr lang="en-US"/>
          </a:p>
        </p:txBody>
      </p:sp>
      <p:pic>
        <p:nvPicPr>
          <p:cNvPr id="9" name="Picture 8">
            <a:extLst>
              <a:ext uri="{FF2B5EF4-FFF2-40B4-BE49-F238E27FC236}">
                <a16:creationId xmlns:a16="http://schemas.microsoft.com/office/drawing/2014/main" id="{68E9B06B-ED6A-45ED-BF1D-B918E0FEA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33" y="0"/>
            <a:ext cx="2149664" cy="20063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D5157473-EF4D-4157-92D5-E3956F76DB70}"/>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191039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D8157176-1A32-447E-A6A6-13EF4287957D}"/>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397920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1D58F5-45C6-454E-8DEB-DCF8B40FB5E5}"/>
              </a:ext>
            </a:extLst>
          </p:cNvPr>
          <p:cNvSpPr/>
          <p:nvPr/>
        </p:nvSpPr>
        <p:spPr>
          <a:xfrm>
            <a:off x="861969" y="2345871"/>
            <a:ext cx="5734773" cy="780150"/>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400" dirty="0">
                <a:solidFill>
                  <a:srgbClr val="000000"/>
                </a:solidFill>
                <a:latin typeface="Montserrat Light"/>
              </a:rPr>
              <a:t>What is your current weight?  _____________________</a:t>
            </a:r>
            <a:br>
              <a:rPr lang="en-US" sz="1400" dirty="0">
                <a:solidFill>
                  <a:srgbClr val="000000"/>
                </a:solidFill>
                <a:latin typeface="Montserrat Light"/>
              </a:rPr>
            </a:br>
            <a:r>
              <a:rPr lang="en-US" sz="1400" dirty="0">
                <a:solidFill>
                  <a:srgbClr val="000000"/>
                </a:solidFill>
                <a:latin typeface="Montserrat Light"/>
              </a:rPr>
              <a:t>Are you, or have you in the past, struggled with maintaining a healthy weight and if so, what were those struggles?</a:t>
            </a:r>
            <a:endParaRPr kumimoji="0" lang="en-US" sz="1400" b="0" i="0" u="none" strike="noStrike" kern="1200" cap="none" spc="0" normalizeH="0" baseline="0" noProof="0" dirty="0">
              <a:ln>
                <a:noFill/>
              </a:ln>
              <a:solidFill>
                <a:srgbClr val="000000"/>
              </a:solidFill>
              <a:effectLst/>
              <a:uLnTx/>
              <a:uFillTx/>
              <a:latin typeface="Montserrat Light" panose="00000400000000000000" pitchFamily="50" charset="0"/>
              <a:ea typeface="Montserrat Light" panose="00000400000000000000" pitchFamily="50"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300EB33D-C200-4029-9C9C-C0A7C96BE5C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000000">
                    <a:tint val="75000"/>
                  </a:srgbClr>
                </a:solidFill>
                <a:effectLst/>
                <a:uLnTx/>
                <a:uFillTx/>
                <a:latin typeface="Montserrat Light"/>
                <a:ea typeface="+mn-ea"/>
                <a:cs typeface="+mn-cs"/>
              </a:rPr>
              <a:t>Canaan Vibes LLC</a:t>
            </a:r>
          </a:p>
        </p:txBody>
      </p:sp>
      <p:sp>
        <p:nvSpPr>
          <p:cNvPr id="4" name="Slide Number Placeholder 3">
            <a:extLst>
              <a:ext uri="{FF2B5EF4-FFF2-40B4-BE49-F238E27FC236}">
                <a16:creationId xmlns:a16="http://schemas.microsoft.com/office/drawing/2014/main" id="{CF1134EC-9356-4626-A296-AE98DEE359B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B2FBA-6F95-4C9A-878B-EC6CA37CF86D}" type="slidenum">
              <a:rPr kumimoji="0" lang="en-US" sz="1020" b="0" i="0" u="none" strike="noStrike" kern="1200" cap="none" spc="0" normalizeH="0" baseline="0" noProof="0" smtClean="0">
                <a:ln>
                  <a:noFill/>
                </a:ln>
                <a:solidFill>
                  <a:srgbClr val="000000">
                    <a:tint val="75000"/>
                  </a:srgbClr>
                </a:solidFill>
                <a:effectLst/>
                <a:uLnTx/>
                <a:uFillTx/>
                <a:latin typeface="Montserrat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20" b="0" i="0" u="none" strike="noStrike" kern="1200" cap="none" spc="0" normalizeH="0" baseline="0" noProof="0" dirty="0">
              <a:ln>
                <a:noFill/>
              </a:ln>
              <a:solidFill>
                <a:srgbClr val="000000">
                  <a:tint val="75000"/>
                </a:srgbClr>
              </a:solidFill>
              <a:effectLst/>
              <a:uLnTx/>
              <a:uFillTx/>
              <a:latin typeface="Montserrat Light"/>
              <a:ea typeface="+mn-ea"/>
              <a:cs typeface="+mn-cs"/>
            </a:endParaRPr>
          </a:p>
        </p:txBody>
      </p:sp>
      <p:sp>
        <p:nvSpPr>
          <p:cNvPr id="8" name="TextBox 7">
            <a:extLst>
              <a:ext uri="{FF2B5EF4-FFF2-40B4-BE49-F238E27FC236}">
                <a16:creationId xmlns:a16="http://schemas.microsoft.com/office/drawing/2014/main" id="{37A775F0-0B82-4BB3-9386-55BCD5FED2CD}"/>
              </a:ext>
            </a:extLst>
          </p:cNvPr>
          <p:cNvSpPr txBox="1"/>
          <p:nvPr/>
        </p:nvSpPr>
        <p:spPr>
          <a:xfrm>
            <a:off x="861966" y="999110"/>
            <a:ext cx="5734773" cy="707886"/>
          </a:xfrm>
          <a:prstGeom prst="rect">
            <a:avLst/>
          </a:prstGeom>
          <a:solidFill>
            <a:srgbClr val="16B0B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Montserrat Thin" panose="00000300000000000000" pitchFamily="50" charset="0"/>
                <a:ea typeface="+mn-ea"/>
                <a:cs typeface="+mn-cs"/>
              </a:rPr>
              <a:t>Sleep &amp; Weight</a:t>
            </a:r>
          </a:p>
        </p:txBody>
      </p:sp>
      <p:graphicFrame>
        <p:nvGraphicFramePr>
          <p:cNvPr id="2" name="Table 1">
            <a:extLst>
              <a:ext uri="{FF2B5EF4-FFF2-40B4-BE49-F238E27FC236}">
                <a16:creationId xmlns:a16="http://schemas.microsoft.com/office/drawing/2014/main" id="{EAF3FDDE-D905-4923-A357-446FE8B557C7}"/>
              </a:ext>
            </a:extLst>
          </p:cNvPr>
          <p:cNvGraphicFramePr>
            <a:graphicFrameLocks noGrp="1"/>
          </p:cNvGraphicFramePr>
          <p:nvPr>
            <p:extLst>
              <p:ext uri="{D42A27DB-BD31-4B8C-83A1-F6EECF244321}">
                <p14:modId xmlns:p14="http://schemas.microsoft.com/office/powerpoint/2010/main" val="1329757258"/>
              </p:ext>
            </p:extLst>
          </p:nvPr>
        </p:nvGraphicFramePr>
        <p:xfrm>
          <a:off x="861964" y="2957848"/>
          <a:ext cx="5734773" cy="27432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754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97327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1644482"/>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867547"/>
                  </a:ext>
                </a:extLst>
              </a:tr>
            </a:tbl>
          </a:graphicData>
        </a:graphic>
      </p:graphicFrame>
      <p:sp>
        <p:nvSpPr>
          <p:cNvPr id="9" name="Rectangle 8">
            <a:extLst>
              <a:ext uri="{FF2B5EF4-FFF2-40B4-BE49-F238E27FC236}">
                <a16:creationId xmlns:a16="http://schemas.microsoft.com/office/drawing/2014/main" id="{E50F9A54-9739-45C6-B513-0C1836DFFA3F}"/>
              </a:ext>
            </a:extLst>
          </p:cNvPr>
          <p:cNvSpPr/>
          <p:nvPr/>
        </p:nvSpPr>
        <p:spPr>
          <a:xfrm>
            <a:off x="861964" y="6157150"/>
            <a:ext cx="5734773" cy="549638"/>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ontserrat Light"/>
                <a:ea typeface="+mn-ea"/>
                <a:cs typeface="+mn-cs"/>
              </a:rPr>
              <a:t>During those times where your weight was/is over the healthy weight, how were your sleep habits during that time?</a:t>
            </a:r>
            <a:endParaRPr kumimoji="0" lang="en-US" sz="1400" b="0" i="0" u="none" strike="noStrike" kern="1200" cap="none" spc="0" normalizeH="0" baseline="0" noProof="0" dirty="0">
              <a:ln>
                <a:noFill/>
              </a:ln>
              <a:solidFill>
                <a:srgbClr val="000000"/>
              </a:solidFill>
              <a:effectLst/>
              <a:uLnTx/>
              <a:uFillTx/>
              <a:latin typeface="Montserrat Light" panose="00000400000000000000" pitchFamily="50" charset="0"/>
              <a:ea typeface="Montserrat Light" panose="00000400000000000000" pitchFamily="50"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E93A33D0-59D4-4407-86F0-64857D2A0EAA}"/>
              </a:ext>
            </a:extLst>
          </p:cNvPr>
          <p:cNvGraphicFramePr>
            <a:graphicFrameLocks noGrp="1"/>
          </p:cNvGraphicFramePr>
          <p:nvPr>
            <p:extLst>
              <p:ext uri="{D42A27DB-BD31-4B8C-83A1-F6EECF244321}">
                <p14:modId xmlns:p14="http://schemas.microsoft.com/office/powerpoint/2010/main" val="3781789425"/>
              </p:ext>
            </p:extLst>
          </p:nvPr>
        </p:nvGraphicFramePr>
        <p:xfrm>
          <a:off x="861963" y="6692717"/>
          <a:ext cx="5734773" cy="2286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412307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75380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888591"/>
                  </a:ext>
                </a:extLst>
              </a:tr>
            </a:tbl>
          </a:graphicData>
        </a:graphic>
      </p:graphicFrame>
    </p:spTree>
    <p:extLst>
      <p:ext uri="{BB962C8B-B14F-4D97-AF65-F5344CB8AC3E}">
        <p14:creationId xmlns:p14="http://schemas.microsoft.com/office/powerpoint/2010/main" val="166223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1D58F5-45C6-454E-8DEB-DCF8B40FB5E5}"/>
              </a:ext>
            </a:extLst>
          </p:cNvPr>
          <p:cNvSpPr/>
          <p:nvPr/>
        </p:nvSpPr>
        <p:spPr>
          <a:xfrm>
            <a:off x="861969" y="2345871"/>
            <a:ext cx="5734773" cy="1241174"/>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400" dirty="0">
                <a:solidFill>
                  <a:srgbClr val="000000"/>
                </a:solidFill>
                <a:latin typeface="Montserrat Light"/>
              </a:rPr>
              <a:t>Now that you are in to the third week, compare your sleep this week to the previous two weeks.  Have their been any improvements now that you are aware of your sleep patterns and habits?  What changes can you make to improve sleep going forward?</a:t>
            </a:r>
            <a:endParaRPr kumimoji="0" lang="en-US" sz="1400" b="0" i="0" u="none" strike="noStrike" kern="1200" cap="none" spc="0" normalizeH="0" baseline="0" noProof="0" dirty="0">
              <a:ln>
                <a:noFill/>
              </a:ln>
              <a:solidFill>
                <a:srgbClr val="000000"/>
              </a:solidFill>
              <a:effectLst/>
              <a:uLnTx/>
              <a:uFillTx/>
              <a:latin typeface="Montserrat Light" panose="00000400000000000000" pitchFamily="50" charset="0"/>
              <a:ea typeface="Montserrat Light" panose="00000400000000000000" pitchFamily="50"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300EB33D-C200-4029-9C9C-C0A7C96BE5C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000000">
                    <a:tint val="75000"/>
                  </a:srgbClr>
                </a:solidFill>
                <a:effectLst/>
                <a:uLnTx/>
                <a:uFillTx/>
                <a:latin typeface="Montserrat Light"/>
                <a:ea typeface="+mn-ea"/>
                <a:cs typeface="+mn-cs"/>
              </a:rPr>
              <a:t>Canaan Vibes LLC</a:t>
            </a:r>
          </a:p>
        </p:txBody>
      </p:sp>
      <p:sp>
        <p:nvSpPr>
          <p:cNvPr id="4" name="Slide Number Placeholder 3">
            <a:extLst>
              <a:ext uri="{FF2B5EF4-FFF2-40B4-BE49-F238E27FC236}">
                <a16:creationId xmlns:a16="http://schemas.microsoft.com/office/drawing/2014/main" id="{CF1134EC-9356-4626-A296-AE98DEE359B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B2FBA-6F95-4C9A-878B-EC6CA37CF86D}" type="slidenum">
              <a:rPr kumimoji="0" lang="en-US" sz="1020" b="0" i="0" u="none" strike="noStrike" kern="1200" cap="none" spc="0" normalizeH="0" baseline="0" noProof="0" smtClean="0">
                <a:ln>
                  <a:noFill/>
                </a:ln>
                <a:solidFill>
                  <a:srgbClr val="000000">
                    <a:tint val="75000"/>
                  </a:srgbClr>
                </a:solidFill>
                <a:effectLst/>
                <a:uLnTx/>
                <a:uFillTx/>
                <a:latin typeface="Montserrat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20" b="0" i="0" u="none" strike="noStrike" kern="1200" cap="none" spc="0" normalizeH="0" baseline="0" noProof="0" dirty="0">
              <a:ln>
                <a:noFill/>
              </a:ln>
              <a:solidFill>
                <a:srgbClr val="000000">
                  <a:tint val="75000"/>
                </a:srgbClr>
              </a:solidFill>
              <a:effectLst/>
              <a:uLnTx/>
              <a:uFillTx/>
              <a:latin typeface="Montserrat Light"/>
              <a:ea typeface="+mn-ea"/>
              <a:cs typeface="+mn-cs"/>
            </a:endParaRPr>
          </a:p>
        </p:txBody>
      </p:sp>
      <p:sp>
        <p:nvSpPr>
          <p:cNvPr id="8" name="TextBox 7">
            <a:extLst>
              <a:ext uri="{FF2B5EF4-FFF2-40B4-BE49-F238E27FC236}">
                <a16:creationId xmlns:a16="http://schemas.microsoft.com/office/drawing/2014/main" id="{37A775F0-0B82-4BB3-9386-55BCD5FED2CD}"/>
              </a:ext>
            </a:extLst>
          </p:cNvPr>
          <p:cNvSpPr txBox="1"/>
          <p:nvPr/>
        </p:nvSpPr>
        <p:spPr>
          <a:xfrm>
            <a:off x="861966" y="999110"/>
            <a:ext cx="5734773" cy="707886"/>
          </a:xfrm>
          <a:prstGeom prst="rect">
            <a:avLst/>
          </a:prstGeom>
          <a:solidFill>
            <a:srgbClr val="16B0B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Montserrat Thin" panose="00000300000000000000" pitchFamily="50" charset="0"/>
                <a:ea typeface="+mn-ea"/>
                <a:cs typeface="+mn-cs"/>
              </a:rPr>
              <a:t>Sleep &amp; Weight</a:t>
            </a:r>
          </a:p>
        </p:txBody>
      </p:sp>
      <p:graphicFrame>
        <p:nvGraphicFramePr>
          <p:cNvPr id="2" name="Table 1">
            <a:extLst>
              <a:ext uri="{FF2B5EF4-FFF2-40B4-BE49-F238E27FC236}">
                <a16:creationId xmlns:a16="http://schemas.microsoft.com/office/drawing/2014/main" id="{EAF3FDDE-D905-4923-A357-446FE8B557C7}"/>
              </a:ext>
            </a:extLst>
          </p:cNvPr>
          <p:cNvGraphicFramePr>
            <a:graphicFrameLocks noGrp="1"/>
          </p:cNvGraphicFramePr>
          <p:nvPr>
            <p:extLst>
              <p:ext uri="{D42A27DB-BD31-4B8C-83A1-F6EECF244321}">
                <p14:modId xmlns:p14="http://schemas.microsoft.com/office/powerpoint/2010/main" val="2033199997"/>
              </p:ext>
            </p:extLst>
          </p:nvPr>
        </p:nvGraphicFramePr>
        <p:xfrm>
          <a:off x="861966" y="3587045"/>
          <a:ext cx="5734773" cy="54864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754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066830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68299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56296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43251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54801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357422"/>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45819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57898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973276"/>
                  </a:ext>
                </a:extLst>
              </a:tr>
            </a:tbl>
          </a:graphicData>
        </a:graphic>
      </p:graphicFrame>
    </p:spTree>
    <p:extLst>
      <p:ext uri="{BB962C8B-B14F-4D97-AF65-F5344CB8AC3E}">
        <p14:creationId xmlns:p14="http://schemas.microsoft.com/office/powerpoint/2010/main" val="253041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Sleep</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rPr>
              <a:t>Keep a sleep journal. If you have any immediate concerns, make sure to discuss it with your doctor!</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graphicFrame>
        <p:nvGraphicFramePr>
          <p:cNvPr id="6" name="Table 5">
            <a:extLst>
              <a:ext uri="{FF2B5EF4-FFF2-40B4-BE49-F238E27FC236}">
                <a16:creationId xmlns:a16="http://schemas.microsoft.com/office/drawing/2014/main" id="{E317B043-0F3E-4A97-86A1-245902E56C6D}"/>
              </a:ext>
            </a:extLst>
          </p:cNvPr>
          <p:cNvGraphicFramePr>
            <a:graphicFrameLocks noGrp="1"/>
          </p:cNvGraphicFramePr>
          <p:nvPr/>
        </p:nvGraphicFramePr>
        <p:xfrm>
          <a:off x="534353" y="2659812"/>
          <a:ext cx="6703696" cy="6655698"/>
        </p:xfrm>
        <a:graphic>
          <a:graphicData uri="http://schemas.openxmlformats.org/drawingml/2006/table">
            <a:tbl>
              <a:tblPr firstRow="1" bandRow="1">
                <a:tableStyleId>{2D5ABB26-0587-4C30-8999-92F81FD0307C}</a:tableStyleId>
              </a:tblPr>
              <a:tblGrid>
                <a:gridCol w="1504512">
                  <a:extLst>
                    <a:ext uri="{9D8B030D-6E8A-4147-A177-3AD203B41FA5}">
                      <a16:colId xmlns:a16="http://schemas.microsoft.com/office/drawing/2014/main" val="671050079"/>
                    </a:ext>
                  </a:extLst>
                </a:gridCol>
                <a:gridCol w="753762">
                  <a:extLst>
                    <a:ext uri="{9D8B030D-6E8A-4147-A177-3AD203B41FA5}">
                      <a16:colId xmlns:a16="http://schemas.microsoft.com/office/drawing/2014/main" val="4017806456"/>
                    </a:ext>
                  </a:extLst>
                </a:gridCol>
                <a:gridCol w="741405">
                  <a:extLst>
                    <a:ext uri="{9D8B030D-6E8A-4147-A177-3AD203B41FA5}">
                      <a16:colId xmlns:a16="http://schemas.microsoft.com/office/drawing/2014/main" val="1359688432"/>
                    </a:ext>
                  </a:extLst>
                </a:gridCol>
                <a:gridCol w="729049">
                  <a:extLst>
                    <a:ext uri="{9D8B030D-6E8A-4147-A177-3AD203B41FA5}">
                      <a16:colId xmlns:a16="http://schemas.microsoft.com/office/drawing/2014/main" val="2469662938"/>
                    </a:ext>
                  </a:extLst>
                </a:gridCol>
                <a:gridCol w="729049">
                  <a:extLst>
                    <a:ext uri="{9D8B030D-6E8A-4147-A177-3AD203B41FA5}">
                      <a16:colId xmlns:a16="http://schemas.microsoft.com/office/drawing/2014/main" val="1512644847"/>
                    </a:ext>
                  </a:extLst>
                </a:gridCol>
                <a:gridCol w="753762">
                  <a:extLst>
                    <a:ext uri="{9D8B030D-6E8A-4147-A177-3AD203B41FA5}">
                      <a16:colId xmlns:a16="http://schemas.microsoft.com/office/drawing/2014/main" val="3596937958"/>
                    </a:ext>
                  </a:extLst>
                </a:gridCol>
                <a:gridCol w="753762">
                  <a:extLst>
                    <a:ext uri="{9D8B030D-6E8A-4147-A177-3AD203B41FA5}">
                      <a16:colId xmlns:a16="http://schemas.microsoft.com/office/drawing/2014/main" val="2212537614"/>
                    </a:ext>
                  </a:extLst>
                </a:gridCol>
                <a:gridCol w="738395">
                  <a:extLst>
                    <a:ext uri="{9D8B030D-6E8A-4147-A177-3AD203B41FA5}">
                      <a16:colId xmlns:a16="http://schemas.microsoft.com/office/drawing/2014/main" val="2094920056"/>
                    </a:ext>
                  </a:extLst>
                </a:gridCol>
              </a:tblGrid>
              <a:tr h="4572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WED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THUR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FRI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962167"/>
                  </a:ext>
                </a:extLst>
              </a:tr>
              <a:tr h="862395">
                <a:tc>
                  <a:txBody>
                    <a:bodyPr/>
                    <a:lstStyle/>
                    <a:p>
                      <a:r>
                        <a:rPr lang="en-US" dirty="0"/>
                        <a:t>Time you went to bed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381013"/>
                  </a:ext>
                </a:extLst>
              </a:tr>
              <a:tr h="862395">
                <a:tc>
                  <a:txBody>
                    <a:bodyPr/>
                    <a:lstStyle/>
                    <a:p>
                      <a:r>
                        <a:rPr lang="en-US" dirty="0"/>
                        <a:t>How long did it take to fall asleep?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637111"/>
                  </a:ext>
                </a:extLst>
              </a:tr>
              <a:tr h="862395">
                <a:tc>
                  <a:txBody>
                    <a:bodyPr/>
                    <a:lstStyle/>
                    <a:p>
                      <a:r>
                        <a:rPr lang="en-US" dirty="0"/>
                        <a:t>How many times did you wake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780102"/>
                  </a:ext>
                </a:extLst>
              </a:tr>
              <a:tr h="862395">
                <a:tc>
                  <a:txBody>
                    <a:bodyPr/>
                    <a:lstStyle/>
                    <a:p>
                      <a:r>
                        <a:rPr lang="en-US" dirty="0"/>
                        <a:t>What time did you wake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25954"/>
                  </a:ext>
                </a:extLst>
              </a:tr>
              <a:tr h="862395">
                <a:tc>
                  <a:txBody>
                    <a:bodyPr/>
                    <a:lstStyle/>
                    <a:p>
                      <a:r>
                        <a:rPr lang="en-US" dirty="0"/>
                        <a:t>What time did you get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720997"/>
                  </a:ext>
                </a:extLst>
              </a:tr>
              <a:tr h="862395">
                <a:tc>
                  <a:txBody>
                    <a:bodyPr/>
                    <a:lstStyle/>
                    <a:p>
                      <a:r>
                        <a:rPr lang="en-US" dirty="0"/>
                        <a:t>How long did you spend in bed last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465525"/>
                  </a:ext>
                </a:extLst>
              </a:tr>
              <a:tr h="1024128">
                <a:tc>
                  <a:txBody>
                    <a:bodyPr/>
                    <a:lstStyle/>
                    <a:p>
                      <a:r>
                        <a:rPr lang="en-US" dirty="0"/>
                        <a:t>How would you rate the quality of your sleep?</a:t>
                      </a:r>
                    </a:p>
                    <a:p>
                      <a:r>
                        <a:rPr lang="en-US" dirty="0"/>
                        <a:t>1-good 5-bad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7603"/>
                  </a:ext>
                </a:extLst>
              </a:tr>
            </a:tbl>
          </a:graphicData>
        </a:graphic>
      </p:graphicFrame>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C953831-1F02-40BF-B322-D171A21243A2}"/>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184197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extLst>
              <p:ext uri="{D42A27DB-BD31-4B8C-83A1-F6EECF244321}">
                <p14:modId xmlns:p14="http://schemas.microsoft.com/office/powerpoint/2010/main" val="2923762101"/>
              </p:ext>
            </p:extLst>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8" name="Footer Placeholder 7">
            <a:extLst>
              <a:ext uri="{FF2B5EF4-FFF2-40B4-BE49-F238E27FC236}">
                <a16:creationId xmlns:a16="http://schemas.microsoft.com/office/drawing/2014/main" id="{D2D71DBE-1ECC-4078-983D-444DB216B5EF}"/>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389483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2972E6EE-E4CF-4744-A7F6-BA30591B2115}"/>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285534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597FD1DE-C0EC-4ABC-B4FC-00048589F717}"/>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30972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14A6B251-0029-4815-BE30-78DD10740567}"/>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135151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04DF-F67C-4EC5-919D-5A8B181F43E4}"/>
              </a:ext>
            </a:extLst>
          </p:cNvPr>
          <p:cNvSpPr>
            <a:spLocks noGrp="1"/>
          </p:cNvSpPr>
          <p:nvPr>
            <p:ph type="title"/>
          </p:nvPr>
        </p:nvSpPr>
        <p:spPr>
          <a:xfrm>
            <a:off x="542939" y="609600"/>
            <a:ext cx="6703695" cy="762000"/>
          </a:xfrm>
          <a:solidFill>
            <a:srgbClr val="2DB1B5"/>
          </a:solidFill>
        </p:spPr>
        <p:txBody>
          <a:bodyPr>
            <a:normAutofit/>
          </a:bodyPr>
          <a:lstStyle/>
          <a:p>
            <a:r>
              <a:rPr lang="en-US" sz="4000" dirty="0">
                <a:solidFill>
                  <a:schemeClr val="bg1"/>
                </a:solidFill>
                <a:latin typeface="Montserrat Thin" panose="00000300000000000000" pitchFamily="50" charset="0"/>
              </a:rPr>
              <a:t>Journal</a:t>
            </a:r>
          </a:p>
        </p:txBody>
      </p:sp>
      <p:sp>
        <p:nvSpPr>
          <p:cNvPr id="4" name="TextBox 3">
            <a:extLst>
              <a:ext uri="{FF2B5EF4-FFF2-40B4-BE49-F238E27FC236}">
                <a16:creationId xmlns:a16="http://schemas.microsoft.com/office/drawing/2014/main" id="{54E96873-C9E1-4048-ABE0-61A4B25039E2}"/>
              </a:ext>
            </a:extLst>
          </p:cNvPr>
          <p:cNvSpPr txBox="1"/>
          <p:nvPr/>
        </p:nvSpPr>
        <p:spPr>
          <a:xfrm>
            <a:off x="817953" y="1636719"/>
            <a:ext cx="6153665" cy="1034899"/>
          </a:xfrm>
          <a:prstGeom prst="rect">
            <a:avLst/>
          </a:prstGeom>
          <a:noFill/>
        </p:spPr>
        <p:txBody>
          <a:bodyPr wrap="square" rtlCol="0">
            <a:spAutoFit/>
          </a:bodyPr>
          <a:lstStyle/>
          <a:p>
            <a:pPr lvl="0" defTabSz="457200">
              <a:lnSpc>
                <a:spcPct val="150000"/>
              </a:lnSpc>
            </a:pPr>
            <a:r>
              <a:rPr lang="en-US" sz="1400" dirty="0">
                <a:solidFill>
                  <a:srgbClr val="676767"/>
                </a:solidFill>
                <a:latin typeface="Montserrat Thin" panose="00000300000000000000" pitchFamily="50" charset="0"/>
              </a:rPr>
              <a:t>Journaling is a great way to get what is in your head out and on paper to allow for more restful sleep.  Take time to journal each day!</a:t>
            </a: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76767"/>
              </a:solidFill>
              <a:effectLst/>
              <a:uLnTx/>
              <a:uFillTx/>
              <a:latin typeface="Montserrat Thin" panose="00000300000000000000" pitchFamily="50" charset="0"/>
              <a:ea typeface="+mn-ea"/>
              <a:cs typeface="+mn-cs"/>
            </a:endParaRPr>
          </a:p>
        </p:txBody>
      </p:sp>
      <p:sp>
        <p:nvSpPr>
          <p:cNvPr id="5" name="Slide Number Placeholder 4">
            <a:extLst>
              <a:ext uri="{FF2B5EF4-FFF2-40B4-BE49-F238E27FC236}">
                <a16:creationId xmlns:a16="http://schemas.microsoft.com/office/drawing/2014/main" id="{F4AF8D6D-49EE-4341-BED7-FB0BC6EAC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AA4422-0B41-492A-A2D5-31FA086E074B}"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6247B7E1-AB12-487C-9676-5070F23DA19F}"/>
              </a:ext>
            </a:extLst>
          </p:cNvPr>
          <p:cNvGraphicFramePr>
            <a:graphicFrameLocks noGrp="1"/>
          </p:cNvGraphicFramePr>
          <p:nvPr/>
        </p:nvGraphicFramePr>
        <p:xfrm>
          <a:off x="1018813" y="2286000"/>
          <a:ext cx="5734773" cy="6858000"/>
        </p:xfrm>
        <a:graphic>
          <a:graphicData uri="http://schemas.openxmlformats.org/drawingml/2006/table">
            <a:tbl>
              <a:tblPr firstRow="1" bandRow="1">
                <a:tableStyleId>{2D5ABB26-0587-4C30-8999-92F81FD0307C}</a:tableStyleId>
              </a:tblPr>
              <a:tblGrid>
                <a:gridCol w="5734773">
                  <a:extLst>
                    <a:ext uri="{9D8B030D-6E8A-4147-A177-3AD203B41FA5}">
                      <a16:colId xmlns:a16="http://schemas.microsoft.com/office/drawing/2014/main" val="354460923"/>
                    </a:ext>
                  </a:extLst>
                </a:gridCol>
              </a:tblGrid>
              <a:tr h="4572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653131"/>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55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95558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963203"/>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87011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9541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83234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64236"/>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159157"/>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013265"/>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5035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432188"/>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270760"/>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928099"/>
                  </a:ext>
                </a:extLst>
              </a:tr>
              <a:tr h="45720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835123"/>
                  </a:ext>
                </a:extLst>
              </a:tr>
            </a:tbl>
          </a:graphicData>
        </a:graphic>
      </p:graphicFrame>
      <p:sp>
        <p:nvSpPr>
          <p:cNvPr id="6" name="Footer Placeholder 5">
            <a:extLst>
              <a:ext uri="{FF2B5EF4-FFF2-40B4-BE49-F238E27FC236}">
                <a16:creationId xmlns:a16="http://schemas.microsoft.com/office/drawing/2014/main" id="{EB55FB64-D409-4D48-A5E2-7E7E549708CF}"/>
              </a:ext>
            </a:extLst>
          </p:cNvPr>
          <p:cNvSpPr>
            <a:spLocks noGrp="1"/>
          </p:cNvSpPr>
          <p:nvPr>
            <p:ph type="ftr" sz="quarter" idx="11"/>
          </p:nvPr>
        </p:nvSpPr>
        <p:spPr/>
        <p:txBody>
          <a:bodyPr/>
          <a:lstStyle/>
          <a:p>
            <a:r>
              <a:rPr lang="en-US" dirty="0"/>
              <a:t>Canaan Vibes LLC</a:t>
            </a:r>
          </a:p>
        </p:txBody>
      </p:sp>
    </p:spTree>
    <p:extLst>
      <p:ext uri="{BB962C8B-B14F-4D97-AF65-F5344CB8AC3E}">
        <p14:creationId xmlns:p14="http://schemas.microsoft.com/office/powerpoint/2010/main" val="1921161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TotalTime>
  <Words>461</Words>
  <Application>Microsoft Office PowerPoint</Application>
  <PresentationFormat>Custom</PresentationFormat>
  <Paragraphs>59</Paragraphs>
  <Slides>11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Montserrat Light</vt:lpstr>
      <vt:lpstr>Montserrat Thin</vt:lpstr>
      <vt:lpstr>Office Theme</vt:lpstr>
      <vt:lpstr>1_Office Theme</vt:lpstr>
      <vt:lpstr>2_Office Theme</vt:lpstr>
      <vt:lpstr>PowerPoint Presentation</vt:lpstr>
      <vt:lpstr>PowerPoint Presentation</vt:lpstr>
      <vt:lpstr>PowerPoint Presentation</vt:lpstr>
      <vt:lpstr>Sleep</vt:lpstr>
      <vt:lpstr>Journal</vt:lpstr>
      <vt:lpstr>Journal</vt:lpstr>
      <vt:lpstr>Journal</vt:lpstr>
      <vt:lpstr>Journal</vt:lpstr>
      <vt:lpstr>Journal</vt:lpstr>
      <vt:lpstr>Journal</vt:lpstr>
      <vt:lpstr>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13</cp:revision>
  <dcterms:created xsi:type="dcterms:W3CDTF">2019-01-25T21:44:07Z</dcterms:created>
  <dcterms:modified xsi:type="dcterms:W3CDTF">2025-03-12T17:45:52Z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2018-10-31T00:00:00Z</vt:filetime>
  </property>
  <property fmtid="{D5CDD505-2E9C-101B-9397-08002B2CF9AE}" pid="3" name="Creator">
    <vt:lpwstr>Microsoft® PowerPoint® for Office 365</vt:lpwstr>
  </property>
  <property fmtid="{D5CDD505-2E9C-101B-9397-08002B2CF9AE}" pid="4" name="LastSaved">
    <vt:filetime>2019-01-25T00:00:00Z</vt:filetime>
  </property>
</Properties>
</file>