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16"/>
  </p:notesMasterIdLst>
  <p:sldIdLst>
    <p:sldId id="256" r:id="rId4"/>
    <p:sldId id="293" r:id="rId5"/>
    <p:sldId id="304" r:id="rId6"/>
    <p:sldId id="303" r:id="rId7"/>
    <p:sldId id="277" r:id="rId8"/>
    <p:sldId id="296" r:id="rId9"/>
    <p:sldId id="297" r:id="rId10"/>
    <p:sldId id="298" r:id="rId11"/>
    <p:sldId id="299" r:id="rId12"/>
    <p:sldId id="300" r:id="rId13"/>
    <p:sldId id="301" r:id="rId14"/>
    <p:sldId id="302" r:id="rId15"/>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1B5"/>
    <a:srgbClr val="16B0B5"/>
    <a:srgbClr val="8F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421"/>
  </p:normalViewPr>
  <p:slideViewPr>
    <p:cSldViewPr>
      <p:cViewPr varScale="1">
        <p:scale>
          <a:sx n="43" d="100"/>
          <a:sy n="43" d="100"/>
        </p:scale>
        <p:origin x="215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3E165FAE-7DF9-4ABD-A8DC-0B1D9203D454}" type="datetimeFigureOut">
              <a:rPr lang="en-US" smtClean="0"/>
              <a:t>3/12/2025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5412D57-7DBD-45E1-B91D-DCFF1A34F29C}" type="slidenum">
              <a:rPr lang="en-US" smtClean="0"/>
              <a:t>‹#›</a:t>
            </a:fld>
            <a:endParaRPr lang="en-US"/>
          </a:p>
        </p:txBody>
      </p:sp>
    </p:spTree>
    <p:extLst>
      <p:ext uri="{BB962C8B-B14F-4D97-AF65-F5344CB8AC3E}">
        <p14:creationId xmlns:p14="http://schemas.microsoft.com/office/powerpoint/2010/main" val="373206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7646DCE-E945-4594-999E-13ED4D81B5B9}" type="datetime1">
              <a:rPr lang="en-US" smtClean="0"/>
              <a:t>3/12/2025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BE5629-E9B8-4C78-ADA5-3F2A72C0EDA8}" type="datetime1">
              <a:rPr lang="en-US" smtClean="0"/>
              <a:t>3/12/2025</a:t>
            </a:fld>
            <a:endParaRPr lang="en-US"/>
          </a:p>
        </p:txBody>
      </p:sp>
      <p:sp>
        <p:nvSpPr>
          <p:cNvPr id="8" name="Footer Placeholder 7"/>
          <p:cNvSpPr>
            <a:spLocks noGrp="1"/>
          </p:cNvSpPr>
          <p:nvPr>
            <p:ph type="ftr" sz="quarter" idx="11"/>
          </p:nvPr>
        </p:nvSpPr>
        <p:spPr/>
        <p:txBody>
          <a:bodyPr/>
          <a:lstStyle/>
          <a:p>
            <a:r>
              <a:rPr lang="en-US" dirty="0"/>
              <a:t>Canaan Vibes LLC</a:t>
            </a:r>
          </a:p>
        </p:txBody>
      </p:sp>
      <p:sp>
        <p:nvSpPr>
          <p:cNvPr id="9" name="Slide Number Placeholder 8"/>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18751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14A4E-4F4C-4BA3-8218-F4F7FA524C32}" type="datetime1">
              <a:rPr lang="en-US" smtClean="0"/>
              <a:t>3/12/2025</a:t>
            </a:fld>
            <a:endParaRPr lang="en-US"/>
          </a:p>
        </p:txBody>
      </p:sp>
      <p:sp>
        <p:nvSpPr>
          <p:cNvPr id="4" name="Footer Placeholder 3"/>
          <p:cNvSpPr>
            <a:spLocks noGrp="1"/>
          </p:cNvSpPr>
          <p:nvPr>
            <p:ph type="ftr" sz="quarter" idx="11"/>
          </p:nvPr>
        </p:nvSpPr>
        <p:spPr/>
        <p:txBody>
          <a:bodyPr/>
          <a:lstStyle/>
          <a:p>
            <a:r>
              <a:rPr lang="en-US" dirty="0"/>
              <a:t>Canaan Vibes LLC</a:t>
            </a:r>
          </a:p>
        </p:txBody>
      </p:sp>
      <p:sp>
        <p:nvSpPr>
          <p:cNvPr id="5" name="Slide Number Placeholder 4"/>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8845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9A971-D933-4639-BF1C-A7B29F48E953}" type="datetime1">
              <a:rPr lang="en-US" smtClean="0"/>
              <a:t>3/12/2025</a:t>
            </a:fld>
            <a:endParaRPr lang="en-US"/>
          </a:p>
        </p:txBody>
      </p:sp>
      <p:sp>
        <p:nvSpPr>
          <p:cNvPr id="3" name="Footer Placeholder 2"/>
          <p:cNvSpPr>
            <a:spLocks noGrp="1"/>
          </p:cNvSpPr>
          <p:nvPr>
            <p:ph type="ftr" sz="quarter" idx="11"/>
          </p:nvPr>
        </p:nvSpPr>
        <p:spPr/>
        <p:txBody>
          <a:bodyPr/>
          <a:lstStyle/>
          <a:p>
            <a:r>
              <a:rPr lang="en-US" dirty="0"/>
              <a:t>Canaan Vibes LLC</a:t>
            </a:r>
          </a:p>
        </p:txBody>
      </p:sp>
      <p:sp>
        <p:nvSpPr>
          <p:cNvPr id="4" name="Slide Number Placeholder 3"/>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2097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9DBA93F-BD57-445F-A44C-09D44DFC0E1D}"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56334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C07C292-2419-478B-A6FE-E1C4EA3FBB06}"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87817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5ED6A-3481-4301-B9CE-57BB38C276B5}"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15480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3C803-F7EB-449C-B5DD-E9A073866C2B}"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361606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E7645E-32C6-45B0-B3CF-8B2BFE29110F}"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735748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E3704-FA2B-4CF4-8DD9-47E8B3A8BFDC}"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60985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318355-DE1F-4D39-B207-4EA9E33EDF54}"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14694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97C1B8"/>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1675DFB-D7CA-41C3-98A4-8922564BCFAE}" type="datetime1">
              <a:rPr lang="en-US" smtClean="0"/>
              <a:t>3/12/2025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A4867-F153-4557-BBD8-67C9FD6869D7}"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937601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ACC73-FBF5-49DD-B674-4561A3944176}" type="datetime1">
              <a:rPr lang="en-US" smtClean="0"/>
              <a:t>3/12/2025</a:t>
            </a:fld>
            <a:endParaRPr lang="en-US"/>
          </a:p>
        </p:txBody>
      </p:sp>
      <p:sp>
        <p:nvSpPr>
          <p:cNvPr id="8" name="Footer Placeholder 7"/>
          <p:cNvSpPr>
            <a:spLocks noGrp="1"/>
          </p:cNvSpPr>
          <p:nvPr>
            <p:ph type="ftr" sz="quarter" idx="11"/>
          </p:nvPr>
        </p:nvSpPr>
        <p:spPr/>
        <p:txBody>
          <a:bodyPr/>
          <a:lstStyle/>
          <a:p>
            <a:r>
              <a:rPr lang="en-US" dirty="0"/>
              <a:t>Canaan Vibes LLC</a:t>
            </a:r>
          </a:p>
        </p:txBody>
      </p:sp>
      <p:sp>
        <p:nvSpPr>
          <p:cNvPr id="9" name="Slide Number Placeholder 8"/>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41207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6BF4B-5E2C-4E0D-A04F-9D84437A23B7}" type="datetime1">
              <a:rPr lang="en-US" smtClean="0"/>
              <a:t>3/12/2025</a:t>
            </a:fld>
            <a:endParaRPr lang="en-US"/>
          </a:p>
        </p:txBody>
      </p:sp>
      <p:sp>
        <p:nvSpPr>
          <p:cNvPr id="4" name="Footer Placeholder 3"/>
          <p:cNvSpPr>
            <a:spLocks noGrp="1"/>
          </p:cNvSpPr>
          <p:nvPr>
            <p:ph type="ftr" sz="quarter" idx="11"/>
          </p:nvPr>
        </p:nvSpPr>
        <p:spPr/>
        <p:txBody>
          <a:bodyPr/>
          <a:lstStyle/>
          <a:p>
            <a:r>
              <a:rPr lang="en-US" dirty="0"/>
              <a:t>Canaan Vibes LLC</a:t>
            </a:r>
          </a:p>
        </p:txBody>
      </p:sp>
      <p:sp>
        <p:nvSpPr>
          <p:cNvPr id="5" name="Slide Number Placeholder 4"/>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512841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2EAA-D91F-4447-9EAB-FD5495679EC0}" type="datetime1">
              <a:rPr lang="en-US" smtClean="0"/>
              <a:t>3/12/2025</a:t>
            </a:fld>
            <a:endParaRPr lang="en-US"/>
          </a:p>
        </p:txBody>
      </p:sp>
      <p:sp>
        <p:nvSpPr>
          <p:cNvPr id="3" name="Footer Placeholder 2"/>
          <p:cNvSpPr>
            <a:spLocks noGrp="1"/>
          </p:cNvSpPr>
          <p:nvPr>
            <p:ph type="ftr" sz="quarter" idx="11"/>
          </p:nvPr>
        </p:nvSpPr>
        <p:spPr/>
        <p:txBody>
          <a:bodyPr/>
          <a:lstStyle/>
          <a:p>
            <a:r>
              <a:rPr lang="en-US" dirty="0"/>
              <a:t>Canaan Vibes LLC</a:t>
            </a:r>
          </a:p>
        </p:txBody>
      </p:sp>
      <p:sp>
        <p:nvSpPr>
          <p:cNvPr id="4" name="Slide Number Placeholder 3"/>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212460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374A97C-FFF7-488D-A01B-0F6BF5491A92}"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554783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FEEEC79-47E2-45A9-A483-5D7D92F1E494}"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887132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CCAF5-B0F2-4CC8-8BD8-87B9A079CC5D}"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883158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D1BEA-6AB2-46BC-A733-7557B788D955}"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0116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97C1B8"/>
                </a:solidFill>
                <a:latin typeface="Calibri Light"/>
                <a:cs typeface="Calibri Ligh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0580C41-232F-4097-A3E9-0A2F64F1CA91}" type="datetime1">
              <a:rPr lang="en-US" smtClean="0"/>
              <a:t>3/12/2025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97C1B8"/>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09700AC-8343-4B3D-A7DE-5EC9F863039A}" type="datetime1">
              <a:rPr lang="en-US" smtClean="0"/>
              <a:t>3/12/2025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A4889E5-8C8C-4105-BA6C-769BB4B4E65E}" type="datetime1">
              <a:rPr lang="en-US" smtClean="0"/>
              <a:t>3/12/2025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27A606-594A-4C9A-9A5D-6732D524B4D9}"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91381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98654-B82E-4843-9EF3-70ABAE6D897F}"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6004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29B30-9F7B-4440-87B5-916A9D2C2E26}"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75587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16F52-6931-4E1C-BAA0-BBDB159DFCA2}"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290068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6355" y="1151636"/>
            <a:ext cx="6139688" cy="595630"/>
          </a:xfrm>
          <a:prstGeom prst="rect">
            <a:avLst/>
          </a:prstGeom>
        </p:spPr>
        <p:txBody>
          <a:bodyPr wrap="square" lIns="0" tIns="0" rIns="0" bIns="0">
            <a:spAutoFit/>
          </a:bodyPr>
          <a:lstStyle>
            <a:lvl1pPr>
              <a:defRPr sz="3700" b="0" i="0">
                <a:solidFill>
                  <a:srgbClr val="97C1B8"/>
                </a:solidFill>
                <a:latin typeface="Calibri Light"/>
                <a:cs typeface="Calibri Ligh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276999"/>
          </a:xfrm>
          <a:prstGeom prst="rect">
            <a:avLst/>
          </a:prstGeom>
        </p:spPr>
        <p:txBody>
          <a:bodyPr wrap="square" lIns="0" tIns="0" rIns="0" bIns="0">
            <a:spAutoFit/>
          </a:bodyPr>
          <a:lstStyle>
            <a:lvl1pPr algn="ctr">
              <a:defRPr>
                <a:solidFill>
                  <a:schemeClr val="tx1">
                    <a:tint val="75000"/>
                  </a:schemeClr>
                </a:solidFill>
              </a:defRPr>
            </a:lvl1pPr>
          </a:lstStyle>
          <a:p>
            <a:r>
              <a:rPr lang="en-US" dirty="0"/>
              <a:t>Canaan Vibes LLC</a:t>
            </a:r>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3DAF120A-2240-4FE6-A4B9-56DFC88BF59F}" type="datetime1">
              <a:rPr lang="en-US" smtClean="0"/>
              <a:t>3/12/2025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E3E9B41-3F6B-4041-A556-50A05613F3C3}" type="datetime1">
              <a:rPr lang="en-US" smtClean="0"/>
              <a:t>3/12/2025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en-US" dirty="0"/>
              <a:t>Canaan Vibes LLC</a:t>
            </a: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2AA4422-0B41-492A-A2D5-31FA086E074B}" type="slidenum">
              <a:rPr lang="en-US" smtClean="0"/>
              <a:t>‹#›</a:t>
            </a:fld>
            <a:endParaRPr lang="en-US"/>
          </a:p>
        </p:txBody>
      </p:sp>
    </p:spTree>
    <p:extLst>
      <p:ext uri="{BB962C8B-B14F-4D97-AF65-F5344CB8AC3E}">
        <p14:creationId xmlns:p14="http://schemas.microsoft.com/office/powerpoint/2010/main" val="42356518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38B78F1-68CA-4224-87E2-DC7E86D57B35}" type="datetime1">
              <a:rPr lang="en-US" smtClean="0"/>
              <a:t>3/12/2025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en-US" dirty="0"/>
              <a:t>Canaan Vibes LLC</a:t>
            </a: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2AA4422-0B41-492A-A2D5-31FA086E074B}" type="slidenum">
              <a:rPr lang="en-US" smtClean="0"/>
              <a:t>‹#›</a:t>
            </a:fld>
            <a:endParaRPr lang="en-US"/>
          </a:p>
        </p:txBody>
      </p:sp>
    </p:spTree>
    <p:extLst>
      <p:ext uri="{BB962C8B-B14F-4D97-AF65-F5344CB8AC3E}">
        <p14:creationId xmlns:p14="http://schemas.microsoft.com/office/powerpoint/2010/main" val="40326345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976877"/>
            <a:ext cx="7772399" cy="6081519"/>
          </a:xfrm>
          <a:prstGeom prst="rect">
            <a:avLst/>
          </a:prstGeom>
          <a:blipFill>
            <a:blip r:embed="rId2"/>
            <a:stretch>
              <a:fillRect/>
            </a:stretch>
          </a:blipFill>
        </p:spPr>
        <p:txBody>
          <a:bodyPr wrap="square" lIns="0" tIns="0" rIns="0" bIns="0" rtlCol="0"/>
          <a:lstStyle/>
          <a:p>
            <a:endParaRPr/>
          </a:p>
        </p:txBody>
      </p:sp>
      <p:sp>
        <p:nvSpPr>
          <p:cNvPr id="4" name="object 4"/>
          <p:cNvSpPr/>
          <p:nvPr/>
        </p:nvSpPr>
        <p:spPr>
          <a:xfrm>
            <a:off x="4914900" y="8635745"/>
            <a:ext cx="2857500" cy="523875"/>
          </a:xfrm>
          <a:custGeom>
            <a:avLst/>
            <a:gdLst/>
            <a:ahLst/>
            <a:cxnLst/>
            <a:rect l="l" t="t" r="r" b="b"/>
            <a:pathLst>
              <a:path w="2857500" h="523875">
                <a:moveTo>
                  <a:pt x="0" y="523493"/>
                </a:moveTo>
                <a:lnTo>
                  <a:pt x="2857499" y="523493"/>
                </a:lnTo>
                <a:lnTo>
                  <a:pt x="2857499" y="0"/>
                </a:lnTo>
                <a:lnTo>
                  <a:pt x="0" y="0"/>
                </a:lnTo>
                <a:lnTo>
                  <a:pt x="0" y="523493"/>
                </a:lnTo>
                <a:close/>
              </a:path>
            </a:pathLst>
          </a:custGeom>
          <a:solidFill>
            <a:srgbClr val="2DB1B5">
              <a:alpha val="75000"/>
            </a:srgbClr>
          </a:solidFill>
        </p:spPr>
        <p:txBody>
          <a:bodyPr wrap="square" lIns="0" tIns="0" rIns="0" bIns="0" rtlCol="0"/>
          <a:lstStyle/>
          <a:p>
            <a:endParaRPr dirty="0">
              <a:solidFill>
                <a:srgbClr val="8FDDE2"/>
              </a:solidFill>
            </a:endParaRPr>
          </a:p>
        </p:txBody>
      </p:sp>
      <p:sp>
        <p:nvSpPr>
          <p:cNvPr id="5" name="object 5"/>
          <p:cNvSpPr txBox="1"/>
          <p:nvPr/>
        </p:nvSpPr>
        <p:spPr>
          <a:xfrm>
            <a:off x="5129784" y="8686800"/>
            <a:ext cx="2490216" cy="443711"/>
          </a:xfrm>
          <a:prstGeom prst="rect">
            <a:avLst/>
          </a:prstGeom>
        </p:spPr>
        <p:txBody>
          <a:bodyPr vert="horz" wrap="square" lIns="0" tIns="12700" rIns="0" bIns="0" rtlCol="0">
            <a:spAutoFit/>
          </a:bodyPr>
          <a:lstStyle/>
          <a:p>
            <a:pPr marL="12700">
              <a:lnSpc>
                <a:spcPct val="100000"/>
              </a:lnSpc>
              <a:spcBef>
                <a:spcPts val="100"/>
              </a:spcBef>
            </a:pPr>
            <a:r>
              <a:rPr lang="en-US" sz="2800" spc="-5" dirty="0">
                <a:solidFill>
                  <a:srgbClr val="FFFFFF"/>
                </a:solidFill>
                <a:latin typeface="Montserrat Light" panose="00000400000000000000" pitchFamily="50" charset="0"/>
                <a:cs typeface="Calibri"/>
              </a:rPr>
              <a:t>Week Twelve</a:t>
            </a:r>
            <a:endParaRPr sz="2800" dirty="0">
              <a:latin typeface="Montserrat Light" panose="00000400000000000000" pitchFamily="50" charset="0"/>
              <a:cs typeface="Calibri"/>
            </a:endParaRPr>
          </a:p>
        </p:txBody>
      </p:sp>
      <p:pic>
        <p:nvPicPr>
          <p:cNvPr id="7" name="Picture 6">
            <a:extLst>
              <a:ext uri="{FF2B5EF4-FFF2-40B4-BE49-F238E27FC236}">
                <a16:creationId xmlns:a16="http://schemas.microsoft.com/office/drawing/2014/main" id="{889FA017-247C-7448-95C0-167B9B092DDE}"/>
              </a:ext>
            </a:extLst>
          </p:cNvPr>
          <p:cNvPicPr>
            <a:picLocks noChangeAspect="1"/>
          </p:cNvPicPr>
          <p:nvPr/>
        </p:nvPicPr>
        <p:blipFill>
          <a:blip r:embed="rId3"/>
          <a:stretch>
            <a:fillRect/>
          </a:stretch>
        </p:blipFill>
        <p:spPr>
          <a:xfrm>
            <a:off x="1353313" y="381000"/>
            <a:ext cx="5428487" cy="3116354"/>
          </a:xfrm>
          <a:prstGeom prst="rect">
            <a:avLst/>
          </a:prstGeom>
        </p:spPr>
      </p:pic>
      <p:sp>
        <p:nvSpPr>
          <p:cNvPr id="3" name="Footer Placeholder 2">
            <a:extLst>
              <a:ext uri="{FF2B5EF4-FFF2-40B4-BE49-F238E27FC236}">
                <a16:creationId xmlns:a16="http://schemas.microsoft.com/office/drawing/2014/main" id="{81A4F397-63C5-4C51-8C55-4A29B86F568B}"/>
              </a:ext>
            </a:extLst>
          </p:cNvPr>
          <p:cNvSpPr>
            <a:spLocks noGrp="1"/>
          </p:cNvSpPr>
          <p:nvPr>
            <p:ph type="ftr" sz="quarter" idx="5"/>
          </p:nvPr>
        </p:nvSpPr>
        <p:spPr>
          <a:xfrm>
            <a:off x="2642616" y="9354312"/>
            <a:ext cx="2487168" cy="276999"/>
          </a:xfrm>
        </p:spPr>
        <p:txBody>
          <a:bodyPr/>
          <a:lstStyle/>
          <a:p>
            <a:r>
              <a:rPr lang="en-US" dirty="0"/>
              <a:t>Canaan Vibes LLC</a:t>
            </a:r>
          </a:p>
        </p:txBody>
      </p:sp>
      <p:sp>
        <p:nvSpPr>
          <p:cNvPr id="6" name="Slide Number Placeholder 5">
            <a:extLst>
              <a:ext uri="{FF2B5EF4-FFF2-40B4-BE49-F238E27FC236}">
                <a16:creationId xmlns:a16="http://schemas.microsoft.com/office/drawing/2014/main" id="{1E4C59B1-40D7-4596-8A35-2CE718FEEA87}"/>
              </a:ext>
            </a:extLst>
          </p:cNvPr>
          <p:cNvSpPr>
            <a:spLocks noGrp="1"/>
          </p:cNvSpPr>
          <p:nvPr>
            <p:ph type="sldNum" sz="quarter" idx="7"/>
          </p:nvPr>
        </p:nvSpPr>
        <p:spPr/>
        <p:txBody>
          <a:bodyPr/>
          <a:lstStyle/>
          <a:p>
            <a:fld id="{B6F15528-21DE-4FAA-801E-634DDDAF4B2B}" type="slidenum">
              <a:rPr lang="en-US" smtClean="0"/>
              <a:t>1</a:t>
            </a:fld>
            <a:endParaRPr lang="en-US"/>
          </a:p>
        </p:txBody>
      </p:sp>
      <p:pic>
        <p:nvPicPr>
          <p:cNvPr id="9" name="Picture 8">
            <a:extLst>
              <a:ext uri="{FF2B5EF4-FFF2-40B4-BE49-F238E27FC236}">
                <a16:creationId xmlns:a16="http://schemas.microsoft.com/office/drawing/2014/main" id="{77316359-9677-4959-A4E6-F9ABBC539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230"/>
            <a:ext cx="2209800" cy="2062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EB55FB64-D409-4D48-A5E2-7E7E549708CF}"/>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92116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D5157473-EF4D-4157-92D5-E3956F76DB70}"/>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91039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D8157176-1A32-447E-A6A6-13EF4287957D}"/>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397920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1D58F5-45C6-454E-8DEB-DCF8B40FB5E5}"/>
              </a:ext>
            </a:extLst>
          </p:cNvPr>
          <p:cNvSpPr/>
          <p:nvPr/>
        </p:nvSpPr>
        <p:spPr>
          <a:xfrm>
            <a:off x="849087" y="2041387"/>
            <a:ext cx="5734773" cy="785131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ontserrat Light"/>
                <a:ea typeface="Montserrat Light" panose="00000400000000000000" pitchFamily="50" charset="0"/>
                <a:cs typeface="Times New Roman" panose="02020603050405020304" pitchFamily="18" charset="0"/>
              </a:rPr>
              <a:t>Use this daily checklist to make sure you are getting the best sleep you can!</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US" sz="1400" dirty="0">
              <a:solidFill>
                <a:srgbClr val="000000"/>
              </a:solidFill>
              <a:latin typeface="Montserrat Light"/>
              <a:ea typeface="Montserrat Light" panose="00000400000000000000" pitchFamily="50" charset="0"/>
              <a:cs typeface="Times New Roman" panose="02020603050405020304" pitchFamily="18" charset="0"/>
            </a:endParaRP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Go to bed at the same time every night and wake up at the same time every morning, even on the weekends. </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Relax before you go to bed.  </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Avoid stress and arguments before bed time.</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Exercise daily.  One increment of time that is dedicated to vigorous workout helps you sleep better.  Light exercise is better than no exercise.</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Sleep in cool temperatures.</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Keep the bedroom quiet, use noise blocking techniques.  Use earplugs if you need to.</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Block the light from entering through windows or doors. Blackout drapery and shades are best, use eye shades if necessary.</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Leave work, television and mobile electronics out of the bedroom, especially at night.</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Avoid large, heavy meals within three hours of bedtime.</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Avoid caffeine within eight hours of bedtime.</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Avoid alcohol.</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Some medications can make it harder to sleep, which can cause or worsen sleep deprivation. Talk to your doctor about medications that may interfere with sleep, including some antidepressants, stimulants, and decongestants.</a:t>
            </a:r>
          </a:p>
          <a:p>
            <a:pPr marL="285750" lvl="0" indent="-285750" defTabSz="457200">
              <a:lnSpc>
                <a:spcPct val="107000"/>
              </a:lnSpc>
              <a:spcAft>
                <a:spcPts val="800"/>
              </a:spcAft>
              <a:buFont typeface="Wingdings" panose="05000000000000000000" pitchFamily="2" charset="2"/>
              <a:buChar char="q"/>
              <a:defRPr/>
            </a:pPr>
            <a:endPar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srgbClr val="000000"/>
              </a:solidFill>
              <a:effectLst/>
              <a:uLnTx/>
              <a:uFillTx/>
              <a:latin typeface="Montserrat Light" panose="00000400000000000000" pitchFamily="50" charset="0"/>
              <a:ea typeface="Montserrat Light" panose="00000400000000000000" pitchFamily="50"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00EB33D-C200-4029-9C9C-C0A7C96BE5C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rPr>
              <a:t>Canaan Vibes LLC</a:t>
            </a:r>
          </a:p>
        </p:txBody>
      </p:sp>
      <p:sp>
        <p:nvSpPr>
          <p:cNvPr id="4" name="Slide Number Placeholder 3">
            <a:extLst>
              <a:ext uri="{FF2B5EF4-FFF2-40B4-BE49-F238E27FC236}">
                <a16:creationId xmlns:a16="http://schemas.microsoft.com/office/drawing/2014/main" id="{CF1134EC-9356-4626-A296-AE98DEE359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B2FBA-6F95-4C9A-878B-EC6CA37CF86D}" type="slidenum">
              <a:rPr kumimoji="0" lang="en-US" sz="1020" b="0" i="0" u="none" strike="noStrike" kern="1200" cap="none" spc="0" normalizeH="0" baseline="0" noProof="0" smtClean="0">
                <a:ln>
                  <a:noFill/>
                </a:ln>
                <a:solidFill>
                  <a:srgbClr val="000000">
                    <a:tint val="75000"/>
                  </a:srgbClr>
                </a:solidFill>
                <a:effectLst/>
                <a:uLnTx/>
                <a:uFillTx/>
                <a:latin typeface="Montserrat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endParaRPr>
          </a:p>
        </p:txBody>
      </p:sp>
      <p:sp>
        <p:nvSpPr>
          <p:cNvPr id="8" name="TextBox 7">
            <a:extLst>
              <a:ext uri="{FF2B5EF4-FFF2-40B4-BE49-F238E27FC236}">
                <a16:creationId xmlns:a16="http://schemas.microsoft.com/office/drawing/2014/main" id="{37A775F0-0B82-4BB3-9386-55BCD5FED2CD}"/>
              </a:ext>
            </a:extLst>
          </p:cNvPr>
          <p:cNvSpPr txBox="1"/>
          <p:nvPr/>
        </p:nvSpPr>
        <p:spPr>
          <a:xfrm>
            <a:off x="861966" y="999110"/>
            <a:ext cx="5734773" cy="707886"/>
          </a:xfrm>
          <a:prstGeom prst="rect">
            <a:avLst/>
          </a:prstGeom>
          <a:solidFill>
            <a:srgbClr val="16B0B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ontserrat Thin" panose="00000300000000000000" pitchFamily="50" charset="0"/>
                <a:ea typeface="+mn-ea"/>
                <a:cs typeface="+mn-cs"/>
              </a:rPr>
              <a:t>Best Sleep Practices</a:t>
            </a:r>
          </a:p>
        </p:txBody>
      </p:sp>
    </p:spTree>
    <p:extLst>
      <p:ext uri="{BB962C8B-B14F-4D97-AF65-F5344CB8AC3E}">
        <p14:creationId xmlns:p14="http://schemas.microsoft.com/office/powerpoint/2010/main" val="166223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1D58F5-45C6-454E-8DEB-DCF8B40FB5E5}"/>
              </a:ext>
            </a:extLst>
          </p:cNvPr>
          <p:cNvSpPr/>
          <p:nvPr/>
        </p:nvSpPr>
        <p:spPr>
          <a:xfrm>
            <a:off x="849087" y="2041387"/>
            <a:ext cx="5734773" cy="211256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ontserrat Light"/>
                <a:ea typeface="Montserrat Light" panose="00000400000000000000" pitchFamily="50" charset="0"/>
                <a:cs typeface="Times New Roman" panose="02020603050405020304" pitchFamily="18" charset="0"/>
              </a:rPr>
              <a:t>Use this daily checklist to make sure you are getting the best sleep you can!</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US" sz="1400" dirty="0">
              <a:solidFill>
                <a:srgbClr val="000000"/>
              </a:solidFill>
              <a:latin typeface="Montserrat Light"/>
              <a:ea typeface="Montserrat Light" panose="00000400000000000000" pitchFamily="50" charset="0"/>
              <a:cs typeface="Times New Roman" panose="02020603050405020304" pitchFamily="18" charset="0"/>
            </a:endParaRP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Sleep on a comfortable, supportive bed.  If it’s over 10 years old, it’s time to replace it.  </a:t>
            </a:r>
          </a:p>
          <a:p>
            <a:pPr marL="285750" lvl="0" indent="-285750" defTabSz="457200">
              <a:lnSpc>
                <a:spcPct val="107000"/>
              </a:lnSpc>
              <a:spcAft>
                <a:spcPts val="800"/>
              </a:spcAft>
              <a:buFont typeface="Wingdings" panose="05000000000000000000" pitchFamily="2" charset="2"/>
              <a:buChar char="q"/>
              <a:defRPr/>
            </a:pPr>
            <a:r>
              <a:rPr lang="en-US" sz="1400" dirty="0">
                <a:solidFill>
                  <a:srgbClr val="000000"/>
                </a:solidFill>
                <a:latin typeface="Montserrat Light" panose="00000400000000000000" pitchFamily="50" charset="0"/>
                <a:ea typeface="Montserrat Light" panose="00000400000000000000" pitchFamily="50" charset="0"/>
                <a:cs typeface="Times New Roman" panose="02020603050405020304" pitchFamily="18" charset="0"/>
              </a:rPr>
              <a:t>Keep your sleep area clean and free from allergens.</a:t>
            </a:r>
          </a:p>
          <a:p>
            <a:pPr marL="285750" marR="0" lvl="0" indent="-2857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srgbClr val="000000"/>
              </a:solidFill>
              <a:effectLst/>
              <a:uLnTx/>
              <a:uFillTx/>
              <a:latin typeface="Montserrat Light" panose="00000400000000000000" pitchFamily="50" charset="0"/>
              <a:ea typeface="Montserrat Light" panose="00000400000000000000" pitchFamily="50"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00EB33D-C200-4029-9C9C-C0A7C96BE5C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rPr>
              <a:t>Canaan Vibes LLC</a:t>
            </a:r>
          </a:p>
        </p:txBody>
      </p:sp>
      <p:sp>
        <p:nvSpPr>
          <p:cNvPr id="4" name="Slide Number Placeholder 3">
            <a:extLst>
              <a:ext uri="{FF2B5EF4-FFF2-40B4-BE49-F238E27FC236}">
                <a16:creationId xmlns:a16="http://schemas.microsoft.com/office/drawing/2014/main" id="{CF1134EC-9356-4626-A296-AE98DEE359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B2FBA-6F95-4C9A-878B-EC6CA37CF86D}" type="slidenum">
              <a:rPr kumimoji="0" lang="en-US" sz="1020" b="0" i="0" u="none" strike="noStrike" kern="1200" cap="none" spc="0" normalizeH="0" baseline="0" noProof="0" smtClean="0">
                <a:ln>
                  <a:noFill/>
                </a:ln>
                <a:solidFill>
                  <a:srgbClr val="000000">
                    <a:tint val="75000"/>
                  </a:srgbClr>
                </a:solidFill>
                <a:effectLst/>
                <a:uLnTx/>
                <a:uFillTx/>
                <a:latin typeface="Montserrat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endParaRPr>
          </a:p>
        </p:txBody>
      </p:sp>
      <p:sp>
        <p:nvSpPr>
          <p:cNvPr id="8" name="TextBox 7">
            <a:extLst>
              <a:ext uri="{FF2B5EF4-FFF2-40B4-BE49-F238E27FC236}">
                <a16:creationId xmlns:a16="http://schemas.microsoft.com/office/drawing/2014/main" id="{37A775F0-0B82-4BB3-9386-55BCD5FED2CD}"/>
              </a:ext>
            </a:extLst>
          </p:cNvPr>
          <p:cNvSpPr txBox="1"/>
          <p:nvPr/>
        </p:nvSpPr>
        <p:spPr>
          <a:xfrm>
            <a:off x="861966" y="999110"/>
            <a:ext cx="5734773" cy="707886"/>
          </a:xfrm>
          <a:prstGeom prst="rect">
            <a:avLst/>
          </a:prstGeom>
          <a:solidFill>
            <a:srgbClr val="16B0B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ontserrat Thin" panose="00000300000000000000" pitchFamily="50" charset="0"/>
                <a:ea typeface="+mn-ea"/>
                <a:cs typeface="+mn-cs"/>
              </a:rPr>
              <a:t>Best Sleep Practices</a:t>
            </a:r>
          </a:p>
        </p:txBody>
      </p:sp>
    </p:spTree>
    <p:extLst>
      <p:ext uri="{BB962C8B-B14F-4D97-AF65-F5344CB8AC3E}">
        <p14:creationId xmlns:p14="http://schemas.microsoft.com/office/powerpoint/2010/main" val="382474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1D58F5-45C6-454E-8DEB-DCF8B40FB5E5}"/>
              </a:ext>
            </a:extLst>
          </p:cNvPr>
          <p:cNvSpPr/>
          <p:nvPr/>
        </p:nvSpPr>
        <p:spPr>
          <a:xfrm>
            <a:off x="849087" y="2041387"/>
            <a:ext cx="5734773" cy="54963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400" dirty="0">
                <a:solidFill>
                  <a:srgbClr val="000000"/>
                </a:solidFill>
                <a:latin typeface="Montserrat Light"/>
              </a:rPr>
              <a:t>What changes to can you make to their bedtimes routines after reading this week’s module?</a:t>
            </a:r>
            <a:endParaRPr kumimoji="0" lang="en-US" sz="1400" b="0" i="0" u="none" strike="noStrike" kern="1200" cap="none" spc="0" normalizeH="0" baseline="0" noProof="0" dirty="0">
              <a:ln>
                <a:noFill/>
              </a:ln>
              <a:solidFill>
                <a:srgbClr val="000000"/>
              </a:solidFill>
              <a:effectLst/>
              <a:uLnTx/>
              <a:uFillTx/>
              <a:latin typeface="Montserrat Light" panose="00000400000000000000" pitchFamily="50" charset="0"/>
              <a:ea typeface="Montserrat Light" panose="00000400000000000000" pitchFamily="50"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00EB33D-C200-4029-9C9C-C0A7C96BE5C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rPr>
              <a:t>Canaan Vibes LLC</a:t>
            </a:r>
          </a:p>
        </p:txBody>
      </p:sp>
      <p:sp>
        <p:nvSpPr>
          <p:cNvPr id="4" name="Slide Number Placeholder 3">
            <a:extLst>
              <a:ext uri="{FF2B5EF4-FFF2-40B4-BE49-F238E27FC236}">
                <a16:creationId xmlns:a16="http://schemas.microsoft.com/office/drawing/2014/main" id="{CF1134EC-9356-4626-A296-AE98DEE359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B2FBA-6F95-4C9A-878B-EC6CA37CF86D}" type="slidenum">
              <a:rPr kumimoji="0" lang="en-US" sz="1020" b="0" i="0" u="none" strike="noStrike" kern="1200" cap="none" spc="0" normalizeH="0" baseline="0" noProof="0" smtClean="0">
                <a:ln>
                  <a:noFill/>
                </a:ln>
                <a:solidFill>
                  <a:srgbClr val="000000">
                    <a:tint val="75000"/>
                  </a:srgbClr>
                </a:solidFill>
                <a:effectLst/>
                <a:uLnTx/>
                <a:uFillTx/>
                <a:latin typeface="Montserrat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endParaRPr>
          </a:p>
        </p:txBody>
      </p:sp>
      <p:sp>
        <p:nvSpPr>
          <p:cNvPr id="8" name="TextBox 7">
            <a:extLst>
              <a:ext uri="{FF2B5EF4-FFF2-40B4-BE49-F238E27FC236}">
                <a16:creationId xmlns:a16="http://schemas.microsoft.com/office/drawing/2014/main" id="{37A775F0-0B82-4BB3-9386-55BCD5FED2CD}"/>
              </a:ext>
            </a:extLst>
          </p:cNvPr>
          <p:cNvSpPr txBox="1"/>
          <p:nvPr/>
        </p:nvSpPr>
        <p:spPr>
          <a:xfrm>
            <a:off x="861966" y="999110"/>
            <a:ext cx="5734773" cy="707886"/>
          </a:xfrm>
          <a:prstGeom prst="rect">
            <a:avLst/>
          </a:prstGeom>
          <a:solidFill>
            <a:srgbClr val="16B0B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ontserrat Thin" panose="00000300000000000000" pitchFamily="50" charset="0"/>
                <a:ea typeface="+mn-ea"/>
                <a:cs typeface="+mn-cs"/>
              </a:rPr>
              <a:t>Children &amp; Teens</a:t>
            </a:r>
          </a:p>
        </p:txBody>
      </p:sp>
      <p:graphicFrame>
        <p:nvGraphicFramePr>
          <p:cNvPr id="10" name="Table 9">
            <a:extLst>
              <a:ext uri="{FF2B5EF4-FFF2-40B4-BE49-F238E27FC236}">
                <a16:creationId xmlns:a16="http://schemas.microsoft.com/office/drawing/2014/main" id="{40B862FA-6D31-4A43-8103-6A71484CA485}"/>
              </a:ext>
            </a:extLst>
          </p:cNvPr>
          <p:cNvGraphicFramePr>
            <a:graphicFrameLocks noGrp="1"/>
          </p:cNvGraphicFramePr>
          <p:nvPr>
            <p:extLst>
              <p:ext uri="{D42A27DB-BD31-4B8C-83A1-F6EECF244321}">
                <p14:modId xmlns:p14="http://schemas.microsoft.com/office/powerpoint/2010/main" val="3066555351"/>
              </p:ext>
            </p:extLst>
          </p:nvPr>
        </p:nvGraphicFramePr>
        <p:xfrm>
          <a:off x="1018813" y="2804365"/>
          <a:ext cx="5734773" cy="64008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46693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07624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58247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836722"/>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728934"/>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85037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4735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9012362"/>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429721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63170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715894"/>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097710"/>
                  </a:ext>
                </a:extLst>
              </a:tr>
            </a:tbl>
          </a:graphicData>
        </a:graphic>
      </p:graphicFrame>
    </p:spTree>
    <p:extLst>
      <p:ext uri="{BB962C8B-B14F-4D97-AF65-F5344CB8AC3E}">
        <p14:creationId xmlns:p14="http://schemas.microsoft.com/office/powerpoint/2010/main" val="381272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Sleep</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rPr>
              <a:t>Keep a sleep journal. If you have any immediate concerns, make sure to discuss it with your doctor!</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graphicFrame>
        <p:nvGraphicFramePr>
          <p:cNvPr id="6" name="Table 5">
            <a:extLst>
              <a:ext uri="{FF2B5EF4-FFF2-40B4-BE49-F238E27FC236}">
                <a16:creationId xmlns:a16="http://schemas.microsoft.com/office/drawing/2014/main" id="{E317B043-0F3E-4A97-86A1-245902E56C6D}"/>
              </a:ext>
            </a:extLst>
          </p:cNvPr>
          <p:cNvGraphicFramePr>
            <a:graphicFrameLocks noGrp="1"/>
          </p:cNvGraphicFramePr>
          <p:nvPr/>
        </p:nvGraphicFramePr>
        <p:xfrm>
          <a:off x="534353" y="2659812"/>
          <a:ext cx="6703696" cy="6655698"/>
        </p:xfrm>
        <a:graphic>
          <a:graphicData uri="http://schemas.openxmlformats.org/drawingml/2006/table">
            <a:tbl>
              <a:tblPr firstRow="1" bandRow="1">
                <a:tableStyleId>{2D5ABB26-0587-4C30-8999-92F81FD0307C}</a:tableStyleId>
              </a:tblPr>
              <a:tblGrid>
                <a:gridCol w="1504512">
                  <a:extLst>
                    <a:ext uri="{9D8B030D-6E8A-4147-A177-3AD203B41FA5}">
                      <a16:colId xmlns:a16="http://schemas.microsoft.com/office/drawing/2014/main" val="671050079"/>
                    </a:ext>
                  </a:extLst>
                </a:gridCol>
                <a:gridCol w="753762">
                  <a:extLst>
                    <a:ext uri="{9D8B030D-6E8A-4147-A177-3AD203B41FA5}">
                      <a16:colId xmlns:a16="http://schemas.microsoft.com/office/drawing/2014/main" val="4017806456"/>
                    </a:ext>
                  </a:extLst>
                </a:gridCol>
                <a:gridCol w="741405">
                  <a:extLst>
                    <a:ext uri="{9D8B030D-6E8A-4147-A177-3AD203B41FA5}">
                      <a16:colId xmlns:a16="http://schemas.microsoft.com/office/drawing/2014/main" val="1359688432"/>
                    </a:ext>
                  </a:extLst>
                </a:gridCol>
                <a:gridCol w="729049">
                  <a:extLst>
                    <a:ext uri="{9D8B030D-6E8A-4147-A177-3AD203B41FA5}">
                      <a16:colId xmlns:a16="http://schemas.microsoft.com/office/drawing/2014/main" val="2469662938"/>
                    </a:ext>
                  </a:extLst>
                </a:gridCol>
                <a:gridCol w="729049">
                  <a:extLst>
                    <a:ext uri="{9D8B030D-6E8A-4147-A177-3AD203B41FA5}">
                      <a16:colId xmlns:a16="http://schemas.microsoft.com/office/drawing/2014/main" val="1512644847"/>
                    </a:ext>
                  </a:extLst>
                </a:gridCol>
                <a:gridCol w="753762">
                  <a:extLst>
                    <a:ext uri="{9D8B030D-6E8A-4147-A177-3AD203B41FA5}">
                      <a16:colId xmlns:a16="http://schemas.microsoft.com/office/drawing/2014/main" val="3596937958"/>
                    </a:ext>
                  </a:extLst>
                </a:gridCol>
                <a:gridCol w="753762">
                  <a:extLst>
                    <a:ext uri="{9D8B030D-6E8A-4147-A177-3AD203B41FA5}">
                      <a16:colId xmlns:a16="http://schemas.microsoft.com/office/drawing/2014/main" val="2212537614"/>
                    </a:ext>
                  </a:extLst>
                </a:gridCol>
                <a:gridCol w="738395">
                  <a:extLst>
                    <a:ext uri="{9D8B030D-6E8A-4147-A177-3AD203B41FA5}">
                      <a16:colId xmlns:a16="http://schemas.microsoft.com/office/drawing/2014/main" val="2094920056"/>
                    </a:ext>
                  </a:extLst>
                </a:gridCol>
              </a:tblGrid>
              <a:tr h="4572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962167"/>
                  </a:ext>
                </a:extLst>
              </a:tr>
              <a:tr h="862395">
                <a:tc>
                  <a:txBody>
                    <a:bodyPr/>
                    <a:lstStyle/>
                    <a:p>
                      <a:r>
                        <a:rPr lang="en-US" dirty="0"/>
                        <a:t>Time you went to 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381013"/>
                  </a:ext>
                </a:extLst>
              </a:tr>
              <a:tr h="862395">
                <a:tc>
                  <a:txBody>
                    <a:bodyPr/>
                    <a:lstStyle/>
                    <a:p>
                      <a:r>
                        <a:rPr lang="en-US" dirty="0"/>
                        <a:t>How long did it take to fall asleep?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37111"/>
                  </a:ext>
                </a:extLst>
              </a:tr>
              <a:tr h="862395">
                <a:tc>
                  <a:txBody>
                    <a:bodyPr/>
                    <a:lstStyle/>
                    <a:p>
                      <a:r>
                        <a:rPr lang="en-US" dirty="0"/>
                        <a:t>How many times did you wake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780102"/>
                  </a:ext>
                </a:extLst>
              </a:tr>
              <a:tr h="862395">
                <a:tc>
                  <a:txBody>
                    <a:bodyPr/>
                    <a:lstStyle/>
                    <a:p>
                      <a:r>
                        <a:rPr lang="en-US" dirty="0"/>
                        <a:t>What time did you wake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25954"/>
                  </a:ext>
                </a:extLst>
              </a:tr>
              <a:tr h="862395">
                <a:tc>
                  <a:txBody>
                    <a:bodyPr/>
                    <a:lstStyle/>
                    <a:p>
                      <a:r>
                        <a:rPr lang="en-US" dirty="0"/>
                        <a:t>What time did you get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20997"/>
                  </a:ext>
                </a:extLst>
              </a:tr>
              <a:tr h="862395">
                <a:tc>
                  <a:txBody>
                    <a:bodyPr/>
                    <a:lstStyle/>
                    <a:p>
                      <a:r>
                        <a:rPr lang="en-US" dirty="0"/>
                        <a:t>How long did you spend in bed last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465525"/>
                  </a:ext>
                </a:extLst>
              </a:tr>
              <a:tr h="1024128">
                <a:tc>
                  <a:txBody>
                    <a:bodyPr/>
                    <a:lstStyle/>
                    <a:p>
                      <a:r>
                        <a:rPr lang="en-US" dirty="0"/>
                        <a:t>How would you rate the quality of your sleep?</a:t>
                      </a:r>
                    </a:p>
                    <a:p>
                      <a:r>
                        <a:rPr lang="en-US" dirty="0"/>
                        <a:t>1-good 5-bad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7603"/>
                  </a:ext>
                </a:extLst>
              </a:tr>
            </a:tbl>
          </a:graphicData>
        </a:graphic>
      </p:graphicFrame>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C953831-1F02-40BF-B322-D171A21243A2}"/>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84197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extLst>
              <p:ext uri="{D42A27DB-BD31-4B8C-83A1-F6EECF244321}">
                <p14:modId xmlns:p14="http://schemas.microsoft.com/office/powerpoint/2010/main" val="2923762101"/>
              </p:ext>
            </p:extLst>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8" name="Footer Placeholder 7">
            <a:extLst>
              <a:ext uri="{FF2B5EF4-FFF2-40B4-BE49-F238E27FC236}">
                <a16:creationId xmlns:a16="http://schemas.microsoft.com/office/drawing/2014/main" id="{D2D71DBE-1ECC-4078-983D-444DB216B5EF}"/>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389483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2972E6EE-E4CF-4744-A7F6-BA30591B2115}"/>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285534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597FD1DE-C0EC-4ABC-B4FC-00048589F717}"/>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309726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14A6B251-0029-4815-BE30-78DD10740567}"/>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351519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13580</TotalTime>
  <Words>628</Words>
  <Application>Microsoft Office PowerPoint</Application>
  <PresentationFormat>Custom</PresentationFormat>
  <Paragraphs>78</Paragraphs>
  <Slides>12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Montserrat Light</vt:lpstr>
      <vt:lpstr>Montserrat Thin</vt:lpstr>
      <vt:lpstr>Wingdings</vt:lpstr>
      <vt:lpstr>Office Theme</vt:lpstr>
      <vt:lpstr>1_Office Theme</vt:lpstr>
      <vt:lpstr>2_Office Theme</vt:lpstr>
      <vt:lpstr>PowerPoint Presentation</vt:lpstr>
      <vt:lpstr>PowerPoint Presentation</vt:lpstr>
      <vt:lpstr>PowerPoint Presentation</vt:lpstr>
      <vt:lpstr>PowerPoint Presentation</vt:lpstr>
      <vt:lpstr>Sleep</vt:lpstr>
      <vt:lpstr>Journal</vt:lpstr>
      <vt:lpstr>Journal</vt:lpstr>
      <vt:lpstr>Journal</vt:lpstr>
      <vt:lpstr>Journal</vt:lpstr>
      <vt:lpstr>Journal</vt:lpstr>
      <vt:lpstr>Journal</vt:lpstr>
      <vt:lpstr>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43</cp:revision>
  <dcterms:created xsi:type="dcterms:W3CDTF">2019-01-25T21:44:07Z</dcterms:created>
  <dcterms:modified xsi:type="dcterms:W3CDTF">2025-03-12T17:30:21Z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2018-10-31T00:00:00Z</vt:filetime>
  </property>
  <property fmtid="{D5CDD505-2E9C-101B-9397-08002B2CF9AE}" pid="3" name="Creator">
    <vt:lpwstr>Microsoft® PowerPoint® for Office 365</vt:lpwstr>
  </property>
  <property fmtid="{D5CDD505-2E9C-101B-9397-08002B2CF9AE}" pid="4" name="LastSaved">
    <vt:filetime>2019-01-25T00:00:00Z</vt:filetime>
  </property>
</Properties>
</file>