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Montserrat" panose="00000500000000000000" pitchFamily="2" charset="0"/>
      <p:regular r:id="rId21"/>
    </p:embeddedFont>
    <p:embeddedFont>
      <p:font typeface="Montserrat Bold" panose="00000800000000000000"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156"/>
            <a:ext cx="18288000" cy="12145313"/>
          </a:xfrm>
          <a:custGeom>
            <a:avLst/>
            <a:gdLst/>
            <a:ahLst/>
            <a:cxnLst/>
            <a:rect l="l" t="t" r="r" b="b"/>
            <a:pathLst>
              <a:path w="18288000" h="12145313">
                <a:moveTo>
                  <a:pt x="0" y="0"/>
                </a:moveTo>
                <a:lnTo>
                  <a:pt x="18288000" y="0"/>
                </a:lnTo>
                <a:lnTo>
                  <a:pt x="18288000" y="12145312"/>
                </a:lnTo>
                <a:lnTo>
                  <a:pt x="0" y="12145312"/>
                </a:lnTo>
                <a:lnTo>
                  <a:pt x="0" y="0"/>
                </a:lnTo>
                <a:close/>
              </a:path>
            </a:pathLst>
          </a:custGeom>
          <a:blipFill>
            <a:blip r:embed="rId2"/>
            <a:stretch>
              <a:fillRect/>
            </a:stretch>
          </a:blipFill>
        </p:spPr>
      </p:sp>
      <p:grpSp>
        <p:nvGrpSpPr>
          <p:cNvPr id="3" name="Group 3"/>
          <p:cNvGrpSpPr/>
          <p:nvPr/>
        </p:nvGrpSpPr>
        <p:grpSpPr>
          <a:xfrm>
            <a:off x="1351263" y="3897332"/>
            <a:ext cx="7959465" cy="975649"/>
            <a:chOff x="0" y="0"/>
            <a:chExt cx="10612621" cy="1300865"/>
          </a:xfrm>
        </p:grpSpPr>
        <p:sp>
          <p:nvSpPr>
            <p:cNvPr id="4" name="TextBox 4"/>
            <p:cNvSpPr txBox="1"/>
            <p:nvPr/>
          </p:nvSpPr>
          <p:spPr>
            <a:xfrm>
              <a:off x="0" y="66675"/>
              <a:ext cx="10612621" cy="327024"/>
            </a:xfrm>
            <a:prstGeom prst="rect">
              <a:avLst/>
            </a:prstGeom>
          </p:spPr>
          <p:txBody>
            <a:bodyPr lIns="0" tIns="0" rIns="0" bIns="0" rtlCol="0" anchor="t">
              <a:spAutoFit/>
            </a:bodyPr>
            <a:lstStyle/>
            <a:p>
              <a:pPr marL="0" lvl="0" indent="0" algn="l">
                <a:lnSpc>
                  <a:spcPts val="1799"/>
                </a:lnSpc>
                <a:spcBef>
                  <a:spcPct val="0"/>
                </a:spcBef>
              </a:pPr>
              <a:r>
                <a:rPr lang="en-US" sz="1999" u="none" strike="noStrike" spc="-79">
                  <a:solidFill>
                    <a:srgbClr val="000000"/>
                  </a:solidFill>
                  <a:latin typeface="Montserrat"/>
                  <a:ea typeface="Montserrat"/>
                  <a:cs typeface="Montserrat"/>
                  <a:sym typeface="Montserrat"/>
                </a:rPr>
                <a:t>M0001</a:t>
              </a:r>
            </a:p>
          </p:txBody>
        </p:sp>
        <p:sp>
          <p:nvSpPr>
            <p:cNvPr id="5" name="TextBox 5"/>
            <p:cNvSpPr txBox="1"/>
            <p:nvPr/>
          </p:nvSpPr>
          <p:spPr>
            <a:xfrm>
              <a:off x="0" y="815090"/>
              <a:ext cx="10612621" cy="485775"/>
            </a:xfrm>
            <a:prstGeom prst="rect">
              <a:avLst/>
            </a:prstGeom>
          </p:spPr>
          <p:txBody>
            <a:bodyPr lIns="0" tIns="0" rIns="0" bIns="0" rtlCol="0" anchor="t">
              <a:spAutoFit/>
            </a:bodyPr>
            <a:lstStyle/>
            <a:p>
              <a:pPr marL="0" lvl="0" indent="0" algn="l">
                <a:lnSpc>
                  <a:spcPts val="2999"/>
                </a:lnSpc>
              </a:pPr>
              <a:r>
                <a:rPr lang="en-US" sz="2499" spc="-22">
                  <a:solidFill>
                    <a:srgbClr val="000000"/>
                  </a:solidFill>
                  <a:latin typeface="Montserrat"/>
                  <a:ea typeface="Montserrat"/>
                  <a:cs typeface="Montserrat"/>
                  <a:sym typeface="Montserrat"/>
                </a:rPr>
                <a:t> </a:t>
              </a:r>
            </a:p>
          </p:txBody>
        </p:sp>
      </p:grpSp>
      <p:sp>
        <p:nvSpPr>
          <p:cNvPr id="6" name="TextBox 6"/>
          <p:cNvSpPr txBox="1"/>
          <p:nvPr/>
        </p:nvSpPr>
        <p:spPr>
          <a:xfrm>
            <a:off x="1351263" y="2030611"/>
            <a:ext cx="10336094" cy="372045"/>
          </a:xfrm>
          <a:prstGeom prst="rect">
            <a:avLst/>
          </a:prstGeom>
        </p:spPr>
        <p:txBody>
          <a:bodyPr lIns="0" tIns="0" rIns="0" bIns="0" rtlCol="0" anchor="t">
            <a:spAutoFit/>
          </a:bodyPr>
          <a:lstStyle/>
          <a:p>
            <a:pPr algn="l">
              <a:lnSpc>
                <a:spcPts val="3026"/>
              </a:lnSpc>
              <a:spcBef>
                <a:spcPct val="0"/>
              </a:spcBef>
            </a:pPr>
            <a:r>
              <a:rPr lang="en-US" sz="2161" spc="1316">
                <a:solidFill>
                  <a:srgbClr val="171616"/>
                </a:solidFill>
                <a:latin typeface="Montserrat"/>
                <a:ea typeface="Montserrat"/>
                <a:cs typeface="Montserrat"/>
                <a:sym typeface="Montserrat"/>
              </a:rPr>
              <a:t>UNDERSTANDING AND MANAGING</a:t>
            </a:r>
          </a:p>
        </p:txBody>
      </p:sp>
      <p:sp>
        <p:nvSpPr>
          <p:cNvPr id="7" name="TextBox 7"/>
          <p:cNvSpPr txBox="1"/>
          <p:nvPr/>
        </p:nvSpPr>
        <p:spPr>
          <a:xfrm>
            <a:off x="1238338" y="2030896"/>
            <a:ext cx="9915443" cy="1885145"/>
          </a:xfrm>
          <a:prstGeom prst="rect">
            <a:avLst/>
          </a:prstGeom>
        </p:spPr>
        <p:txBody>
          <a:bodyPr lIns="0" tIns="0" rIns="0" bIns="0" rtlCol="0" anchor="t">
            <a:spAutoFit/>
          </a:bodyPr>
          <a:lstStyle/>
          <a:p>
            <a:pPr algn="l">
              <a:lnSpc>
                <a:spcPts val="15398"/>
              </a:lnSpc>
              <a:spcBef>
                <a:spcPct val="0"/>
              </a:spcBef>
            </a:pPr>
            <a:r>
              <a:rPr lang="en-US" sz="10998">
                <a:solidFill>
                  <a:srgbClr val="171616"/>
                </a:solidFill>
                <a:latin typeface="Montserrat"/>
                <a:ea typeface="Montserrat"/>
                <a:cs typeface="Montserrat"/>
                <a:sym typeface="Montserrat"/>
              </a:rPr>
              <a:t>MENOPAUSE</a:t>
            </a:r>
          </a:p>
        </p:txBody>
      </p:sp>
      <p:pic>
        <p:nvPicPr>
          <p:cNvPr id="9" name="Picture 8">
            <a:extLst>
              <a:ext uri="{FF2B5EF4-FFF2-40B4-BE49-F238E27FC236}">
                <a16:creationId xmlns:a16="http://schemas.microsoft.com/office/drawing/2014/main" id="{DFD029B9-C255-4157-AF98-FCE572CCF4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43" y="-908683"/>
            <a:ext cx="2550439" cy="23804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682" y="0"/>
            <a:ext cx="15442654" cy="10307971"/>
          </a:xfrm>
          <a:custGeom>
            <a:avLst/>
            <a:gdLst/>
            <a:ahLst/>
            <a:cxnLst/>
            <a:rect l="l" t="t" r="r" b="b"/>
            <a:pathLst>
              <a:path w="15442654" h="10307971">
                <a:moveTo>
                  <a:pt x="0" y="0"/>
                </a:moveTo>
                <a:lnTo>
                  <a:pt x="15442654" y="0"/>
                </a:lnTo>
                <a:lnTo>
                  <a:pt x="15442654" y="10307971"/>
                </a:lnTo>
                <a:lnTo>
                  <a:pt x="0" y="10307971"/>
                </a:lnTo>
                <a:lnTo>
                  <a:pt x="0" y="0"/>
                </a:lnTo>
                <a:close/>
              </a:path>
            </a:pathLst>
          </a:custGeom>
          <a:blipFill>
            <a:blip r:embed="rId2"/>
            <a:stretch>
              <a:fillRect/>
            </a:stretch>
          </a:blipFill>
        </p:spPr>
      </p:sp>
      <p:grpSp>
        <p:nvGrpSpPr>
          <p:cNvPr id="3" name="Group 3"/>
          <p:cNvGrpSpPr/>
          <p:nvPr/>
        </p:nvGrpSpPr>
        <p:grpSpPr>
          <a:xfrm>
            <a:off x="9684694" y="3426899"/>
            <a:ext cx="6875926" cy="4175088"/>
            <a:chOff x="0" y="0"/>
            <a:chExt cx="9167901" cy="5566784"/>
          </a:xfrm>
        </p:grpSpPr>
        <p:sp>
          <p:nvSpPr>
            <p:cNvPr id="4" name="TextBox 4"/>
            <p:cNvSpPr txBox="1"/>
            <p:nvPr/>
          </p:nvSpPr>
          <p:spPr>
            <a:xfrm>
              <a:off x="0" y="2324673"/>
              <a:ext cx="9167901" cy="3242111"/>
            </a:xfrm>
            <a:prstGeom prst="rect">
              <a:avLst/>
            </a:prstGeom>
          </p:spPr>
          <p:txBody>
            <a:bodyPr lIns="0" tIns="0" rIns="0" bIns="0" rtlCol="0" anchor="t">
              <a:spAutoFit/>
            </a:bodyPr>
            <a:lstStyle/>
            <a:p>
              <a:pPr marL="431801" lvl="1" indent="-215900" algn="l">
                <a:lnSpc>
                  <a:spcPts val="2200"/>
                </a:lnSpc>
                <a:spcBef>
                  <a:spcPct val="0"/>
                </a:spcBef>
                <a:buFont typeface="Arial"/>
                <a:buChar char="•"/>
              </a:pPr>
              <a:r>
                <a:rPr lang="en-US" sz="2000" b="1" u="none" strike="noStrike" spc="-18">
                  <a:solidFill>
                    <a:srgbClr val="000000"/>
                  </a:solidFill>
                  <a:latin typeface="Montserrat Bold"/>
                  <a:ea typeface="Montserrat Bold"/>
                  <a:cs typeface="Montserrat Bold"/>
                  <a:sym typeface="Montserrat Bold"/>
                </a:rPr>
                <a:t>Estrogen:</a:t>
              </a:r>
              <a:r>
                <a:rPr lang="en-US" sz="2000" u="none" strike="noStrike" spc="-18">
                  <a:solidFill>
                    <a:srgbClr val="000000"/>
                  </a:solidFill>
                  <a:latin typeface="Montserrat"/>
                  <a:ea typeface="Montserrat"/>
                  <a:cs typeface="Montserrat"/>
                  <a:sym typeface="Montserrat"/>
                </a:rPr>
                <a:t> Its reduction affects various body systems, including bone density, heart health, and skin elasticity.</a:t>
              </a:r>
            </a:p>
            <a:p>
              <a:pPr marL="431801" lvl="1" indent="-215900" algn="l">
                <a:lnSpc>
                  <a:spcPts val="2200"/>
                </a:lnSpc>
                <a:spcBef>
                  <a:spcPct val="0"/>
                </a:spcBef>
                <a:buFont typeface="Arial"/>
                <a:buChar char="•"/>
              </a:pPr>
              <a:r>
                <a:rPr lang="en-US" sz="2000" b="1" u="none" strike="noStrike" spc="-18">
                  <a:solidFill>
                    <a:srgbClr val="000000"/>
                  </a:solidFill>
                  <a:latin typeface="Montserrat Bold"/>
                  <a:ea typeface="Montserrat Bold"/>
                  <a:cs typeface="Montserrat Bold"/>
                  <a:sym typeface="Montserrat Bold"/>
                </a:rPr>
                <a:t>Progesterone:</a:t>
              </a:r>
              <a:r>
                <a:rPr lang="en-US" sz="2000" u="none" strike="noStrike" spc="-18">
                  <a:solidFill>
                    <a:srgbClr val="000000"/>
                  </a:solidFill>
                  <a:latin typeface="Montserrat"/>
                  <a:ea typeface="Montserrat"/>
                  <a:cs typeface="Montserrat"/>
                  <a:sym typeface="Montserrat"/>
                </a:rPr>
                <a:t> Its decrease impacts menstrual regularity and may contribute to sleep disturbances.</a:t>
              </a:r>
            </a:p>
            <a:p>
              <a:pPr marL="431801" lvl="1" indent="-215900" algn="l">
                <a:lnSpc>
                  <a:spcPts val="2200"/>
                </a:lnSpc>
                <a:spcBef>
                  <a:spcPct val="0"/>
                </a:spcBef>
                <a:buFont typeface="Arial"/>
                <a:buChar char="•"/>
              </a:pPr>
              <a:r>
                <a:rPr lang="en-US" sz="2000" b="1" u="none" strike="noStrike" spc="-18">
                  <a:solidFill>
                    <a:srgbClr val="000000"/>
                  </a:solidFill>
                  <a:latin typeface="Montserrat Bold"/>
                  <a:ea typeface="Montserrat Bold"/>
                  <a:cs typeface="Montserrat Bold"/>
                  <a:sym typeface="Montserrat Bold"/>
                </a:rPr>
                <a:t>Other Hormones:</a:t>
              </a:r>
              <a:r>
                <a:rPr lang="en-US" sz="2000" u="none" strike="noStrike" spc="-18">
                  <a:solidFill>
                    <a:srgbClr val="000000"/>
                  </a:solidFill>
                  <a:latin typeface="Montserrat"/>
                  <a:ea typeface="Montserrat"/>
                  <a:cs typeface="Montserrat"/>
                  <a:sym typeface="Montserrat"/>
                </a:rPr>
                <a:t> Changes in testosterone, follicle-stimulating hormone (FSH), and luteinizing hormone (LH) also play roles.</a:t>
              </a:r>
            </a:p>
          </p:txBody>
        </p:sp>
        <p:sp>
          <p:nvSpPr>
            <p:cNvPr id="5" name="TextBox 5"/>
            <p:cNvSpPr txBox="1"/>
            <p:nvPr/>
          </p:nvSpPr>
          <p:spPr>
            <a:xfrm>
              <a:off x="0" y="85725"/>
              <a:ext cx="9167901" cy="1895475"/>
            </a:xfrm>
            <a:prstGeom prst="rect">
              <a:avLst/>
            </a:prstGeom>
          </p:spPr>
          <p:txBody>
            <a:bodyPr lIns="0" tIns="0" rIns="0" bIns="0" rtlCol="0" anchor="t">
              <a:spAutoFit/>
            </a:bodyPr>
            <a:lstStyle/>
            <a:p>
              <a:pPr marL="0" lvl="0" indent="0" algn="l">
                <a:lnSpc>
                  <a:spcPts val="2700"/>
                </a:lnSpc>
                <a:spcBef>
                  <a:spcPct val="0"/>
                </a:spcBef>
              </a:pPr>
              <a:r>
                <a:rPr lang="en-US" sz="3000" u="none" strike="noStrike" spc="-27">
                  <a:solidFill>
                    <a:srgbClr val="000000"/>
                  </a:solidFill>
                  <a:latin typeface="Montserrat"/>
                  <a:ea typeface="Montserrat"/>
                  <a:cs typeface="Montserrat"/>
                  <a:sym typeface="Montserrat"/>
                </a:rPr>
                <a:t>The changes in menopause are driven by a decline in ovarian function and hormonal shifts, primarily involving:</a:t>
              </a:r>
            </a:p>
          </p:txBody>
        </p:sp>
      </p:grpSp>
      <p:sp>
        <p:nvSpPr>
          <p:cNvPr id="6" name="TextBox 6"/>
          <p:cNvSpPr txBox="1"/>
          <p:nvPr/>
        </p:nvSpPr>
        <p:spPr>
          <a:xfrm>
            <a:off x="2455596" y="3198242"/>
            <a:ext cx="5367235" cy="584834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3. Hormonal Changes and Their Biological Basis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1384300" y="6238400"/>
            <a:ext cx="6299200" cy="2515191"/>
            <a:chOff x="0" y="0"/>
            <a:chExt cx="8398933" cy="3353588"/>
          </a:xfrm>
        </p:grpSpPr>
        <p:sp>
          <p:nvSpPr>
            <p:cNvPr id="3" name="TextBox 3"/>
            <p:cNvSpPr txBox="1"/>
            <p:nvPr/>
          </p:nvSpPr>
          <p:spPr>
            <a:xfrm>
              <a:off x="0" y="1368230"/>
              <a:ext cx="8398933" cy="1985358"/>
            </a:xfrm>
            <a:prstGeom prst="rect">
              <a:avLst/>
            </a:prstGeom>
          </p:spPr>
          <p:txBody>
            <a:bodyPr lIns="0" tIns="0" rIns="0" bIns="0" rtlCol="0" anchor="t">
              <a:spAutoFit/>
            </a:bodyPr>
            <a:lstStyle/>
            <a:p>
              <a:pPr marL="410208" lvl="1" indent="-205104" algn="l">
                <a:lnSpc>
                  <a:spcPts val="2089"/>
                </a:lnSpc>
                <a:spcBef>
                  <a:spcPct val="0"/>
                </a:spcBef>
                <a:buFont typeface="Arial"/>
                <a:buChar char="•"/>
              </a:pPr>
              <a:r>
                <a:rPr lang="en-US" sz="1899" b="1" u="none" strike="noStrike" spc="-17">
                  <a:solidFill>
                    <a:srgbClr val="000000"/>
                  </a:solidFill>
                  <a:latin typeface="Montserrat Bold"/>
                  <a:ea typeface="Montserrat Bold"/>
                  <a:cs typeface="Montserrat Bold"/>
                  <a:sym typeface="Montserrat Bold"/>
                </a:rPr>
                <a:t>Genetics:</a:t>
              </a:r>
              <a:r>
                <a:rPr lang="en-US" sz="1899" u="none" strike="noStrike" spc="-17">
                  <a:solidFill>
                    <a:srgbClr val="000000"/>
                  </a:solidFill>
                  <a:latin typeface="Montserrat"/>
                  <a:ea typeface="Montserrat"/>
                  <a:cs typeface="Montserrat"/>
                  <a:sym typeface="Montserrat"/>
                </a:rPr>
                <a:t> A significant predictor of menopause onset.</a:t>
              </a:r>
            </a:p>
            <a:p>
              <a:pPr marL="410208" lvl="1" indent="-205104" algn="l">
                <a:lnSpc>
                  <a:spcPts val="2089"/>
                </a:lnSpc>
                <a:spcBef>
                  <a:spcPct val="0"/>
                </a:spcBef>
                <a:buFont typeface="Arial"/>
                <a:buChar char="•"/>
              </a:pPr>
              <a:r>
                <a:rPr lang="en-US" sz="1899" b="1" u="none" strike="noStrike" spc="-17">
                  <a:solidFill>
                    <a:srgbClr val="000000"/>
                  </a:solidFill>
                  <a:latin typeface="Montserrat Bold"/>
                  <a:ea typeface="Montserrat Bold"/>
                  <a:cs typeface="Montserrat Bold"/>
                  <a:sym typeface="Montserrat Bold"/>
                </a:rPr>
                <a:t>Lifestyle:</a:t>
              </a:r>
              <a:r>
                <a:rPr lang="en-US" sz="1899" u="none" strike="noStrike" spc="-17">
                  <a:solidFill>
                    <a:srgbClr val="000000"/>
                  </a:solidFill>
                  <a:latin typeface="Montserrat"/>
                  <a:ea typeface="Montserrat"/>
                  <a:cs typeface="Montserrat"/>
                  <a:sym typeface="Montserrat"/>
                </a:rPr>
                <a:t> Smoking, body weight, and exercise impact timing.</a:t>
              </a:r>
            </a:p>
            <a:p>
              <a:pPr marL="410208" lvl="1" indent="-205104" algn="l">
                <a:lnSpc>
                  <a:spcPts val="2089"/>
                </a:lnSpc>
                <a:spcBef>
                  <a:spcPct val="0"/>
                </a:spcBef>
                <a:buFont typeface="Arial"/>
                <a:buChar char="•"/>
              </a:pPr>
              <a:r>
                <a:rPr lang="en-US" sz="1899" b="1" u="none" strike="noStrike" spc="-17">
                  <a:solidFill>
                    <a:srgbClr val="000000"/>
                  </a:solidFill>
                  <a:latin typeface="Montserrat Bold"/>
                  <a:ea typeface="Montserrat Bold"/>
                  <a:cs typeface="Montserrat Bold"/>
                  <a:sym typeface="Montserrat Bold"/>
                </a:rPr>
                <a:t>Medical Conditions:</a:t>
              </a:r>
              <a:r>
                <a:rPr lang="en-US" sz="1899" u="none" strike="noStrike" spc="-17">
                  <a:solidFill>
                    <a:srgbClr val="000000"/>
                  </a:solidFill>
                  <a:latin typeface="Montserrat"/>
                  <a:ea typeface="Montserrat"/>
                  <a:cs typeface="Montserrat"/>
                  <a:sym typeface="Montserrat"/>
                </a:rPr>
                <a:t> Autoimmune diseases and cancer treatments can lead to early menopause.</a:t>
              </a:r>
            </a:p>
          </p:txBody>
        </p:sp>
        <p:sp>
          <p:nvSpPr>
            <p:cNvPr id="4" name="TextBox 4"/>
            <p:cNvSpPr txBox="1"/>
            <p:nvPr/>
          </p:nvSpPr>
          <p:spPr>
            <a:xfrm>
              <a:off x="0" y="9525"/>
              <a:ext cx="8398933" cy="981075"/>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000000"/>
                  </a:solidFill>
                  <a:latin typeface="Montserrat Bold"/>
                  <a:ea typeface="Montserrat Bold"/>
                  <a:cs typeface="Montserrat Bold"/>
                  <a:sym typeface="Montserrat Bold"/>
                </a:rPr>
                <a:t>Factors Influencing Menopause Timing</a:t>
              </a:r>
            </a:p>
          </p:txBody>
        </p:sp>
      </p:grpSp>
      <p:grpSp>
        <p:nvGrpSpPr>
          <p:cNvPr id="5" name="Group 5"/>
          <p:cNvGrpSpPr/>
          <p:nvPr/>
        </p:nvGrpSpPr>
        <p:grpSpPr>
          <a:xfrm>
            <a:off x="9067800" y="6238400"/>
            <a:ext cx="6299200" cy="2074240"/>
            <a:chOff x="0" y="0"/>
            <a:chExt cx="8398933" cy="2765653"/>
          </a:xfrm>
        </p:grpSpPr>
        <p:sp>
          <p:nvSpPr>
            <p:cNvPr id="6" name="TextBox 6"/>
            <p:cNvSpPr txBox="1"/>
            <p:nvPr/>
          </p:nvSpPr>
          <p:spPr>
            <a:xfrm>
              <a:off x="0" y="872930"/>
              <a:ext cx="8398933" cy="1892723"/>
            </a:xfrm>
            <a:prstGeom prst="rect">
              <a:avLst/>
            </a:prstGeom>
          </p:spPr>
          <p:txBody>
            <a:bodyPr lIns="0" tIns="0" rIns="0" bIns="0" rtlCol="0" anchor="t">
              <a:spAutoFit/>
            </a:bodyPr>
            <a:lstStyle/>
            <a:p>
              <a:pPr marL="0" lvl="0" indent="0" algn="l">
                <a:lnSpc>
                  <a:spcPts val="2089"/>
                </a:lnSpc>
                <a:spcBef>
                  <a:spcPct val="0"/>
                </a:spcBef>
              </a:pPr>
              <a:r>
                <a:rPr lang="en-US" sz="1899" u="none" strike="noStrike" spc="-17">
                  <a:solidFill>
                    <a:srgbClr val="000000"/>
                  </a:solidFill>
                  <a:latin typeface="Montserrat"/>
                  <a:ea typeface="Montserrat"/>
                  <a:cs typeface="Montserrat"/>
                  <a:sym typeface="Montserrat"/>
                </a:rPr>
                <a:t>No two women experience menopause the same way. Symptoms vary in type, duration, and intensity, influenced by:</a:t>
              </a:r>
            </a:p>
            <a:p>
              <a:pPr marL="0" lvl="0" indent="0" algn="l">
                <a:lnSpc>
                  <a:spcPts val="1044"/>
                </a:lnSpc>
                <a:spcBef>
                  <a:spcPct val="0"/>
                </a:spcBef>
              </a:pPr>
              <a:endParaRPr lang="en-US" sz="1899" u="none" strike="noStrike" spc="-17">
                <a:solidFill>
                  <a:srgbClr val="000000"/>
                </a:solidFill>
                <a:latin typeface="Montserrat"/>
                <a:ea typeface="Montserrat"/>
                <a:cs typeface="Montserrat"/>
                <a:sym typeface="Montserrat"/>
              </a:endParaRPr>
            </a:p>
            <a:p>
              <a:pPr marL="410208" lvl="1" indent="-205104" algn="l">
                <a:lnSpc>
                  <a:spcPts val="2089"/>
                </a:lnSpc>
                <a:spcBef>
                  <a:spcPct val="0"/>
                </a:spcBef>
                <a:buFont typeface="Arial"/>
                <a:buChar char="•"/>
              </a:pPr>
              <a:r>
                <a:rPr lang="en-US" sz="1899" u="none" strike="noStrike" spc="-17">
                  <a:solidFill>
                    <a:srgbClr val="000000"/>
                  </a:solidFill>
                  <a:latin typeface="Montserrat"/>
                  <a:ea typeface="Montserrat"/>
                  <a:cs typeface="Montserrat"/>
                  <a:sym typeface="Montserrat"/>
                </a:rPr>
                <a:t>Biological predispositions.</a:t>
              </a:r>
            </a:p>
            <a:p>
              <a:pPr marL="410208" lvl="1" indent="-205104" algn="l">
                <a:lnSpc>
                  <a:spcPts val="2089"/>
                </a:lnSpc>
                <a:spcBef>
                  <a:spcPct val="0"/>
                </a:spcBef>
                <a:buFont typeface="Arial"/>
                <a:buChar char="•"/>
              </a:pPr>
              <a:r>
                <a:rPr lang="en-US" sz="1899" u="none" strike="noStrike" spc="-17">
                  <a:solidFill>
                    <a:srgbClr val="000000"/>
                  </a:solidFill>
                  <a:latin typeface="Montserrat"/>
                  <a:ea typeface="Montserrat"/>
                  <a:cs typeface="Montserrat"/>
                  <a:sym typeface="Montserrat"/>
                </a:rPr>
                <a:t>Environmental and lifestyle factors.</a:t>
              </a:r>
            </a:p>
          </p:txBody>
        </p:sp>
        <p:sp>
          <p:nvSpPr>
            <p:cNvPr id="7" name="TextBox 7"/>
            <p:cNvSpPr txBox="1"/>
            <p:nvPr/>
          </p:nvSpPr>
          <p:spPr>
            <a:xfrm>
              <a:off x="0" y="9525"/>
              <a:ext cx="8398933" cy="485775"/>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000000"/>
                  </a:solidFill>
                  <a:latin typeface="Montserrat Bold"/>
                  <a:ea typeface="Montserrat Bold"/>
                  <a:cs typeface="Montserrat Bold"/>
                  <a:sym typeface="Montserrat Bold"/>
                </a:rPr>
                <a:t>Symptoms: A Diverse Experience</a:t>
              </a:r>
            </a:p>
          </p:txBody>
        </p:sp>
      </p:grpSp>
      <p:sp>
        <p:nvSpPr>
          <p:cNvPr id="8" name="TextBox 8"/>
          <p:cNvSpPr txBox="1"/>
          <p:nvPr/>
        </p:nvSpPr>
        <p:spPr>
          <a:xfrm>
            <a:off x="1384300" y="1831783"/>
            <a:ext cx="14679207" cy="200024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4. Variability in Onset and Duration</a:t>
            </a:r>
          </a:p>
        </p:txBody>
      </p:sp>
      <p:sp>
        <p:nvSpPr>
          <p:cNvPr id="9" name="Freeform 9"/>
          <p:cNvSpPr/>
          <p:nvPr/>
        </p:nvSpPr>
        <p:spPr>
          <a:xfrm rot="5400000">
            <a:off x="1384300" y="4827759"/>
            <a:ext cx="980015" cy="980015"/>
          </a:xfrm>
          <a:custGeom>
            <a:avLst/>
            <a:gdLst/>
            <a:ahLst/>
            <a:cxnLst/>
            <a:rect l="l" t="t" r="r" b="b"/>
            <a:pathLst>
              <a:path w="980015" h="980015">
                <a:moveTo>
                  <a:pt x="0" y="0"/>
                </a:moveTo>
                <a:lnTo>
                  <a:pt x="980015" y="0"/>
                </a:lnTo>
                <a:lnTo>
                  <a:pt x="980015" y="980015"/>
                </a:lnTo>
                <a:lnTo>
                  <a:pt x="0" y="980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0800000">
            <a:off x="9067800" y="4827759"/>
            <a:ext cx="980015" cy="980015"/>
          </a:xfrm>
          <a:custGeom>
            <a:avLst/>
            <a:gdLst/>
            <a:ahLst/>
            <a:cxnLst/>
            <a:rect l="l" t="t" r="r" b="b"/>
            <a:pathLst>
              <a:path w="980015" h="980015">
                <a:moveTo>
                  <a:pt x="0" y="0"/>
                </a:moveTo>
                <a:lnTo>
                  <a:pt x="980015" y="0"/>
                </a:lnTo>
                <a:lnTo>
                  <a:pt x="980015" y="980015"/>
                </a:lnTo>
                <a:lnTo>
                  <a:pt x="0" y="980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57300"/>
            <a:ext cx="18439654" cy="12907758"/>
          </a:xfrm>
          <a:custGeom>
            <a:avLst/>
            <a:gdLst/>
            <a:ahLst/>
            <a:cxnLst/>
            <a:rect l="l" t="t" r="r" b="b"/>
            <a:pathLst>
              <a:path w="18439654" h="12907758">
                <a:moveTo>
                  <a:pt x="0" y="0"/>
                </a:moveTo>
                <a:lnTo>
                  <a:pt x="18439654" y="0"/>
                </a:lnTo>
                <a:lnTo>
                  <a:pt x="18439654" y="12907758"/>
                </a:lnTo>
                <a:lnTo>
                  <a:pt x="0" y="12907758"/>
                </a:lnTo>
                <a:lnTo>
                  <a:pt x="0" y="0"/>
                </a:lnTo>
                <a:close/>
              </a:path>
            </a:pathLst>
          </a:custGeom>
          <a:blipFill>
            <a:blip r:embed="rId2">
              <a:alphaModFix amt="12000"/>
            </a:blip>
            <a:stretch>
              <a:fillRect/>
            </a:stretch>
          </a:blipFill>
        </p:spPr>
      </p:sp>
      <p:grpSp>
        <p:nvGrpSpPr>
          <p:cNvPr id="3" name="Group 3"/>
          <p:cNvGrpSpPr/>
          <p:nvPr/>
        </p:nvGrpSpPr>
        <p:grpSpPr>
          <a:xfrm>
            <a:off x="9067800" y="4403328"/>
            <a:ext cx="6875926" cy="4249047"/>
            <a:chOff x="0" y="0"/>
            <a:chExt cx="9167901" cy="5665395"/>
          </a:xfrm>
        </p:grpSpPr>
        <p:sp>
          <p:nvSpPr>
            <p:cNvPr id="4" name="TextBox 4"/>
            <p:cNvSpPr txBox="1"/>
            <p:nvPr/>
          </p:nvSpPr>
          <p:spPr>
            <a:xfrm>
              <a:off x="0" y="2781873"/>
              <a:ext cx="9167901" cy="2883522"/>
            </a:xfrm>
            <a:prstGeom prst="rect">
              <a:avLst/>
            </a:prstGeom>
          </p:spPr>
          <p:txBody>
            <a:bodyPr lIns="0" tIns="0" rIns="0" bIns="0" rtlCol="0" anchor="t">
              <a:spAutoFit/>
            </a:bodyPr>
            <a:lstStyle/>
            <a:p>
              <a:pPr marL="431801" lvl="1" indent="-215900" algn="l">
                <a:lnSpc>
                  <a:spcPts val="2200"/>
                </a:lnSpc>
                <a:spcBef>
                  <a:spcPct val="0"/>
                </a:spcBef>
                <a:buFont typeface="Arial"/>
                <a:buChar char="•"/>
              </a:pPr>
              <a:r>
                <a:rPr lang="en-US" sz="2000" b="1" u="none" strike="noStrike" spc="-18">
                  <a:solidFill>
                    <a:srgbClr val="000000"/>
                  </a:solidFill>
                  <a:latin typeface="Montserrat Bold"/>
                  <a:ea typeface="Montserrat Bold"/>
                  <a:cs typeface="Montserrat Bold"/>
                  <a:sym typeface="Montserrat Bold"/>
                </a:rPr>
                <a:t>Eastern Cultures:</a:t>
              </a:r>
              <a:r>
                <a:rPr lang="en-US" sz="2000" u="none" strike="noStrike" spc="-18">
                  <a:solidFill>
                    <a:srgbClr val="000000"/>
                  </a:solidFill>
                  <a:latin typeface="Montserrat"/>
                  <a:ea typeface="Montserrat"/>
                  <a:cs typeface="Montserrat"/>
                  <a:sym typeface="Montserrat"/>
                </a:rPr>
                <a:t> In Japan, menopause (konenki) often carries less stigma, with fewer reported symptoms like hot flashes due to dietary factors.</a:t>
              </a:r>
            </a:p>
            <a:p>
              <a:pPr marL="431801" lvl="1" indent="-215900" algn="l">
                <a:lnSpc>
                  <a:spcPts val="2200"/>
                </a:lnSpc>
                <a:spcBef>
                  <a:spcPct val="0"/>
                </a:spcBef>
                <a:buFont typeface="Arial"/>
                <a:buChar char="•"/>
              </a:pPr>
              <a:r>
                <a:rPr lang="en-US" sz="2000" b="1" u="none" strike="noStrike" spc="-18">
                  <a:solidFill>
                    <a:srgbClr val="000000"/>
                  </a:solidFill>
                  <a:latin typeface="Montserrat Bold"/>
                  <a:ea typeface="Montserrat Bold"/>
                  <a:cs typeface="Montserrat Bold"/>
                  <a:sym typeface="Montserrat Bold"/>
                </a:rPr>
                <a:t>Western Cultures:</a:t>
              </a:r>
              <a:r>
                <a:rPr lang="en-US" sz="2000" u="none" strike="noStrike" spc="-18">
                  <a:solidFill>
                    <a:srgbClr val="000000"/>
                  </a:solidFill>
                  <a:latin typeface="Montserrat"/>
                  <a:ea typeface="Montserrat"/>
                  <a:cs typeface="Montserrat"/>
                  <a:sym typeface="Montserrat"/>
                </a:rPr>
                <a:t> There is more emphasis on symptom management and medical interventions.</a:t>
              </a:r>
            </a:p>
            <a:p>
              <a:pPr marL="431801" lvl="1" indent="-215900" algn="l">
                <a:lnSpc>
                  <a:spcPts val="2200"/>
                </a:lnSpc>
                <a:spcBef>
                  <a:spcPct val="0"/>
                </a:spcBef>
                <a:buFont typeface="Arial"/>
                <a:buChar char="•"/>
              </a:pPr>
              <a:r>
                <a:rPr lang="en-US" sz="2000" b="1" u="none" strike="noStrike" spc="-18">
                  <a:solidFill>
                    <a:srgbClr val="000000"/>
                  </a:solidFill>
                  <a:latin typeface="Montserrat Bold"/>
                  <a:ea typeface="Montserrat Bold"/>
                  <a:cs typeface="Montserrat Bold"/>
                  <a:sym typeface="Montserrat Bold"/>
                </a:rPr>
                <a:t>Indigenous Perspectives:</a:t>
              </a:r>
              <a:r>
                <a:rPr lang="en-US" sz="2000" u="none" strike="noStrike" spc="-18">
                  <a:solidFill>
                    <a:srgbClr val="000000"/>
                  </a:solidFill>
                  <a:latin typeface="Montserrat"/>
                  <a:ea typeface="Montserrat"/>
                  <a:cs typeface="Montserrat"/>
                  <a:sym typeface="Montserrat"/>
                </a:rPr>
                <a:t> Many Indigenous cultures honor older women for their guidance and leadership, reframing menopause as empowering.</a:t>
              </a:r>
            </a:p>
          </p:txBody>
        </p:sp>
        <p:sp>
          <p:nvSpPr>
            <p:cNvPr id="5" name="TextBox 5"/>
            <p:cNvSpPr txBox="1"/>
            <p:nvPr/>
          </p:nvSpPr>
          <p:spPr>
            <a:xfrm>
              <a:off x="0" y="85725"/>
              <a:ext cx="9167901" cy="2352675"/>
            </a:xfrm>
            <a:prstGeom prst="rect">
              <a:avLst/>
            </a:prstGeom>
          </p:spPr>
          <p:txBody>
            <a:bodyPr lIns="0" tIns="0" rIns="0" bIns="0" rtlCol="0" anchor="t">
              <a:spAutoFit/>
            </a:bodyPr>
            <a:lstStyle/>
            <a:p>
              <a:pPr marL="0" lvl="0" indent="0" algn="l">
                <a:lnSpc>
                  <a:spcPts val="2700"/>
                </a:lnSpc>
                <a:spcBef>
                  <a:spcPct val="0"/>
                </a:spcBef>
              </a:pPr>
              <a:r>
                <a:rPr lang="en-US" sz="3000" u="none" strike="noStrike" spc="-27">
                  <a:solidFill>
                    <a:srgbClr val="000000"/>
                  </a:solidFill>
                  <a:latin typeface="Montserrat"/>
                  <a:ea typeface="Montserrat"/>
                  <a:cs typeface="Montserrat"/>
                  <a:sym typeface="Montserrat"/>
                </a:rPr>
                <a:t>Around the world, menopause is perceived differently. Some cultures view it as a natural progression and even a period of newfound wisdom and freedom.</a:t>
              </a:r>
            </a:p>
          </p:txBody>
        </p:sp>
      </p:grpSp>
      <p:sp>
        <p:nvSpPr>
          <p:cNvPr id="6" name="TextBox 6"/>
          <p:cNvSpPr txBox="1"/>
          <p:nvPr/>
        </p:nvSpPr>
        <p:spPr>
          <a:xfrm>
            <a:off x="2555633" y="2078786"/>
            <a:ext cx="6300913" cy="4649153"/>
          </a:xfrm>
          <a:prstGeom prst="rect">
            <a:avLst/>
          </a:prstGeom>
        </p:spPr>
        <p:txBody>
          <a:bodyPr lIns="0" tIns="0" rIns="0" bIns="0" rtlCol="0" anchor="t">
            <a:spAutoFit/>
          </a:bodyPr>
          <a:lstStyle/>
          <a:p>
            <a:pPr marL="0" lvl="0" indent="0" algn="l">
              <a:lnSpc>
                <a:spcPts val="7222"/>
              </a:lnSpc>
              <a:spcBef>
                <a:spcPct val="0"/>
              </a:spcBef>
            </a:pPr>
            <a:r>
              <a:rPr lang="en-US" sz="8025" u="none" strike="noStrike" spc="-321">
                <a:solidFill>
                  <a:srgbClr val="000000"/>
                </a:solidFill>
                <a:latin typeface="Montserrat"/>
                <a:ea typeface="Montserrat"/>
                <a:cs typeface="Montserrat"/>
                <a:sym typeface="Montserrat"/>
              </a:rPr>
              <a:t>5. Global Cultural Perspectives on Menopause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1384300" y="6238400"/>
            <a:ext cx="6299200" cy="2143716"/>
            <a:chOff x="0" y="0"/>
            <a:chExt cx="8398933" cy="2858288"/>
          </a:xfrm>
        </p:grpSpPr>
        <p:sp>
          <p:nvSpPr>
            <p:cNvPr id="3" name="TextBox 3"/>
            <p:cNvSpPr txBox="1"/>
            <p:nvPr/>
          </p:nvSpPr>
          <p:spPr>
            <a:xfrm>
              <a:off x="0" y="872930"/>
              <a:ext cx="8398933" cy="1985358"/>
            </a:xfrm>
            <a:prstGeom prst="rect">
              <a:avLst/>
            </a:prstGeom>
          </p:spPr>
          <p:txBody>
            <a:bodyPr lIns="0" tIns="0" rIns="0" bIns="0" rtlCol="0" anchor="t">
              <a:spAutoFit/>
            </a:bodyPr>
            <a:lstStyle/>
            <a:p>
              <a:pPr marL="410208" lvl="1" indent="-205104" algn="l">
                <a:lnSpc>
                  <a:spcPts val="2089"/>
                </a:lnSpc>
                <a:spcBef>
                  <a:spcPct val="0"/>
                </a:spcBef>
                <a:buFont typeface="Arial"/>
                <a:buChar char="•"/>
              </a:pPr>
              <a:r>
                <a:rPr lang="en-US" sz="1899" b="1" u="none" strike="noStrike" spc="-17">
                  <a:solidFill>
                    <a:srgbClr val="000000"/>
                  </a:solidFill>
                  <a:latin typeface="Montserrat Bold"/>
                  <a:ea typeface="Montserrat Bold"/>
                  <a:cs typeface="Montserrat Bold"/>
                  <a:sym typeface="Montserrat Bold"/>
                </a:rPr>
                <a:t>Nutrition:</a:t>
              </a:r>
              <a:r>
                <a:rPr lang="en-US" sz="1899" u="none" strike="noStrike" spc="-17">
                  <a:solidFill>
                    <a:srgbClr val="000000"/>
                  </a:solidFill>
                  <a:latin typeface="Montserrat"/>
                  <a:ea typeface="Montserrat"/>
                  <a:cs typeface="Montserrat"/>
                  <a:sym typeface="Montserrat"/>
                </a:rPr>
                <a:t> Incorporate calcium-rich foods, lean proteins, and phytoestrogens (e.g., soy).</a:t>
              </a:r>
            </a:p>
            <a:p>
              <a:pPr marL="410208" lvl="1" indent="-205104" algn="l">
                <a:lnSpc>
                  <a:spcPts val="2089"/>
                </a:lnSpc>
                <a:spcBef>
                  <a:spcPct val="0"/>
                </a:spcBef>
                <a:buFont typeface="Arial"/>
                <a:buChar char="•"/>
              </a:pPr>
              <a:r>
                <a:rPr lang="en-US" sz="1899" b="1" u="none" strike="noStrike" spc="-17">
                  <a:solidFill>
                    <a:srgbClr val="000000"/>
                  </a:solidFill>
                  <a:latin typeface="Montserrat Bold"/>
                  <a:ea typeface="Montserrat Bold"/>
                  <a:cs typeface="Montserrat Bold"/>
                  <a:sym typeface="Montserrat Bold"/>
                </a:rPr>
                <a:t>Exercise:</a:t>
              </a:r>
              <a:r>
                <a:rPr lang="en-US" sz="1899" u="none" strike="noStrike" spc="-17">
                  <a:solidFill>
                    <a:srgbClr val="000000"/>
                  </a:solidFill>
                  <a:latin typeface="Montserrat"/>
                  <a:ea typeface="Montserrat"/>
                  <a:cs typeface="Montserrat"/>
                  <a:sym typeface="Montserrat"/>
                </a:rPr>
                <a:t> Focus on weight-bearing activities to strengthen bones.</a:t>
              </a:r>
            </a:p>
            <a:p>
              <a:pPr marL="410208" lvl="1" indent="-205104" algn="l">
                <a:lnSpc>
                  <a:spcPts val="2089"/>
                </a:lnSpc>
                <a:spcBef>
                  <a:spcPct val="0"/>
                </a:spcBef>
                <a:buFont typeface="Arial"/>
                <a:buChar char="•"/>
              </a:pPr>
              <a:r>
                <a:rPr lang="en-US" sz="1899" b="1" u="none" strike="noStrike" spc="-17">
                  <a:solidFill>
                    <a:srgbClr val="000000"/>
                  </a:solidFill>
                  <a:latin typeface="Montserrat Bold"/>
                  <a:ea typeface="Montserrat Bold"/>
                  <a:cs typeface="Montserrat Bold"/>
                  <a:sym typeface="Montserrat Bold"/>
                </a:rPr>
                <a:t>Stress Management:</a:t>
              </a:r>
              <a:r>
                <a:rPr lang="en-US" sz="1899" u="none" strike="noStrike" spc="-17">
                  <a:solidFill>
                    <a:srgbClr val="000000"/>
                  </a:solidFill>
                  <a:latin typeface="Montserrat"/>
                  <a:ea typeface="Montserrat"/>
                  <a:cs typeface="Montserrat"/>
                  <a:sym typeface="Montserrat"/>
                </a:rPr>
                <a:t> Practice yoga, meditation, or mindfulness techniques.</a:t>
              </a:r>
            </a:p>
          </p:txBody>
        </p:sp>
        <p:sp>
          <p:nvSpPr>
            <p:cNvPr id="4" name="TextBox 4"/>
            <p:cNvSpPr txBox="1"/>
            <p:nvPr/>
          </p:nvSpPr>
          <p:spPr>
            <a:xfrm>
              <a:off x="0" y="9525"/>
              <a:ext cx="8398933" cy="485775"/>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000000"/>
                  </a:solidFill>
                  <a:latin typeface="Montserrat Bold"/>
                  <a:ea typeface="Montserrat Bold"/>
                  <a:cs typeface="Montserrat Bold"/>
                  <a:sym typeface="Montserrat Bold"/>
                </a:rPr>
                <a:t>Lifestyle Adjustments</a:t>
              </a:r>
            </a:p>
          </p:txBody>
        </p:sp>
      </p:grpSp>
      <p:grpSp>
        <p:nvGrpSpPr>
          <p:cNvPr id="5" name="Group 5"/>
          <p:cNvGrpSpPr/>
          <p:nvPr/>
        </p:nvGrpSpPr>
        <p:grpSpPr>
          <a:xfrm>
            <a:off x="9067800" y="6238400"/>
            <a:ext cx="6299200" cy="1950415"/>
            <a:chOff x="0" y="0"/>
            <a:chExt cx="8398933" cy="2600553"/>
          </a:xfrm>
        </p:grpSpPr>
        <p:sp>
          <p:nvSpPr>
            <p:cNvPr id="6" name="TextBox 6"/>
            <p:cNvSpPr txBox="1"/>
            <p:nvPr/>
          </p:nvSpPr>
          <p:spPr>
            <a:xfrm>
              <a:off x="0" y="872930"/>
              <a:ext cx="8398933" cy="1727623"/>
            </a:xfrm>
            <a:prstGeom prst="rect">
              <a:avLst/>
            </a:prstGeom>
          </p:spPr>
          <p:txBody>
            <a:bodyPr lIns="0" tIns="0" rIns="0" bIns="0" rtlCol="0" anchor="t">
              <a:spAutoFit/>
            </a:bodyPr>
            <a:lstStyle/>
            <a:p>
              <a:pPr marL="410208" lvl="1" indent="-205104" algn="l">
                <a:lnSpc>
                  <a:spcPts val="2089"/>
                </a:lnSpc>
                <a:spcBef>
                  <a:spcPct val="0"/>
                </a:spcBef>
                <a:buFont typeface="Arial"/>
                <a:buChar char="•"/>
              </a:pPr>
              <a:r>
                <a:rPr lang="en-US" sz="1899" u="none" strike="noStrike" spc="-17">
                  <a:solidFill>
                    <a:srgbClr val="000000"/>
                  </a:solidFill>
                  <a:latin typeface="Montserrat"/>
                  <a:ea typeface="Montserrat"/>
                  <a:cs typeface="Montserrat"/>
                  <a:sym typeface="Montserrat"/>
                </a:rPr>
                <a:t>Persistent, severe symptoms impacting quality of life.</a:t>
              </a:r>
            </a:p>
            <a:p>
              <a:pPr marL="410208" lvl="1" indent="-205104" algn="l">
                <a:lnSpc>
                  <a:spcPts val="2089"/>
                </a:lnSpc>
                <a:spcBef>
                  <a:spcPct val="0"/>
                </a:spcBef>
                <a:buFont typeface="Arial"/>
                <a:buChar char="•"/>
              </a:pPr>
              <a:r>
                <a:rPr lang="en-US" sz="1899" u="none" strike="noStrike" spc="-17">
                  <a:solidFill>
                    <a:srgbClr val="000000"/>
                  </a:solidFill>
                  <a:latin typeface="Montserrat"/>
                  <a:ea typeface="Montserrat"/>
                  <a:cs typeface="Montserrat"/>
                  <a:sym typeface="Montserrat"/>
                </a:rPr>
                <a:t>Concerns about bone density or heart health.</a:t>
              </a:r>
            </a:p>
            <a:p>
              <a:pPr marL="410208" lvl="1" indent="-205104" algn="l">
                <a:lnSpc>
                  <a:spcPts val="2089"/>
                </a:lnSpc>
                <a:spcBef>
                  <a:spcPct val="0"/>
                </a:spcBef>
                <a:buFont typeface="Arial"/>
                <a:buChar char="•"/>
              </a:pPr>
              <a:r>
                <a:rPr lang="en-US" sz="1899" u="none" strike="noStrike" spc="-17">
                  <a:solidFill>
                    <a:srgbClr val="000000"/>
                  </a:solidFill>
                  <a:latin typeface="Montserrat"/>
                  <a:ea typeface="Montserrat"/>
                  <a:cs typeface="Montserrat"/>
                  <a:sym typeface="Montserrat"/>
                </a:rPr>
                <a:t>Exploring options like hormone replacement therapy (HRT) or alternative treatments.</a:t>
              </a:r>
            </a:p>
          </p:txBody>
        </p:sp>
        <p:sp>
          <p:nvSpPr>
            <p:cNvPr id="7" name="TextBox 7"/>
            <p:cNvSpPr txBox="1"/>
            <p:nvPr/>
          </p:nvSpPr>
          <p:spPr>
            <a:xfrm>
              <a:off x="0" y="9525"/>
              <a:ext cx="8398933" cy="485775"/>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000000"/>
                  </a:solidFill>
                  <a:latin typeface="Montserrat Bold"/>
                  <a:ea typeface="Montserrat Bold"/>
                  <a:cs typeface="Montserrat Bold"/>
                  <a:sym typeface="Montserrat Bold"/>
                </a:rPr>
                <a:t>When to Seek Help</a:t>
              </a:r>
            </a:p>
          </p:txBody>
        </p:sp>
      </p:grpSp>
      <p:sp>
        <p:nvSpPr>
          <p:cNvPr id="8" name="TextBox 8"/>
          <p:cNvSpPr txBox="1"/>
          <p:nvPr/>
        </p:nvSpPr>
        <p:spPr>
          <a:xfrm>
            <a:off x="1384300" y="1831783"/>
            <a:ext cx="14679207" cy="1038224"/>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6. Action Steps</a:t>
            </a:r>
          </a:p>
        </p:txBody>
      </p:sp>
      <p:sp>
        <p:nvSpPr>
          <p:cNvPr id="9" name="Freeform 9"/>
          <p:cNvSpPr/>
          <p:nvPr/>
        </p:nvSpPr>
        <p:spPr>
          <a:xfrm rot="5400000">
            <a:off x="1384300" y="4827759"/>
            <a:ext cx="980015" cy="980015"/>
          </a:xfrm>
          <a:custGeom>
            <a:avLst/>
            <a:gdLst/>
            <a:ahLst/>
            <a:cxnLst/>
            <a:rect l="l" t="t" r="r" b="b"/>
            <a:pathLst>
              <a:path w="980015" h="980015">
                <a:moveTo>
                  <a:pt x="0" y="0"/>
                </a:moveTo>
                <a:lnTo>
                  <a:pt x="980015" y="0"/>
                </a:lnTo>
                <a:lnTo>
                  <a:pt x="980015" y="980015"/>
                </a:lnTo>
                <a:lnTo>
                  <a:pt x="0" y="980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0800000">
            <a:off x="9067800" y="4827759"/>
            <a:ext cx="980015" cy="980015"/>
          </a:xfrm>
          <a:custGeom>
            <a:avLst/>
            <a:gdLst/>
            <a:ahLst/>
            <a:cxnLst/>
            <a:rect l="l" t="t" r="r" b="b"/>
            <a:pathLst>
              <a:path w="980015" h="980015">
                <a:moveTo>
                  <a:pt x="0" y="0"/>
                </a:moveTo>
                <a:lnTo>
                  <a:pt x="980015" y="0"/>
                </a:lnTo>
                <a:lnTo>
                  <a:pt x="980015" y="980015"/>
                </a:lnTo>
                <a:lnTo>
                  <a:pt x="0" y="980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772955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106" r="-7106"/>
            </a:stretch>
          </a:blipFill>
        </p:spPr>
      </p:sp>
      <p:sp>
        <p:nvSpPr>
          <p:cNvPr id="4" name="TextBox 4"/>
          <p:cNvSpPr txBox="1"/>
          <p:nvPr/>
        </p:nvSpPr>
        <p:spPr>
          <a:xfrm>
            <a:off x="9351238" y="3312311"/>
            <a:ext cx="6299200" cy="5200650"/>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Menopause is not the end of vitality—it’s a new chapter. Women can navigate this transition with resilience and strength by understanding its physiological and cultural dimensions.</a:t>
            </a:r>
          </a:p>
          <a:p>
            <a:pPr marL="0" lvl="0" indent="0" algn="l">
              <a:lnSpc>
                <a:spcPts val="1500"/>
              </a:lnSpc>
              <a:spcBef>
                <a:spcPct val="0"/>
              </a:spcBef>
            </a:pPr>
            <a:endParaRPr lang="en-US" sz="2499" u="none" strike="noStrike" spc="-22">
              <a:solidFill>
                <a:srgbClr val="000000"/>
              </a:solidFill>
              <a:latin typeface="Montserrat"/>
              <a:ea typeface="Montserrat"/>
              <a:cs typeface="Montserrat"/>
              <a:sym typeface="Montserrat"/>
            </a:endParaRPr>
          </a:p>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Key Takeaways:</a:t>
            </a:r>
          </a:p>
          <a:p>
            <a:pPr marL="0" lvl="0" indent="0" algn="l">
              <a:lnSpc>
                <a:spcPts val="1500"/>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999"/>
              </a:lnSpc>
              <a:spcBef>
                <a:spcPct val="0"/>
              </a:spcBef>
              <a:buAutoNum type="arabicPeriod"/>
            </a:pPr>
            <a:r>
              <a:rPr lang="en-US" sz="2499" u="none" strike="noStrike" spc="-22">
                <a:solidFill>
                  <a:srgbClr val="000000"/>
                </a:solidFill>
                <a:latin typeface="Montserrat"/>
                <a:ea typeface="Montserrat"/>
                <a:cs typeface="Montserrat"/>
                <a:sym typeface="Montserrat"/>
              </a:rPr>
              <a:t>Menopause is a natural and multifaceted process.</a:t>
            </a:r>
          </a:p>
          <a:p>
            <a:pPr marL="539749" lvl="1" indent="-269875" algn="l">
              <a:lnSpc>
                <a:spcPts val="2999"/>
              </a:lnSpc>
              <a:spcBef>
                <a:spcPct val="0"/>
              </a:spcBef>
              <a:buAutoNum type="arabicPeriod"/>
            </a:pPr>
            <a:r>
              <a:rPr lang="en-US" sz="2499" u="none" strike="noStrike" spc="-22">
                <a:solidFill>
                  <a:srgbClr val="000000"/>
                </a:solidFill>
                <a:latin typeface="Montserrat"/>
                <a:ea typeface="Montserrat"/>
                <a:cs typeface="Montserrat"/>
                <a:sym typeface="Montserrat"/>
              </a:rPr>
              <a:t>Hormonal changes vary widely but can be managed through lifestyle and medical interventions.</a:t>
            </a:r>
          </a:p>
          <a:p>
            <a:pPr marL="539749" lvl="1" indent="-269875" algn="l">
              <a:lnSpc>
                <a:spcPts val="2999"/>
              </a:lnSpc>
              <a:spcBef>
                <a:spcPct val="0"/>
              </a:spcBef>
              <a:buAutoNum type="arabicPeriod"/>
            </a:pPr>
            <a:r>
              <a:rPr lang="en-US" sz="2499" u="none" strike="noStrike" spc="-22">
                <a:solidFill>
                  <a:srgbClr val="000000"/>
                </a:solidFill>
                <a:latin typeface="Montserrat"/>
                <a:ea typeface="Montserrat"/>
                <a:cs typeface="Montserrat"/>
                <a:sym typeface="Montserrat"/>
              </a:rPr>
              <a:t>Embrace the sociocultural narratives that empower rather than diminish.</a:t>
            </a:r>
          </a:p>
        </p:txBody>
      </p:sp>
      <p:sp>
        <p:nvSpPr>
          <p:cNvPr id="5" name="TextBox 5"/>
          <p:cNvSpPr txBox="1"/>
          <p:nvPr/>
        </p:nvSpPr>
        <p:spPr>
          <a:xfrm>
            <a:off x="2921000" y="3338876"/>
            <a:ext cx="5943926" cy="3766185"/>
          </a:xfrm>
          <a:prstGeom prst="rect">
            <a:avLst/>
          </a:prstGeom>
        </p:spPr>
        <p:txBody>
          <a:bodyPr lIns="0" tIns="0" rIns="0" bIns="0" rtlCol="0" anchor="t">
            <a:spAutoFit/>
          </a:bodyPr>
          <a:lstStyle/>
          <a:p>
            <a:pPr marL="0" lvl="0" indent="0" algn="l">
              <a:lnSpc>
                <a:spcPts val="7290"/>
              </a:lnSpc>
              <a:spcBef>
                <a:spcPct val="0"/>
              </a:spcBef>
            </a:pPr>
            <a:r>
              <a:rPr lang="en-US" sz="8100" u="none" strike="noStrike" spc="-324">
                <a:solidFill>
                  <a:srgbClr val="000000"/>
                </a:solidFill>
                <a:latin typeface="Montserrat"/>
                <a:ea typeface="Montserrat"/>
                <a:cs typeface="Montserrat"/>
                <a:sym typeface="Montserrat"/>
              </a:rPr>
              <a:t>7. Conclusion and Takeaways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95761" y="68254"/>
            <a:ext cx="6808239" cy="10218746"/>
          </a:xfrm>
          <a:custGeom>
            <a:avLst/>
            <a:gdLst/>
            <a:ahLst/>
            <a:cxnLst/>
            <a:rect l="l" t="t" r="r" b="b"/>
            <a:pathLst>
              <a:path w="6808239" h="10218746">
                <a:moveTo>
                  <a:pt x="0" y="0"/>
                </a:moveTo>
                <a:lnTo>
                  <a:pt x="6808240" y="0"/>
                </a:lnTo>
                <a:lnTo>
                  <a:pt x="6808240" y="10218746"/>
                </a:lnTo>
                <a:lnTo>
                  <a:pt x="0" y="10218746"/>
                </a:lnTo>
                <a:lnTo>
                  <a:pt x="0" y="0"/>
                </a:lnTo>
                <a:close/>
              </a:path>
            </a:pathLst>
          </a:custGeom>
          <a:blipFill>
            <a:blip r:embed="rId2"/>
            <a:stretch>
              <a:fillRect/>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56891" y="885825"/>
            <a:ext cx="18601781"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2743363" y="4981624"/>
            <a:ext cx="6299200" cy="733425"/>
          </a:xfrm>
          <a:prstGeom prst="rect">
            <a:avLst/>
          </a:prstGeom>
        </p:spPr>
        <p:txBody>
          <a:bodyPr lIns="0" tIns="0" rIns="0" bIns="0" rtlCol="0" anchor="t">
            <a:spAutoFit/>
          </a:bodyPr>
          <a:lstStyle/>
          <a:p>
            <a:pPr algn="ctr">
              <a:lnSpc>
                <a:spcPts val="2999"/>
              </a:lnSpc>
              <a:spcBef>
                <a:spcPct val="0"/>
              </a:spcBef>
            </a:pPr>
            <a:r>
              <a:rPr lang="en-US" sz="2499" spc="-22">
                <a:solidFill>
                  <a:srgbClr val="000000"/>
                </a:solidFill>
                <a:latin typeface="Montserrat"/>
                <a:ea typeface="Montserrat"/>
                <a:cs typeface="Montserrat"/>
                <a:sym typeface="Montserrat"/>
              </a:rPr>
              <a:t>You are now ready to move on to the workbook and journal.</a:t>
            </a:r>
          </a:p>
        </p:txBody>
      </p:sp>
      <p:sp>
        <p:nvSpPr>
          <p:cNvPr id="6" name="TextBox 6"/>
          <p:cNvSpPr txBox="1"/>
          <p:nvPr/>
        </p:nvSpPr>
        <p:spPr>
          <a:xfrm>
            <a:off x="2921000" y="3338876"/>
            <a:ext cx="5943926" cy="994410"/>
          </a:xfrm>
          <a:prstGeom prst="rect">
            <a:avLst/>
          </a:prstGeom>
        </p:spPr>
        <p:txBody>
          <a:bodyPr lIns="0" tIns="0" rIns="0" bIns="0" rtlCol="0" anchor="t">
            <a:spAutoFit/>
          </a:bodyPr>
          <a:lstStyle/>
          <a:p>
            <a:pPr marL="0" lvl="0" indent="0" algn="l">
              <a:lnSpc>
                <a:spcPts val="7290"/>
              </a:lnSpc>
              <a:spcBef>
                <a:spcPct val="0"/>
              </a:spcBef>
            </a:pPr>
            <a:r>
              <a:rPr lang="en-US" sz="8100" spc="-324">
                <a:solidFill>
                  <a:srgbClr val="000000"/>
                </a:solidFill>
                <a:latin typeface="Montserrat"/>
                <a:ea typeface="Montserrat"/>
                <a:cs typeface="Montserrat"/>
                <a:sym typeface="Montserrat"/>
              </a:rPr>
              <a:t>Well Done</a:t>
            </a:r>
            <a:r>
              <a:rPr lang="en-US" sz="8100" u="none" strike="noStrike" spc="-324">
                <a:solidFill>
                  <a:srgbClr val="000000"/>
                </a:solidFill>
                <a:latin typeface="Montserrat"/>
                <a:ea typeface="Montserrat"/>
                <a:cs typeface="Montserrat"/>
                <a:sym typeface="Montserrat"/>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5958994" y="1774563"/>
            <a:ext cx="6370012" cy="885825"/>
          </a:xfrm>
          <a:prstGeom prst="rect">
            <a:avLst/>
          </a:prstGeom>
        </p:spPr>
        <p:txBody>
          <a:bodyPr lIns="0" tIns="0" rIns="0" bIns="0" rtlCol="0" anchor="t">
            <a:spAutoFit/>
          </a:bodyPr>
          <a:lstStyle/>
          <a:p>
            <a:pPr algn="ctr">
              <a:lnSpc>
                <a:spcPts val="6600"/>
              </a:lnSpc>
            </a:pPr>
            <a:r>
              <a:rPr lang="en-US" sz="6500" spc="-314">
                <a:solidFill>
                  <a:srgbClr val="000000"/>
                </a:solidFill>
                <a:latin typeface="Montserrat"/>
                <a:ea typeface="Montserrat"/>
                <a:cs typeface="Montserrat"/>
                <a:sym typeface="Montserrat"/>
              </a:rPr>
              <a:t>Please Read</a:t>
            </a:r>
          </a:p>
        </p:txBody>
      </p:sp>
      <p:sp>
        <p:nvSpPr>
          <p:cNvPr id="3" name="TextBox 3"/>
          <p:cNvSpPr txBox="1"/>
          <p:nvPr/>
        </p:nvSpPr>
        <p:spPr>
          <a:xfrm>
            <a:off x="7546454" y="3643178"/>
            <a:ext cx="3195093" cy="269240"/>
          </a:xfrm>
          <a:prstGeom prst="rect">
            <a:avLst/>
          </a:prstGeom>
        </p:spPr>
        <p:txBody>
          <a:bodyPr lIns="0" tIns="0" rIns="0" bIns="0" rtlCol="0" anchor="t">
            <a:spAutoFit/>
          </a:bodyPr>
          <a:lstStyle/>
          <a:p>
            <a:pPr algn="ctr">
              <a:lnSpc>
                <a:spcPts val="2200"/>
              </a:lnSpc>
            </a:pPr>
            <a:r>
              <a:rPr lang="en-US" sz="1600" spc="314">
                <a:solidFill>
                  <a:srgbClr val="000000"/>
                </a:solidFill>
                <a:latin typeface="Montserrat"/>
                <a:ea typeface="Montserrat"/>
                <a:cs typeface="Montserrat"/>
                <a:sym typeface="Montserrat"/>
              </a:rPr>
              <a:t>DISCLAIMER</a:t>
            </a:r>
          </a:p>
        </p:txBody>
      </p:sp>
      <p:sp>
        <p:nvSpPr>
          <p:cNvPr id="4" name="TextBox 4"/>
          <p:cNvSpPr txBox="1"/>
          <p:nvPr/>
        </p:nvSpPr>
        <p:spPr>
          <a:xfrm>
            <a:off x="3405817" y="4647455"/>
            <a:ext cx="11366927" cy="4216400"/>
          </a:xfrm>
          <a:prstGeom prst="rect">
            <a:avLst/>
          </a:prstGeom>
        </p:spPr>
        <p:txBody>
          <a:bodyPr lIns="0" tIns="0" rIns="0" bIns="0" rtlCol="0" anchor="t">
            <a:spAutoFit/>
          </a:bodyPr>
          <a:lstStyle/>
          <a:p>
            <a:pPr algn="l">
              <a:lnSpc>
                <a:spcPts val="2800"/>
              </a:lnSpc>
            </a:pPr>
            <a:r>
              <a:rPr lang="en-US" sz="2000" spc="56">
                <a:solidFill>
                  <a:srgbClr val="000000"/>
                </a:solidFill>
                <a:latin typeface="Montserrat"/>
                <a:ea typeface="Montserrat"/>
                <a:cs typeface="Montserrat"/>
                <a:sym typeface="Montserrat"/>
              </a:rPr>
              <a:t>This program is not intended to provide medical advice, diagnosis, or treatment. It should not be construed as a substitute for professional medical consultation, diagnosis, or therapy. The program and any associated materials, including vitamin or mineral regimens, are for informational purposes only.</a:t>
            </a:r>
          </a:p>
          <a:p>
            <a:pPr algn="l">
              <a:lnSpc>
                <a:spcPts val="2800"/>
              </a:lnSpc>
            </a:pPr>
            <a:r>
              <a:rPr lang="en-US" sz="2000" spc="56">
                <a:solidFill>
                  <a:srgbClr val="000000"/>
                </a:solidFill>
                <a:latin typeface="Montserrat"/>
                <a:ea typeface="Montserrat"/>
                <a:cs typeface="Montserrat"/>
                <a:sym typeface="Montserrat"/>
              </a:rPr>
              <a:t>Participants are strongly advised to consult a licensed medical professional before undertaking the program or applying any recommendations therein. No guarantees or warranties, express or implied, are made regarding the program's effectiveness or suitability for individual needs. The authors disclaim all liability for any outcomes resulting from the use of this program.</a:t>
            </a:r>
          </a:p>
          <a:p>
            <a:pPr algn="l">
              <a:lnSpc>
                <a:spcPts val="2800"/>
              </a:lnSpc>
            </a:pPr>
            <a:r>
              <a:rPr lang="en-US" sz="2000" spc="56">
                <a:solidFill>
                  <a:srgbClr val="000000"/>
                </a:solidFill>
                <a:latin typeface="Montserrat"/>
                <a:ea typeface="Montserrat"/>
                <a:cs typeface="Montserrat"/>
                <a:sym typeface="Montserrat"/>
              </a:rPr>
              <a:t>By engaging with this program, participants acknowledge and accept these terms.</a:t>
            </a:r>
          </a:p>
          <a:p>
            <a:pPr algn="l">
              <a:lnSpc>
                <a:spcPts val="2800"/>
              </a:lnSpc>
            </a:pPr>
            <a:r>
              <a:rPr lang="en-US" sz="2000" spc="56">
                <a:solidFill>
                  <a:srgbClr val="000000"/>
                </a:solidFill>
                <a:latin typeface="Montserrat"/>
                <a:ea typeface="Montserrat"/>
                <a:cs typeface="Montserrat"/>
                <a:sym typeface="Montserrat"/>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03448" y="5033917"/>
            <a:ext cx="7884552" cy="5253083"/>
          </a:xfrm>
          <a:custGeom>
            <a:avLst/>
            <a:gdLst/>
            <a:ahLst/>
            <a:cxnLst/>
            <a:rect l="l" t="t" r="r" b="b"/>
            <a:pathLst>
              <a:path w="7884552" h="5253083">
                <a:moveTo>
                  <a:pt x="0" y="0"/>
                </a:moveTo>
                <a:lnTo>
                  <a:pt x="7884552" y="0"/>
                </a:lnTo>
                <a:lnTo>
                  <a:pt x="7884552" y="5253083"/>
                </a:lnTo>
                <a:lnTo>
                  <a:pt x="0" y="5253083"/>
                </a:lnTo>
                <a:lnTo>
                  <a:pt x="0" y="0"/>
                </a:lnTo>
                <a:close/>
              </a:path>
            </a:pathLst>
          </a:custGeom>
          <a:blipFill>
            <a:blip r:embed="rId2"/>
            <a:stretch>
              <a:fillRect/>
            </a:stretch>
          </a:blipFill>
        </p:spPr>
      </p:sp>
      <p:grpSp>
        <p:nvGrpSpPr>
          <p:cNvPr id="3" name="Group 3"/>
          <p:cNvGrpSpPr/>
          <p:nvPr/>
        </p:nvGrpSpPr>
        <p:grpSpPr>
          <a:xfrm>
            <a:off x="0" y="0"/>
            <a:ext cx="10403448" cy="10287000"/>
            <a:chOff x="0" y="0"/>
            <a:chExt cx="2740003" cy="2709333"/>
          </a:xfrm>
        </p:grpSpPr>
        <p:sp>
          <p:nvSpPr>
            <p:cNvPr id="4" name="Freeform 4"/>
            <p:cNvSpPr/>
            <p:nvPr/>
          </p:nvSpPr>
          <p:spPr>
            <a:xfrm>
              <a:off x="0" y="0"/>
              <a:ext cx="2740003" cy="2709333"/>
            </a:xfrm>
            <a:custGeom>
              <a:avLst/>
              <a:gdLst/>
              <a:ahLst/>
              <a:cxnLst/>
              <a:rect l="l" t="t" r="r" b="b"/>
              <a:pathLst>
                <a:path w="2740003" h="2709333">
                  <a:moveTo>
                    <a:pt x="0" y="0"/>
                  </a:moveTo>
                  <a:lnTo>
                    <a:pt x="2740003" y="0"/>
                  </a:lnTo>
                  <a:lnTo>
                    <a:pt x="2740003" y="2709333"/>
                  </a:lnTo>
                  <a:lnTo>
                    <a:pt x="0" y="2709333"/>
                  </a:lnTo>
                  <a:close/>
                </a:path>
              </a:pathLst>
            </a:custGeom>
            <a:solidFill>
              <a:srgbClr val="FFFFFF">
                <a:alpha val="12941"/>
              </a:srgbClr>
            </a:solidFill>
          </p:spPr>
        </p:sp>
        <p:sp>
          <p:nvSpPr>
            <p:cNvPr id="5" name="TextBox 5"/>
            <p:cNvSpPr txBox="1"/>
            <p:nvPr/>
          </p:nvSpPr>
          <p:spPr>
            <a:xfrm>
              <a:off x="0" y="9525"/>
              <a:ext cx="2740003" cy="2699808"/>
            </a:xfrm>
            <a:prstGeom prst="rect">
              <a:avLst/>
            </a:prstGeom>
          </p:spPr>
          <p:txBody>
            <a:bodyPr lIns="50800" tIns="50800" rIns="50800" bIns="50800" rtlCol="0" anchor="ctr"/>
            <a:lstStyle/>
            <a:p>
              <a:pPr algn="ctr">
                <a:lnSpc>
                  <a:spcPts val="2999"/>
                </a:lnSpc>
              </a:pPr>
              <a:endParaRPr/>
            </a:p>
          </p:txBody>
        </p:sp>
      </p:grpSp>
      <p:grpSp>
        <p:nvGrpSpPr>
          <p:cNvPr id="6" name="Group 6"/>
          <p:cNvGrpSpPr/>
          <p:nvPr/>
        </p:nvGrpSpPr>
        <p:grpSpPr>
          <a:xfrm>
            <a:off x="2422638" y="1574934"/>
            <a:ext cx="7580663" cy="5827112"/>
            <a:chOff x="0" y="0"/>
            <a:chExt cx="10107550" cy="7769482"/>
          </a:xfrm>
        </p:grpSpPr>
        <p:sp>
          <p:nvSpPr>
            <p:cNvPr id="7" name="TextBox 7"/>
            <p:cNvSpPr txBox="1"/>
            <p:nvPr/>
          </p:nvSpPr>
          <p:spPr>
            <a:xfrm>
              <a:off x="0" y="247650"/>
              <a:ext cx="10107550" cy="403224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Module 1: Introduction to Menopause</a:t>
              </a:r>
            </a:p>
          </p:txBody>
        </p:sp>
        <p:sp>
          <p:nvSpPr>
            <p:cNvPr id="8" name="TextBox 8"/>
            <p:cNvSpPr txBox="1"/>
            <p:nvPr/>
          </p:nvSpPr>
          <p:spPr>
            <a:xfrm>
              <a:off x="0" y="5313713"/>
              <a:ext cx="10107550" cy="2455769"/>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000000"/>
                  </a:solidFill>
                  <a:latin typeface="Montserrat Bold"/>
                  <a:ea typeface="Montserrat Bold"/>
                  <a:cs typeface="Montserrat Bold"/>
                  <a:sym typeface="Montserrat Bold"/>
                </a:rPr>
                <a:t>Objective:</a:t>
              </a:r>
              <a:r>
                <a:rPr lang="en-US" sz="2499" u="none" strike="noStrike" spc="-22">
                  <a:solidFill>
                    <a:srgbClr val="000000"/>
                  </a:solidFill>
                  <a:latin typeface="Montserrat"/>
                  <a:ea typeface="Montserrat"/>
                  <a:cs typeface="Montserrat"/>
                  <a:sym typeface="Montserrat"/>
                </a:rPr>
                <a:t> Define menopause, surgical menopause, perimenopause, and postmenopause. Understand the physiological processes and sociocultural aspects of menopause.</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41200" y="0"/>
            <a:ext cx="7262302" cy="6394465"/>
          </a:xfrm>
          <a:custGeom>
            <a:avLst/>
            <a:gdLst/>
            <a:ahLst/>
            <a:cxnLst/>
            <a:rect l="l" t="t" r="r" b="b"/>
            <a:pathLst>
              <a:path w="7262302" h="6394465">
                <a:moveTo>
                  <a:pt x="0" y="0"/>
                </a:moveTo>
                <a:lnTo>
                  <a:pt x="7262302" y="0"/>
                </a:lnTo>
                <a:lnTo>
                  <a:pt x="7262302" y="6394465"/>
                </a:lnTo>
                <a:lnTo>
                  <a:pt x="0" y="6394465"/>
                </a:lnTo>
                <a:lnTo>
                  <a:pt x="0" y="0"/>
                </a:lnTo>
                <a:close/>
              </a:path>
            </a:pathLst>
          </a:custGeom>
          <a:blipFill>
            <a:blip r:embed="rId2"/>
            <a:stretch>
              <a:fillRect l="-15955" r="-15955"/>
            </a:stretch>
          </a:blipFill>
        </p:spPr>
      </p:sp>
      <p:grpSp>
        <p:nvGrpSpPr>
          <p:cNvPr id="3" name="Group 3"/>
          <p:cNvGrpSpPr/>
          <p:nvPr/>
        </p:nvGrpSpPr>
        <p:grpSpPr>
          <a:xfrm>
            <a:off x="0" y="-120975"/>
            <a:ext cx="12141200" cy="10407975"/>
            <a:chOff x="0" y="0"/>
            <a:chExt cx="3197682" cy="2741195"/>
          </a:xfrm>
        </p:grpSpPr>
        <p:sp>
          <p:nvSpPr>
            <p:cNvPr id="4" name="Freeform 4"/>
            <p:cNvSpPr/>
            <p:nvPr/>
          </p:nvSpPr>
          <p:spPr>
            <a:xfrm>
              <a:off x="0" y="0"/>
              <a:ext cx="3197682" cy="2741195"/>
            </a:xfrm>
            <a:custGeom>
              <a:avLst/>
              <a:gdLst/>
              <a:ahLst/>
              <a:cxnLst/>
              <a:rect l="l" t="t" r="r" b="b"/>
              <a:pathLst>
                <a:path w="3197682" h="2741195">
                  <a:moveTo>
                    <a:pt x="0" y="0"/>
                  </a:moveTo>
                  <a:lnTo>
                    <a:pt x="3197682" y="0"/>
                  </a:lnTo>
                  <a:lnTo>
                    <a:pt x="3197682" y="2741195"/>
                  </a:lnTo>
                  <a:lnTo>
                    <a:pt x="0" y="2741195"/>
                  </a:lnTo>
                  <a:close/>
                </a:path>
              </a:pathLst>
            </a:custGeom>
            <a:solidFill>
              <a:srgbClr val="D8D9DB"/>
            </a:solidFill>
          </p:spPr>
        </p:sp>
        <p:sp>
          <p:nvSpPr>
            <p:cNvPr id="5" name="TextBox 5"/>
            <p:cNvSpPr txBox="1"/>
            <p:nvPr/>
          </p:nvSpPr>
          <p:spPr>
            <a:xfrm>
              <a:off x="0" y="9525"/>
              <a:ext cx="3197682" cy="2731670"/>
            </a:xfrm>
            <a:prstGeom prst="rect">
              <a:avLst/>
            </a:prstGeom>
          </p:spPr>
          <p:txBody>
            <a:bodyPr lIns="50800" tIns="50800" rIns="50800" bIns="50800" rtlCol="0" anchor="ctr"/>
            <a:lstStyle/>
            <a:p>
              <a:pPr algn="ctr">
                <a:lnSpc>
                  <a:spcPts val="2999"/>
                </a:lnSpc>
              </a:pPr>
              <a:endParaRPr/>
            </a:p>
          </p:txBody>
        </p:sp>
      </p:grpSp>
      <p:sp>
        <p:nvSpPr>
          <p:cNvPr id="6" name="TextBox 6"/>
          <p:cNvSpPr txBox="1"/>
          <p:nvPr/>
        </p:nvSpPr>
        <p:spPr>
          <a:xfrm>
            <a:off x="5544234" y="3511742"/>
            <a:ext cx="5212666" cy="5191125"/>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Menopause is a transformative life stage that every woman navigates uniquely. While often framed in terms of symptoms and challenges, menopause is also an opportunity for renewal, reflection, and empowerment. This module aims to clarify the biological, emotional, and cultural dimensions of menopause, providing women with the knowledge to approach this phase with confidence and understanding.</a:t>
            </a:r>
          </a:p>
        </p:txBody>
      </p:sp>
      <p:sp>
        <p:nvSpPr>
          <p:cNvPr id="7" name="TextBox 7"/>
          <p:cNvSpPr txBox="1"/>
          <p:nvPr/>
        </p:nvSpPr>
        <p:spPr>
          <a:xfrm>
            <a:off x="1398542" y="1882208"/>
            <a:ext cx="10909300" cy="1038224"/>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1. Introduction</a:t>
            </a:r>
          </a:p>
        </p:txBody>
      </p:sp>
      <p:sp>
        <p:nvSpPr>
          <p:cNvPr id="8" name="TextBox 8"/>
          <p:cNvSpPr txBox="1"/>
          <p:nvPr/>
        </p:nvSpPr>
        <p:spPr>
          <a:xfrm>
            <a:off x="12658057" y="6855017"/>
            <a:ext cx="4762500" cy="1847850"/>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Imagine menopause as a bridge—one that connects the vibrant phases of life while offering a new perspective on health and self-care.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429786"/>
            <a:ext cx="8547566"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2. Definitions and Stages of Menopause</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4502369" y="2096969"/>
            <a:ext cx="10357777" cy="1038224"/>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Menopause</a:t>
            </a:r>
          </a:p>
        </p:txBody>
      </p:sp>
      <p:sp>
        <p:nvSpPr>
          <p:cNvPr id="3" name="TextBox 3"/>
          <p:cNvSpPr txBox="1"/>
          <p:nvPr/>
        </p:nvSpPr>
        <p:spPr>
          <a:xfrm>
            <a:off x="4502369" y="5801192"/>
            <a:ext cx="11435838" cy="1076325"/>
          </a:xfrm>
          <a:prstGeom prst="rect">
            <a:avLst/>
          </a:prstGeom>
        </p:spPr>
        <p:txBody>
          <a:bodyPr lIns="0" tIns="0" rIns="0" bIns="0" rtlCol="0" anchor="t">
            <a:spAutoFit/>
          </a:bodyPr>
          <a:lstStyle/>
          <a:p>
            <a:pPr marL="0" lvl="0" indent="0" algn="l">
              <a:lnSpc>
                <a:spcPts val="2868"/>
              </a:lnSpc>
              <a:spcBef>
                <a:spcPct val="0"/>
              </a:spcBef>
            </a:pPr>
            <a:r>
              <a:rPr lang="en-US" sz="2390" u="none" strike="noStrike" spc="-21">
                <a:solidFill>
                  <a:srgbClr val="000000"/>
                </a:solidFill>
                <a:latin typeface="Montserrat"/>
                <a:ea typeface="Montserrat"/>
                <a:cs typeface="Montserrat"/>
                <a:sym typeface="Montserrat"/>
              </a:rPr>
              <a:t>Menopause is defined as the point when a woman has gone 12 consecutive months without a menstrual period, marking the end of reproductive years. It typically occurs between 45 and 55 years of age.</a:t>
            </a:r>
          </a:p>
        </p:txBody>
      </p:sp>
      <p:sp>
        <p:nvSpPr>
          <p:cNvPr id="4" name="TextBox 4"/>
          <p:cNvSpPr txBox="1"/>
          <p:nvPr/>
        </p:nvSpPr>
        <p:spPr>
          <a:xfrm>
            <a:off x="4502369" y="7918553"/>
            <a:ext cx="4470671" cy="519128"/>
          </a:xfrm>
          <a:prstGeom prst="rect">
            <a:avLst/>
          </a:prstGeom>
        </p:spPr>
        <p:txBody>
          <a:bodyPr lIns="0" tIns="0" rIns="0" bIns="0" rtlCol="0" anchor="t">
            <a:spAutoFit/>
          </a:bodyPr>
          <a:lstStyle/>
          <a:p>
            <a:pPr marL="0" lvl="0" indent="0" algn="l">
              <a:lnSpc>
                <a:spcPts val="2063"/>
              </a:lnSpc>
              <a:spcBef>
                <a:spcPct val="0"/>
              </a:spcBef>
            </a:pPr>
            <a:r>
              <a:rPr lang="en-US" sz="1876" b="1" u="none" strike="noStrike" spc="-16">
                <a:solidFill>
                  <a:srgbClr val="000000"/>
                </a:solidFill>
                <a:latin typeface="Montserrat Bold"/>
                <a:ea typeface="Montserrat Bold"/>
                <a:cs typeface="Montserrat Bold"/>
                <a:sym typeface="Montserrat Bold"/>
              </a:rPr>
              <a:t>Natural Menopause:</a:t>
            </a:r>
            <a:r>
              <a:rPr lang="en-US" sz="1876" u="none" strike="noStrike" spc="-16">
                <a:solidFill>
                  <a:srgbClr val="000000"/>
                </a:solidFill>
                <a:latin typeface="Montserrat"/>
                <a:ea typeface="Montserrat"/>
                <a:cs typeface="Montserrat"/>
                <a:sym typeface="Montserrat"/>
              </a:rPr>
              <a:t> The gradual cessation of ovarian function.</a:t>
            </a:r>
          </a:p>
        </p:txBody>
      </p:sp>
      <p:sp>
        <p:nvSpPr>
          <p:cNvPr id="5" name="TextBox 5"/>
          <p:cNvSpPr txBox="1"/>
          <p:nvPr/>
        </p:nvSpPr>
        <p:spPr>
          <a:xfrm>
            <a:off x="10649169" y="7404203"/>
            <a:ext cx="4470671" cy="1033478"/>
          </a:xfrm>
          <a:prstGeom prst="rect">
            <a:avLst/>
          </a:prstGeom>
        </p:spPr>
        <p:txBody>
          <a:bodyPr lIns="0" tIns="0" rIns="0" bIns="0" rtlCol="0" anchor="t">
            <a:spAutoFit/>
          </a:bodyPr>
          <a:lstStyle/>
          <a:p>
            <a:pPr marL="0" lvl="0" indent="0" algn="l">
              <a:lnSpc>
                <a:spcPts val="2063"/>
              </a:lnSpc>
              <a:spcBef>
                <a:spcPct val="0"/>
              </a:spcBef>
            </a:pPr>
            <a:r>
              <a:rPr lang="en-US" sz="1876" b="1" u="none" strike="noStrike" spc="-16">
                <a:solidFill>
                  <a:srgbClr val="000000"/>
                </a:solidFill>
                <a:latin typeface="Montserrat Bold"/>
                <a:ea typeface="Montserrat Bold"/>
                <a:cs typeface="Montserrat Bold"/>
                <a:sym typeface="Montserrat Bold"/>
              </a:rPr>
              <a:t>Surgical Menopause: </a:t>
            </a:r>
            <a:r>
              <a:rPr lang="en-US" sz="1876" u="none" strike="noStrike" spc="-16">
                <a:solidFill>
                  <a:srgbClr val="000000"/>
                </a:solidFill>
                <a:latin typeface="Montserrat"/>
                <a:ea typeface="Montserrat"/>
                <a:cs typeface="Montserrat"/>
                <a:sym typeface="Montserrat"/>
              </a:rPr>
              <a:t>Sudden menopause due to the removal of ovaries (oophorectomy), often accompanied by a hysterectomy.</a:t>
            </a:r>
          </a:p>
        </p:txBody>
      </p:sp>
      <p:sp>
        <p:nvSpPr>
          <p:cNvPr id="6" name="AutoShape 6"/>
          <p:cNvSpPr/>
          <p:nvPr/>
        </p:nvSpPr>
        <p:spPr>
          <a:xfrm>
            <a:off x="4502369" y="3637971"/>
            <a:ext cx="2931365" cy="0"/>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5269319" y="3637971"/>
            <a:ext cx="2931365" cy="0"/>
          </a:xfrm>
          <a:prstGeom prst="line">
            <a:avLst/>
          </a:prstGeom>
          <a:ln w="285750" cap="flat">
            <a:solidFill>
              <a:srgbClr val="CAC8BA"/>
            </a:solidFill>
            <a:prstDash val="solid"/>
            <a:headEnd type="none" w="sm" len="sm"/>
            <a:tailEnd type="none" w="sm" len="sm"/>
          </a:ln>
        </p:spPr>
      </p:sp>
      <p:sp>
        <p:nvSpPr>
          <p:cNvPr id="3" name="Freeform 3"/>
          <p:cNvSpPr/>
          <p:nvPr/>
        </p:nvSpPr>
        <p:spPr>
          <a:xfrm>
            <a:off x="-7864362" y="0"/>
            <a:ext cx="12576856" cy="10287000"/>
          </a:xfrm>
          <a:custGeom>
            <a:avLst/>
            <a:gdLst/>
            <a:ahLst/>
            <a:cxnLst/>
            <a:rect l="l" t="t" r="r" b="b"/>
            <a:pathLst>
              <a:path w="12576856" h="10287000">
                <a:moveTo>
                  <a:pt x="0" y="0"/>
                </a:moveTo>
                <a:lnTo>
                  <a:pt x="12576857" y="0"/>
                </a:lnTo>
                <a:lnTo>
                  <a:pt x="12576857" y="10287000"/>
                </a:lnTo>
                <a:lnTo>
                  <a:pt x="0" y="10287000"/>
                </a:lnTo>
                <a:lnTo>
                  <a:pt x="0" y="0"/>
                </a:lnTo>
                <a:close/>
              </a:path>
            </a:pathLst>
          </a:custGeom>
          <a:blipFill>
            <a:blip r:embed="rId2"/>
            <a:stretch>
              <a:fillRect r="-22536"/>
            </a:stretch>
          </a:blipFill>
        </p:spPr>
      </p:sp>
      <p:sp>
        <p:nvSpPr>
          <p:cNvPr id="4" name="TextBox 4"/>
          <p:cNvSpPr txBox="1"/>
          <p:nvPr/>
        </p:nvSpPr>
        <p:spPr>
          <a:xfrm>
            <a:off x="5269319" y="2096969"/>
            <a:ext cx="10357777" cy="1038224"/>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Perimenopause</a:t>
            </a:r>
          </a:p>
        </p:txBody>
      </p:sp>
      <p:sp>
        <p:nvSpPr>
          <p:cNvPr id="5" name="TextBox 5"/>
          <p:cNvSpPr txBox="1"/>
          <p:nvPr/>
        </p:nvSpPr>
        <p:spPr>
          <a:xfrm>
            <a:off x="5269319" y="4888908"/>
            <a:ext cx="11435838" cy="733425"/>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This transitional phase precedes menopause, often beginning in the 40s. It is characterized by hormonal fluctuations that may cause:</a:t>
            </a:r>
          </a:p>
        </p:txBody>
      </p:sp>
      <p:sp>
        <p:nvSpPr>
          <p:cNvPr id="6" name="TextBox 6"/>
          <p:cNvSpPr txBox="1"/>
          <p:nvPr/>
        </p:nvSpPr>
        <p:spPr>
          <a:xfrm>
            <a:off x="5269319" y="6736758"/>
            <a:ext cx="4470671" cy="262255"/>
          </a:xfrm>
          <a:prstGeom prst="rect">
            <a:avLst/>
          </a:prstGeom>
        </p:spPr>
        <p:txBody>
          <a:bodyPr lIns="0" tIns="0" rIns="0" bIns="0" rtlCol="0" anchor="t">
            <a:spAutoFit/>
          </a:bodyPr>
          <a:lstStyle/>
          <a:p>
            <a:pPr marL="0" lvl="0" indent="0" algn="l">
              <a:lnSpc>
                <a:spcPts val="2089"/>
              </a:lnSpc>
              <a:spcBef>
                <a:spcPct val="0"/>
              </a:spcBef>
            </a:pPr>
            <a:r>
              <a:rPr lang="en-US" sz="1899" u="none" strike="noStrike" spc="-17">
                <a:solidFill>
                  <a:srgbClr val="000000"/>
                </a:solidFill>
                <a:latin typeface="Montserrat"/>
                <a:ea typeface="Montserrat"/>
                <a:cs typeface="Montserrat"/>
                <a:sym typeface="Montserrat"/>
              </a:rPr>
              <a:t>Irregular periods.</a:t>
            </a:r>
          </a:p>
        </p:txBody>
      </p:sp>
      <p:sp>
        <p:nvSpPr>
          <p:cNvPr id="7" name="TextBox 7"/>
          <p:cNvSpPr txBox="1"/>
          <p:nvPr/>
        </p:nvSpPr>
        <p:spPr>
          <a:xfrm>
            <a:off x="11245159" y="6736758"/>
            <a:ext cx="4470671" cy="519430"/>
          </a:xfrm>
          <a:prstGeom prst="rect">
            <a:avLst/>
          </a:prstGeom>
        </p:spPr>
        <p:txBody>
          <a:bodyPr lIns="0" tIns="0" rIns="0" bIns="0" rtlCol="0" anchor="t">
            <a:spAutoFit/>
          </a:bodyPr>
          <a:lstStyle/>
          <a:p>
            <a:pPr marL="0" lvl="0" indent="0" algn="l">
              <a:lnSpc>
                <a:spcPts val="2089"/>
              </a:lnSpc>
              <a:spcBef>
                <a:spcPct val="0"/>
              </a:spcBef>
            </a:pPr>
            <a:r>
              <a:rPr lang="en-US" sz="1899" u="none" strike="noStrike" spc="-17">
                <a:solidFill>
                  <a:srgbClr val="000000"/>
                </a:solidFill>
                <a:latin typeface="Montserrat"/>
                <a:ea typeface="Montserrat"/>
                <a:cs typeface="Montserrat"/>
                <a:sym typeface="Montserrat"/>
              </a:rPr>
              <a:t>Symptoms like hot flashes, sleep disturbances, and mood swings.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0" y="-88416"/>
            <a:ext cx="18288000" cy="7836263"/>
            <a:chOff x="0" y="0"/>
            <a:chExt cx="4816593" cy="2063872"/>
          </a:xfrm>
        </p:grpSpPr>
        <p:sp>
          <p:nvSpPr>
            <p:cNvPr id="3" name="Freeform 3"/>
            <p:cNvSpPr/>
            <p:nvPr/>
          </p:nvSpPr>
          <p:spPr>
            <a:xfrm>
              <a:off x="0" y="0"/>
              <a:ext cx="4816592" cy="2063872"/>
            </a:xfrm>
            <a:custGeom>
              <a:avLst/>
              <a:gdLst/>
              <a:ahLst/>
              <a:cxnLst/>
              <a:rect l="l" t="t" r="r" b="b"/>
              <a:pathLst>
                <a:path w="4816592" h="2063872">
                  <a:moveTo>
                    <a:pt x="0" y="0"/>
                  </a:moveTo>
                  <a:lnTo>
                    <a:pt x="4816592" y="0"/>
                  </a:lnTo>
                  <a:lnTo>
                    <a:pt x="4816592" y="2063872"/>
                  </a:lnTo>
                  <a:lnTo>
                    <a:pt x="0" y="2063872"/>
                  </a:lnTo>
                  <a:close/>
                </a:path>
              </a:pathLst>
            </a:custGeom>
            <a:solidFill>
              <a:srgbClr val="FFFFFF"/>
            </a:solidFill>
          </p:spPr>
        </p:sp>
        <p:sp>
          <p:nvSpPr>
            <p:cNvPr id="4" name="TextBox 4"/>
            <p:cNvSpPr txBox="1"/>
            <p:nvPr/>
          </p:nvSpPr>
          <p:spPr>
            <a:xfrm>
              <a:off x="0" y="9525"/>
              <a:ext cx="4816593" cy="2054347"/>
            </a:xfrm>
            <a:prstGeom prst="rect">
              <a:avLst/>
            </a:prstGeom>
          </p:spPr>
          <p:txBody>
            <a:bodyPr lIns="50800" tIns="50800" rIns="50800" bIns="50800" rtlCol="0" anchor="ctr"/>
            <a:lstStyle/>
            <a:p>
              <a:pPr algn="ctr">
                <a:lnSpc>
                  <a:spcPts val="2999"/>
                </a:lnSpc>
              </a:pPr>
              <a:endParaRPr/>
            </a:p>
          </p:txBody>
        </p:sp>
      </p:grpSp>
      <p:sp>
        <p:nvSpPr>
          <p:cNvPr id="5" name="Freeform 5"/>
          <p:cNvSpPr/>
          <p:nvPr/>
        </p:nvSpPr>
        <p:spPr>
          <a:xfrm>
            <a:off x="3360650" y="612301"/>
            <a:ext cx="11566700" cy="6928277"/>
          </a:xfrm>
          <a:custGeom>
            <a:avLst/>
            <a:gdLst/>
            <a:ahLst/>
            <a:cxnLst/>
            <a:rect l="l" t="t" r="r" b="b"/>
            <a:pathLst>
              <a:path w="11566700" h="6928277">
                <a:moveTo>
                  <a:pt x="0" y="0"/>
                </a:moveTo>
                <a:lnTo>
                  <a:pt x="11566700" y="0"/>
                </a:lnTo>
                <a:lnTo>
                  <a:pt x="11566700" y="6928277"/>
                </a:lnTo>
                <a:lnTo>
                  <a:pt x="0" y="6928277"/>
                </a:lnTo>
                <a:lnTo>
                  <a:pt x="0" y="0"/>
                </a:lnTo>
                <a:close/>
              </a:path>
            </a:pathLst>
          </a:custGeom>
          <a:blipFill>
            <a:blip r:embed="rId2"/>
            <a:stretch>
              <a:fillRect/>
            </a:stretch>
          </a:blipFill>
        </p:spPr>
      </p:sp>
      <p:sp>
        <p:nvSpPr>
          <p:cNvPr id="6" name="TextBox 6"/>
          <p:cNvSpPr txBox="1"/>
          <p:nvPr/>
        </p:nvSpPr>
        <p:spPr>
          <a:xfrm>
            <a:off x="2798787" y="7709747"/>
            <a:ext cx="12690425" cy="2072641"/>
          </a:xfrm>
          <a:prstGeom prst="rect">
            <a:avLst/>
          </a:prstGeom>
        </p:spPr>
        <p:txBody>
          <a:bodyPr lIns="0" tIns="0" rIns="0" bIns="0" rtlCol="0" anchor="t">
            <a:spAutoFit/>
          </a:bodyPr>
          <a:lstStyle/>
          <a:p>
            <a:pPr algn="ctr">
              <a:lnSpc>
                <a:spcPts val="3359"/>
              </a:lnSpc>
            </a:pPr>
            <a:endParaRPr/>
          </a:p>
          <a:p>
            <a:pPr algn="ctr">
              <a:lnSpc>
                <a:spcPts val="3359"/>
              </a:lnSpc>
              <a:spcBef>
                <a:spcPct val="0"/>
              </a:spcBef>
            </a:pPr>
            <a:r>
              <a:rPr lang="en-US" sz="2399" spc="-95">
                <a:solidFill>
                  <a:srgbClr val="000000"/>
                </a:solidFill>
                <a:latin typeface="Montserrat"/>
                <a:ea typeface="Montserrat"/>
                <a:cs typeface="Montserrat"/>
                <a:sym typeface="Montserrat"/>
              </a:rPr>
              <a:t>Estrogen: Declines significantly from premenopause to postmenopause.</a:t>
            </a:r>
          </a:p>
          <a:p>
            <a:pPr algn="ctr">
              <a:lnSpc>
                <a:spcPts val="3359"/>
              </a:lnSpc>
              <a:spcBef>
                <a:spcPct val="0"/>
              </a:spcBef>
            </a:pPr>
            <a:r>
              <a:rPr lang="en-US" sz="2399" spc="-95">
                <a:solidFill>
                  <a:srgbClr val="000000"/>
                </a:solidFill>
                <a:latin typeface="Montserrat"/>
                <a:ea typeface="Montserrat"/>
                <a:cs typeface="Montserrat"/>
                <a:sym typeface="Montserrat"/>
              </a:rPr>
              <a:t>Progesterone: Drops even more sharply, nearing negligible levels postmenopause.</a:t>
            </a:r>
          </a:p>
          <a:p>
            <a:pPr algn="ctr">
              <a:lnSpc>
                <a:spcPts val="3359"/>
              </a:lnSpc>
              <a:spcBef>
                <a:spcPct val="0"/>
              </a:spcBef>
            </a:pPr>
            <a:r>
              <a:rPr lang="en-US" sz="2399" spc="-95">
                <a:solidFill>
                  <a:srgbClr val="000000"/>
                </a:solidFill>
                <a:latin typeface="Montserrat"/>
                <a:ea typeface="Montserrat"/>
                <a:cs typeface="Montserrat"/>
                <a:sym typeface="Montserrat"/>
              </a:rPr>
              <a:t>FSH (Follicle Stimulating Hormone): Increases substantially as ovarian function diminishes.</a:t>
            </a:r>
          </a:p>
          <a:p>
            <a:pPr algn="ctr">
              <a:lnSpc>
                <a:spcPts val="3359"/>
              </a:lnSpc>
              <a:spcBef>
                <a:spcPct val="0"/>
              </a:spcBef>
            </a:pPr>
            <a:r>
              <a:rPr lang="en-US" sz="2399" spc="-95">
                <a:solidFill>
                  <a:srgbClr val="000000"/>
                </a:solidFill>
                <a:latin typeface="Montserrat"/>
                <a:ea typeface="Montserrat"/>
                <a:cs typeface="Montserrat"/>
                <a:sym typeface="Montserrat"/>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7286023" y="0"/>
            <a:ext cx="1544015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stretch>
              <a:fillRect/>
            </a:stretch>
          </a:blipFill>
        </p:spPr>
      </p:sp>
      <p:grpSp>
        <p:nvGrpSpPr>
          <p:cNvPr id="3" name="Group 3"/>
          <p:cNvGrpSpPr/>
          <p:nvPr/>
        </p:nvGrpSpPr>
        <p:grpSpPr>
          <a:xfrm>
            <a:off x="2921000" y="2609392"/>
            <a:ext cx="8030829" cy="3424740"/>
            <a:chOff x="0" y="0"/>
            <a:chExt cx="10707772" cy="4566320"/>
          </a:xfrm>
        </p:grpSpPr>
        <p:sp>
          <p:nvSpPr>
            <p:cNvPr id="4" name="TextBox 4"/>
            <p:cNvSpPr txBox="1"/>
            <p:nvPr/>
          </p:nvSpPr>
          <p:spPr>
            <a:xfrm>
              <a:off x="0" y="219075"/>
              <a:ext cx="10707772" cy="1341755"/>
            </a:xfrm>
            <a:prstGeom prst="rect">
              <a:avLst/>
            </a:prstGeom>
          </p:spPr>
          <p:txBody>
            <a:bodyPr lIns="0" tIns="0" rIns="0" bIns="0" rtlCol="0" anchor="t">
              <a:spAutoFit/>
            </a:bodyPr>
            <a:lstStyle/>
            <a:p>
              <a:pPr marL="0" lvl="0" indent="0" algn="l">
                <a:lnSpc>
                  <a:spcPts val="6952"/>
                </a:lnSpc>
                <a:spcBef>
                  <a:spcPct val="0"/>
                </a:spcBef>
              </a:pPr>
              <a:r>
                <a:rPr lang="en-US" sz="7725" u="none" strike="noStrike" spc="-309">
                  <a:solidFill>
                    <a:srgbClr val="000000"/>
                  </a:solidFill>
                  <a:latin typeface="Montserrat"/>
                  <a:ea typeface="Montserrat"/>
                  <a:cs typeface="Montserrat"/>
                  <a:sym typeface="Montserrat"/>
                </a:rPr>
                <a:t>Postmenopause</a:t>
              </a:r>
            </a:p>
          </p:txBody>
        </p:sp>
        <p:sp>
          <p:nvSpPr>
            <p:cNvPr id="5" name="TextBox 5"/>
            <p:cNvSpPr txBox="1"/>
            <p:nvPr/>
          </p:nvSpPr>
          <p:spPr>
            <a:xfrm>
              <a:off x="0" y="2594645"/>
              <a:ext cx="10707772" cy="1971675"/>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The stage following menopause, during which symptoms may lessen, but the risk of certain health conditions like osteoporosis and cardiovascular disease may increase.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852</Words>
  <Application>Microsoft Office PowerPoint</Application>
  <PresentationFormat>Custom</PresentationFormat>
  <Paragraphs>70</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Arial</vt:lpstr>
      <vt:lpstr>Montserrat</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CM0001 Menopause Understanding and Managing Menopause - Presentation</dc:title>
  <dc:creator>USER</dc:creator>
  <cp:lastModifiedBy>USER</cp:lastModifiedBy>
  <cp:revision>2</cp:revision>
  <dcterms:created xsi:type="dcterms:W3CDTF">2006-08-16T00:00:00Z</dcterms:created>
  <dcterms:modified xsi:type="dcterms:W3CDTF">2025-03-06T19:05:39Z</dcterms:modified>
  <dc:identifier>DAGeFQM5k_M</dc:identifier>
</cp:coreProperties>
</file>