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Lst>
  <p:sldSz cx="18288000" cy="10287000"/>
  <p:notesSz cx="6858000" cy="9144000"/>
  <p:embeddedFontLst>
    <p:embeddedFont>
      <p:font typeface="Calibri" panose="020F0502020204030204" pitchFamily="34" charset="0"/>
      <p:regular r:id="rId29"/>
      <p:bold r:id="rId30"/>
      <p:italic r:id="rId31"/>
      <p:boldItalic r:id="rId32"/>
    </p:embeddedFont>
    <p:embeddedFont>
      <p:font typeface="Montserrat" panose="00000500000000000000" pitchFamily="2" charset="0"/>
      <p:regular r:id="rId33"/>
    </p:embeddedFont>
    <p:embeddedFont>
      <p:font typeface="Montserrat Bold" panose="00000800000000000000" charset="0"/>
      <p:regular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2" d="100"/>
          <a:sy n="42" d="100"/>
        </p:scale>
        <p:origin x="780" y="2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24.sv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12.svg"/></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20.svg"/></Relationships>
</file>

<file path=ppt/slides/_rels/slide1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12.svg"/></Relationships>
</file>

<file path=ppt/slides/_rels/slide1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0.svg"/><Relationship Id="rId7" Type="http://schemas.openxmlformats.org/officeDocument/2006/relationships/image" Target="../media/image6.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8.svg"/></Relationships>
</file>

<file path=ppt/slides/_rels/slide1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12.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28.png"/><Relationship Id="rId7" Type="http://schemas.openxmlformats.org/officeDocument/2006/relationships/image" Target="../media/image9.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svg"/><Relationship Id="rId5" Type="http://schemas.openxmlformats.org/officeDocument/2006/relationships/image" Target="../media/image30.png"/><Relationship Id="rId10" Type="http://schemas.openxmlformats.org/officeDocument/2006/relationships/image" Target="../media/image12.svg"/><Relationship Id="rId4" Type="http://schemas.openxmlformats.org/officeDocument/2006/relationships/image" Target="../media/image29.svg"/><Relationship Id="rId9" Type="http://schemas.openxmlformats.org/officeDocument/2006/relationships/image" Target="../media/image11.png"/></Relationships>
</file>

<file path=ppt/slides/_rels/slide2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9.png"/><Relationship Id="rId7" Type="http://schemas.openxmlformats.org/officeDocument/2006/relationships/image" Target="../media/image5.pn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0.svg"/></Relationships>
</file>

<file path=ppt/slides/_rels/slide22.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9.png"/><Relationship Id="rId7" Type="http://schemas.openxmlformats.org/officeDocument/2006/relationships/image" Target="../media/image5.pn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0.svg"/></Relationships>
</file>

<file path=ppt/slides/_rels/slide23.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9.png"/><Relationship Id="rId7" Type="http://schemas.openxmlformats.org/officeDocument/2006/relationships/image" Target="../media/image5.png"/><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0.svg"/></Relationships>
</file>

<file path=ppt/slides/_rels/slide24.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9.png"/><Relationship Id="rId7" Type="http://schemas.openxmlformats.org/officeDocument/2006/relationships/image" Target="../media/image5.png"/><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0.svg"/></Relationships>
</file>

<file path=ppt/slides/_rels/slide25.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0.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24.svg"/><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4.svg"/><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12.svg"/></Relationships>
</file>

<file path=ppt/slides/_rels/slide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2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929156"/>
            <a:ext cx="18288000" cy="12145313"/>
          </a:xfrm>
          <a:custGeom>
            <a:avLst/>
            <a:gdLst/>
            <a:ahLst/>
            <a:cxnLst/>
            <a:rect l="l" t="t" r="r" b="b"/>
            <a:pathLst>
              <a:path w="18288000" h="12145313">
                <a:moveTo>
                  <a:pt x="0" y="0"/>
                </a:moveTo>
                <a:lnTo>
                  <a:pt x="18288000" y="0"/>
                </a:lnTo>
                <a:lnTo>
                  <a:pt x="18288000" y="12145312"/>
                </a:lnTo>
                <a:lnTo>
                  <a:pt x="0" y="12145312"/>
                </a:lnTo>
                <a:lnTo>
                  <a:pt x="0" y="0"/>
                </a:lnTo>
                <a:close/>
              </a:path>
            </a:pathLst>
          </a:custGeom>
          <a:blipFill>
            <a:blip r:embed="rId2"/>
            <a:stretch>
              <a:fillRect/>
            </a:stretch>
          </a:blipFill>
        </p:spPr>
      </p:sp>
      <p:sp>
        <p:nvSpPr>
          <p:cNvPr id="3" name="TextBox 3"/>
          <p:cNvSpPr txBox="1"/>
          <p:nvPr/>
        </p:nvSpPr>
        <p:spPr>
          <a:xfrm>
            <a:off x="1351263" y="2030611"/>
            <a:ext cx="10336094" cy="372045"/>
          </a:xfrm>
          <a:prstGeom prst="rect">
            <a:avLst/>
          </a:prstGeom>
        </p:spPr>
        <p:txBody>
          <a:bodyPr lIns="0" tIns="0" rIns="0" bIns="0" rtlCol="0" anchor="t">
            <a:spAutoFit/>
          </a:bodyPr>
          <a:lstStyle/>
          <a:p>
            <a:pPr algn="l">
              <a:lnSpc>
                <a:spcPts val="3026"/>
              </a:lnSpc>
              <a:spcBef>
                <a:spcPct val="0"/>
              </a:spcBef>
            </a:pPr>
            <a:r>
              <a:rPr lang="en-US" sz="2161" spc="1316">
                <a:solidFill>
                  <a:srgbClr val="171616"/>
                </a:solidFill>
                <a:latin typeface="Montserrat"/>
                <a:ea typeface="Montserrat"/>
                <a:cs typeface="Montserrat"/>
                <a:sym typeface="Montserrat"/>
              </a:rPr>
              <a:t>UNDERSTANDING AND MANAGING</a:t>
            </a:r>
          </a:p>
        </p:txBody>
      </p:sp>
      <p:sp>
        <p:nvSpPr>
          <p:cNvPr id="4" name="TextBox 4"/>
          <p:cNvSpPr txBox="1"/>
          <p:nvPr/>
        </p:nvSpPr>
        <p:spPr>
          <a:xfrm>
            <a:off x="1221666" y="2193106"/>
            <a:ext cx="9915443" cy="1875419"/>
          </a:xfrm>
          <a:prstGeom prst="rect">
            <a:avLst/>
          </a:prstGeom>
        </p:spPr>
        <p:txBody>
          <a:bodyPr lIns="0" tIns="0" rIns="0" bIns="0" rtlCol="0" anchor="t">
            <a:spAutoFit/>
          </a:bodyPr>
          <a:lstStyle/>
          <a:p>
            <a:pPr algn="l">
              <a:lnSpc>
                <a:spcPts val="15398"/>
              </a:lnSpc>
              <a:spcBef>
                <a:spcPct val="0"/>
              </a:spcBef>
            </a:pPr>
            <a:r>
              <a:rPr lang="en-US" sz="10998">
                <a:solidFill>
                  <a:srgbClr val="171616"/>
                </a:solidFill>
                <a:latin typeface="Montserrat"/>
                <a:ea typeface="Montserrat"/>
                <a:cs typeface="Montserrat"/>
                <a:sym typeface="Montserrat"/>
              </a:rPr>
              <a:t>MENOPAUSE</a:t>
            </a:r>
          </a:p>
        </p:txBody>
      </p:sp>
      <p:grpSp>
        <p:nvGrpSpPr>
          <p:cNvPr id="5" name="Group 5"/>
          <p:cNvGrpSpPr/>
          <p:nvPr/>
        </p:nvGrpSpPr>
        <p:grpSpPr>
          <a:xfrm>
            <a:off x="1351263" y="3897332"/>
            <a:ext cx="7959465" cy="1114716"/>
            <a:chOff x="0" y="0"/>
            <a:chExt cx="10612621" cy="1486288"/>
          </a:xfrm>
        </p:grpSpPr>
        <p:sp>
          <p:nvSpPr>
            <p:cNvPr id="6" name="TextBox 6"/>
            <p:cNvSpPr txBox="1"/>
            <p:nvPr/>
          </p:nvSpPr>
          <p:spPr>
            <a:xfrm>
              <a:off x="0" y="85725"/>
              <a:ext cx="10612621" cy="493398"/>
            </a:xfrm>
            <a:prstGeom prst="rect">
              <a:avLst/>
            </a:prstGeom>
          </p:spPr>
          <p:txBody>
            <a:bodyPr lIns="0" tIns="0" rIns="0" bIns="0" rtlCol="0" anchor="t">
              <a:spAutoFit/>
            </a:bodyPr>
            <a:lstStyle/>
            <a:p>
              <a:pPr marL="0" lvl="0" indent="0" algn="l">
                <a:lnSpc>
                  <a:spcPts val="2610"/>
                </a:lnSpc>
                <a:spcBef>
                  <a:spcPct val="0"/>
                </a:spcBef>
              </a:pPr>
              <a:r>
                <a:rPr lang="en-US" sz="2900" u="none" strike="noStrike" spc="-116">
                  <a:solidFill>
                    <a:srgbClr val="000000"/>
                  </a:solidFill>
                  <a:latin typeface="Montserrat"/>
                  <a:ea typeface="Montserrat"/>
                  <a:cs typeface="Montserrat"/>
                  <a:sym typeface="Montserrat"/>
                </a:rPr>
                <a:t>M0002</a:t>
              </a:r>
            </a:p>
          </p:txBody>
        </p:sp>
        <p:sp>
          <p:nvSpPr>
            <p:cNvPr id="7" name="TextBox 7"/>
            <p:cNvSpPr txBox="1"/>
            <p:nvPr/>
          </p:nvSpPr>
          <p:spPr>
            <a:xfrm>
              <a:off x="0" y="1000513"/>
              <a:ext cx="10612621" cy="485775"/>
            </a:xfrm>
            <a:prstGeom prst="rect">
              <a:avLst/>
            </a:prstGeom>
          </p:spPr>
          <p:txBody>
            <a:bodyPr lIns="0" tIns="0" rIns="0" bIns="0" rtlCol="0" anchor="t">
              <a:spAutoFit/>
            </a:bodyPr>
            <a:lstStyle/>
            <a:p>
              <a:pPr marL="0" lvl="0" indent="0" algn="l">
                <a:lnSpc>
                  <a:spcPts val="2999"/>
                </a:lnSpc>
              </a:pPr>
              <a:r>
                <a:rPr lang="en-US" sz="2499" spc="-22">
                  <a:solidFill>
                    <a:srgbClr val="000000"/>
                  </a:solidFill>
                  <a:latin typeface="Montserrat"/>
                  <a:ea typeface="Montserrat"/>
                  <a:cs typeface="Montserrat"/>
                  <a:sym typeface="Montserrat"/>
                </a:rPr>
                <a:t> </a:t>
              </a:r>
            </a:p>
          </p:txBody>
        </p:sp>
      </p:grpSp>
      <p:pic>
        <p:nvPicPr>
          <p:cNvPr id="9" name="Picture 8">
            <a:extLst>
              <a:ext uri="{FF2B5EF4-FFF2-40B4-BE49-F238E27FC236}">
                <a16:creationId xmlns:a16="http://schemas.microsoft.com/office/drawing/2014/main" id="{D8F4B75C-08DF-405B-87BE-B83F3F3810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986440"/>
            <a:ext cx="3063246" cy="285903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691336" y="0"/>
            <a:ext cx="7596664" cy="10287000"/>
          </a:xfrm>
          <a:custGeom>
            <a:avLst/>
            <a:gdLst/>
            <a:ahLst/>
            <a:cxnLst/>
            <a:rect l="l" t="t" r="r" b="b"/>
            <a:pathLst>
              <a:path w="7596664" h="10287000">
                <a:moveTo>
                  <a:pt x="0" y="0"/>
                </a:moveTo>
                <a:lnTo>
                  <a:pt x="7596664" y="0"/>
                </a:lnTo>
                <a:lnTo>
                  <a:pt x="7596664" y="10287000"/>
                </a:lnTo>
                <a:lnTo>
                  <a:pt x="0" y="10287000"/>
                </a:lnTo>
                <a:lnTo>
                  <a:pt x="0" y="0"/>
                </a:lnTo>
                <a:close/>
              </a:path>
            </a:pathLst>
          </a:custGeom>
          <a:blipFill>
            <a:blip r:embed="rId2"/>
            <a:stretch>
              <a:fillRect l="-10532"/>
            </a:stretch>
          </a:blipFill>
        </p:spPr>
      </p:sp>
      <p:sp>
        <p:nvSpPr>
          <p:cNvPr id="3" name="TextBox 3"/>
          <p:cNvSpPr txBox="1"/>
          <p:nvPr/>
        </p:nvSpPr>
        <p:spPr>
          <a:xfrm>
            <a:off x="1028700" y="4276726"/>
            <a:ext cx="9385766" cy="19811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171616"/>
                </a:solidFill>
                <a:latin typeface="Montserrat"/>
                <a:ea typeface="Montserrat"/>
                <a:cs typeface="Montserrat"/>
                <a:sym typeface="Montserrat"/>
              </a:rPr>
              <a:t>3. Uncommon Symptoms</a:t>
            </a:r>
          </a:p>
        </p:txBody>
      </p:sp>
      <p:sp>
        <p:nvSpPr>
          <p:cNvPr id="4" name="AutoShape 4"/>
          <p:cNvSpPr/>
          <p:nvPr/>
        </p:nvSpPr>
        <p:spPr>
          <a:xfrm>
            <a:off x="1028700" y="6770034"/>
            <a:ext cx="2931365" cy="0"/>
          </a:xfrm>
          <a:prstGeom prst="line">
            <a:avLst/>
          </a:prstGeom>
          <a:ln w="285750" cap="flat">
            <a:solidFill>
              <a:srgbClr val="C0B68B"/>
            </a:solidFill>
            <a:prstDash val="solid"/>
            <a:headEnd type="none" w="sm" len="sm"/>
            <a:tailEnd type="none" w="sm" len="sm"/>
          </a:ln>
        </p:spPr>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TextBox 2"/>
          <p:cNvSpPr txBox="1"/>
          <p:nvPr/>
        </p:nvSpPr>
        <p:spPr>
          <a:xfrm>
            <a:off x="9144000" y="3978649"/>
            <a:ext cx="8115300" cy="3329828"/>
          </a:xfrm>
          <a:prstGeom prst="rect">
            <a:avLst/>
          </a:prstGeom>
        </p:spPr>
        <p:txBody>
          <a:bodyPr lIns="0" tIns="0" rIns="0" bIns="0" rtlCol="0" anchor="t">
            <a:spAutoFit/>
          </a:bodyPr>
          <a:lstStyle/>
          <a:p>
            <a:pPr marL="0" lvl="0" indent="0" algn="l">
              <a:lnSpc>
                <a:spcPts val="2999"/>
              </a:lnSpc>
              <a:spcBef>
                <a:spcPct val="0"/>
              </a:spcBef>
            </a:pPr>
            <a:r>
              <a:rPr lang="en-US" sz="2499" u="none" strike="noStrike" spc="-22">
                <a:solidFill>
                  <a:srgbClr val="171616"/>
                </a:solidFill>
                <a:latin typeface="Montserrat"/>
                <a:ea typeface="Montserrat"/>
                <a:cs typeface="Montserrat"/>
                <a:sym typeface="Montserrat"/>
              </a:rPr>
              <a:t>Referred to as "brain fog," symptoms include:</a:t>
            </a:r>
          </a:p>
          <a:p>
            <a:pPr marL="0" lvl="0" indent="0" algn="l">
              <a:lnSpc>
                <a:spcPts val="1500"/>
              </a:lnSpc>
              <a:spcBef>
                <a:spcPct val="0"/>
              </a:spcBef>
            </a:pPr>
            <a:endParaRPr lang="en-US" sz="2499" u="none" strike="noStrike" spc="-22">
              <a:solidFill>
                <a:srgbClr val="171616"/>
              </a:solidFill>
              <a:latin typeface="Montserrat"/>
              <a:ea typeface="Montserrat"/>
              <a:cs typeface="Montserrat"/>
              <a:sym typeface="Montserrat"/>
            </a:endParaRPr>
          </a:p>
          <a:p>
            <a:pPr marL="539749" lvl="1" indent="-269875" algn="l">
              <a:lnSpc>
                <a:spcPts val="2999"/>
              </a:lnSpc>
              <a:spcBef>
                <a:spcPct val="0"/>
              </a:spcBef>
              <a:buFont typeface="Arial"/>
              <a:buChar char="•"/>
            </a:pPr>
            <a:r>
              <a:rPr lang="en-US" sz="2499" u="none" strike="noStrike" spc="-22">
                <a:solidFill>
                  <a:srgbClr val="171616"/>
                </a:solidFill>
                <a:latin typeface="Montserrat"/>
                <a:ea typeface="Montserrat"/>
                <a:cs typeface="Montserrat"/>
                <a:sym typeface="Montserrat"/>
              </a:rPr>
              <a:t>Forgetfulness, such as misplaced items or missed appointments.</a:t>
            </a:r>
          </a:p>
          <a:p>
            <a:pPr marL="539749" lvl="1" indent="-269875" algn="l">
              <a:lnSpc>
                <a:spcPts val="2999"/>
              </a:lnSpc>
              <a:spcBef>
                <a:spcPct val="0"/>
              </a:spcBef>
              <a:buFont typeface="Arial"/>
              <a:buChar char="•"/>
            </a:pPr>
            <a:r>
              <a:rPr lang="en-US" sz="2499" u="none" strike="noStrike" spc="-22">
                <a:solidFill>
                  <a:srgbClr val="171616"/>
                </a:solidFill>
                <a:latin typeface="Montserrat"/>
                <a:ea typeface="Montserrat"/>
                <a:cs typeface="Montserrat"/>
                <a:sym typeface="Montserrat"/>
              </a:rPr>
              <a:t>Difficulty concentrating or processing new information.</a:t>
            </a:r>
          </a:p>
          <a:p>
            <a:pPr marL="0" lvl="0" indent="0" algn="l">
              <a:lnSpc>
                <a:spcPts val="1500"/>
              </a:lnSpc>
              <a:spcBef>
                <a:spcPct val="0"/>
              </a:spcBef>
            </a:pPr>
            <a:endParaRPr lang="en-US" sz="2499" u="none" strike="noStrike" spc="-22">
              <a:solidFill>
                <a:srgbClr val="171616"/>
              </a:solidFill>
              <a:latin typeface="Montserrat"/>
              <a:ea typeface="Montserrat"/>
              <a:cs typeface="Montserrat"/>
              <a:sym typeface="Montserrat"/>
            </a:endParaRPr>
          </a:p>
          <a:p>
            <a:pPr marL="0" lvl="0" indent="0" algn="l">
              <a:lnSpc>
                <a:spcPts val="2999"/>
              </a:lnSpc>
              <a:spcBef>
                <a:spcPct val="0"/>
              </a:spcBef>
            </a:pPr>
            <a:r>
              <a:rPr lang="en-US" sz="2499" b="1" u="none" strike="noStrike" spc="-22">
                <a:solidFill>
                  <a:srgbClr val="171616"/>
                </a:solidFill>
                <a:latin typeface="Montserrat Bold"/>
                <a:ea typeface="Montserrat Bold"/>
                <a:cs typeface="Montserrat Bold"/>
                <a:sym typeface="Montserrat Bold"/>
              </a:rPr>
              <a:t>Emerging Research:</a:t>
            </a:r>
            <a:r>
              <a:rPr lang="en-US" sz="2499" u="none" strike="noStrike" spc="-22">
                <a:solidFill>
                  <a:srgbClr val="171616"/>
                </a:solidFill>
                <a:latin typeface="Montserrat"/>
                <a:ea typeface="Montserrat"/>
                <a:cs typeface="Montserrat"/>
                <a:sym typeface="Montserrat"/>
              </a:rPr>
              <a:t> Studies suggest that declining estrogen may influence brain regions involved in memory, like the hippocampus.</a:t>
            </a:r>
          </a:p>
        </p:txBody>
      </p:sp>
      <p:sp>
        <p:nvSpPr>
          <p:cNvPr id="3" name="TextBox 3"/>
          <p:cNvSpPr txBox="1"/>
          <p:nvPr/>
        </p:nvSpPr>
        <p:spPr>
          <a:xfrm>
            <a:off x="1028700" y="4216774"/>
            <a:ext cx="8115300" cy="19811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171616"/>
                </a:solidFill>
                <a:latin typeface="Montserrat"/>
                <a:ea typeface="Montserrat"/>
                <a:cs typeface="Montserrat"/>
                <a:sym typeface="Montserrat"/>
              </a:rPr>
              <a:t>Cognitive Challenges</a:t>
            </a:r>
          </a:p>
        </p:txBody>
      </p:sp>
      <p:sp>
        <p:nvSpPr>
          <p:cNvPr id="4" name="AutoShape 4"/>
          <p:cNvSpPr/>
          <p:nvPr/>
        </p:nvSpPr>
        <p:spPr>
          <a:xfrm>
            <a:off x="0" y="9401175"/>
            <a:ext cx="18601781" cy="0"/>
          </a:xfrm>
          <a:prstGeom prst="line">
            <a:avLst/>
          </a:prstGeom>
          <a:ln w="285750" cap="flat">
            <a:solidFill>
              <a:srgbClr val="FFFFFF"/>
            </a:solidFill>
            <a:prstDash val="solid"/>
            <a:headEnd type="none" w="sm" len="sm"/>
            <a:tailEnd type="none" w="sm" len="sm"/>
          </a:ln>
        </p:spPr>
      </p:sp>
      <p:sp>
        <p:nvSpPr>
          <p:cNvPr id="5" name="Freeform 5"/>
          <p:cNvSpPr/>
          <p:nvPr/>
        </p:nvSpPr>
        <p:spPr>
          <a:xfrm>
            <a:off x="0" y="-1106581"/>
            <a:ext cx="18288000" cy="4673414"/>
          </a:xfrm>
          <a:custGeom>
            <a:avLst/>
            <a:gdLst/>
            <a:ahLst/>
            <a:cxnLst/>
            <a:rect l="l" t="t" r="r" b="b"/>
            <a:pathLst>
              <a:path w="18288000" h="4673414">
                <a:moveTo>
                  <a:pt x="0" y="0"/>
                </a:moveTo>
                <a:lnTo>
                  <a:pt x="18288000" y="0"/>
                </a:lnTo>
                <a:lnTo>
                  <a:pt x="18288000" y="4673414"/>
                </a:lnTo>
                <a:lnTo>
                  <a:pt x="0" y="4673414"/>
                </a:lnTo>
                <a:lnTo>
                  <a:pt x="0" y="0"/>
                </a:lnTo>
                <a:close/>
              </a:path>
            </a:pathLst>
          </a:custGeom>
          <a:blipFill>
            <a:blip r:embed="rId2"/>
            <a:stretch>
              <a:fillRect t="-60058" b="-74733"/>
            </a:stretch>
          </a:blipFill>
        </p:spPr>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Freeform 2"/>
          <p:cNvSpPr/>
          <p:nvPr/>
        </p:nvSpPr>
        <p:spPr>
          <a:xfrm rot="5400000">
            <a:off x="3374400" y="6325246"/>
            <a:ext cx="637730" cy="637730"/>
          </a:xfrm>
          <a:custGeom>
            <a:avLst/>
            <a:gdLst/>
            <a:ahLst/>
            <a:cxnLst/>
            <a:rect l="l" t="t" r="r" b="b"/>
            <a:pathLst>
              <a:path w="637730" h="637730">
                <a:moveTo>
                  <a:pt x="0" y="0"/>
                </a:moveTo>
                <a:lnTo>
                  <a:pt x="637730" y="0"/>
                </a:lnTo>
                <a:lnTo>
                  <a:pt x="637730" y="637730"/>
                </a:lnTo>
                <a:lnTo>
                  <a:pt x="0" y="6377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10800000">
            <a:off x="8825136" y="6325246"/>
            <a:ext cx="637730" cy="637730"/>
          </a:xfrm>
          <a:custGeom>
            <a:avLst/>
            <a:gdLst/>
            <a:ahLst/>
            <a:cxnLst/>
            <a:rect l="l" t="t" r="r" b="b"/>
            <a:pathLst>
              <a:path w="637730" h="637730">
                <a:moveTo>
                  <a:pt x="0" y="0"/>
                </a:moveTo>
                <a:lnTo>
                  <a:pt x="637729" y="0"/>
                </a:lnTo>
                <a:lnTo>
                  <a:pt x="637729" y="637730"/>
                </a:lnTo>
                <a:lnTo>
                  <a:pt x="0" y="63773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5400000">
            <a:off x="14275870" y="6325246"/>
            <a:ext cx="637730" cy="637730"/>
          </a:xfrm>
          <a:custGeom>
            <a:avLst/>
            <a:gdLst/>
            <a:ahLst/>
            <a:cxnLst/>
            <a:rect l="l" t="t" r="r" b="b"/>
            <a:pathLst>
              <a:path w="637730" h="637730">
                <a:moveTo>
                  <a:pt x="0" y="0"/>
                </a:moveTo>
                <a:lnTo>
                  <a:pt x="637730" y="0"/>
                </a:lnTo>
                <a:lnTo>
                  <a:pt x="637730" y="637730"/>
                </a:lnTo>
                <a:lnTo>
                  <a:pt x="0" y="6377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5" name="Group 5"/>
          <p:cNvGrpSpPr/>
          <p:nvPr/>
        </p:nvGrpSpPr>
        <p:grpSpPr>
          <a:xfrm>
            <a:off x="-12700" y="0"/>
            <a:ext cx="18300700" cy="3858934"/>
            <a:chOff x="0" y="0"/>
            <a:chExt cx="4819937" cy="1016345"/>
          </a:xfrm>
        </p:grpSpPr>
        <p:sp>
          <p:nvSpPr>
            <p:cNvPr id="6" name="Freeform 6"/>
            <p:cNvSpPr/>
            <p:nvPr/>
          </p:nvSpPr>
          <p:spPr>
            <a:xfrm>
              <a:off x="0" y="0"/>
              <a:ext cx="4819938" cy="1016345"/>
            </a:xfrm>
            <a:custGeom>
              <a:avLst/>
              <a:gdLst/>
              <a:ahLst/>
              <a:cxnLst/>
              <a:rect l="l" t="t" r="r" b="b"/>
              <a:pathLst>
                <a:path w="4819938" h="1016345">
                  <a:moveTo>
                    <a:pt x="0" y="0"/>
                  </a:moveTo>
                  <a:lnTo>
                    <a:pt x="4819938" y="0"/>
                  </a:lnTo>
                  <a:lnTo>
                    <a:pt x="4819938" y="1016345"/>
                  </a:lnTo>
                  <a:lnTo>
                    <a:pt x="0" y="1016345"/>
                  </a:lnTo>
                  <a:close/>
                </a:path>
              </a:pathLst>
            </a:custGeom>
            <a:solidFill>
              <a:srgbClr val="FFFFFF"/>
            </a:solidFill>
          </p:spPr>
        </p:sp>
        <p:sp>
          <p:nvSpPr>
            <p:cNvPr id="7" name="TextBox 7"/>
            <p:cNvSpPr txBox="1"/>
            <p:nvPr/>
          </p:nvSpPr>
          <p:spPr>
            <a:xfrm>
              <a:off x="0" y="-57150"/>
              <a:ext cx="4819937" cy="1073495"/>
            </a:xfrm>
            <a:prstGeom prst="rect">
              <a:avLst/>
            </a:prstGeom>
          </p:spPr>
          <p:txBody>
            <a:bodyPr lIns="50800" tIns="50800" rIns="50800" bIns="50800" rtlCol="0" anchor="ctr"/>
            <a:lstStyle/>
            <a:p>
              <a:pPr algn="ctr">
                <a:lnSpc>
                  <a:spcPts val="3150"/>
                </a:lnSpc>
              </a:pPr>
              <a:endParaRPr/>
            </a:p>
          </p:txBody>
        </p:sp>
      </p:grpSp>
      <p:sp>
        <p:nvSpPr>
          <p:cNvPr id="8" name="TextBox 8"/>
          <p:cNvSpPr txBox="1"/>
          <p:nvPr/>
        </p:nvSpPr>
        <p:spPr>
          <a:xfrm>
            <a:off x="3146251" y="4570079"/>
            <a:ext cx="11982798" cy="733238"/>
          </a:xfrm>
          <a:prstGeom prst="rect">
            <a:avLst/>
          </a:prstGeom>
        </p:spPr>
        <p:txBody>
          <a:bodyPr lIns="0" tIns="0" rIns="0" bIns="0" rtlCol="0" anchor="t">
            <a:spAutoFit/>
          </a:bodyPr>
          <a:lstStyle/>
          <a:p>
            <a:pPr marL="0" lvl="0" indent="0" algn="ctr">
              <a:lnSpc>
                <a:spcPts val="2974"/>
              </a:lnSpc>
            </a:pPr>
            <a:r>
              <a:rPr lang="en-US" sz="2499" b="1" u="none" strike="noStrike" spc="-22">
                <a:solidFill>
                  <a:srgbClr val="000000"/>
                </a:solidFill>
                <a:latin typeface="Montserrat Bold"/>
                <a:ea typeface="Montserrat Bold"/>
                <a:cs typeface="Montserrat Bold"/>
                <a:sym typeface="Montserrat Bold"/>
              </a:rPr>
              <a:t>Key Insight: </a:t>
            </a:r>
            <a:r>
              <a:rPr lang="en-US" sz="2499" u="none" strike="noStrike" spc="-22">
                <a:solidFill>
                  <a:srgbClr val="000000"/>
                </a:solidFill>
                <a:latin typeface="Montserrat"/>
                <a:ea typeface="Montserrat"/>
                <a:cs typeface="Montserrat"/>
                <a:sym typeface="Montserrat"/>
              </a:rPr>
              <a:t>These symptoms, though less common, highlight the systemic nature of menopause.</a:t>
            </a:r>
          </a:p>
        </p:txBody>
      </p:sp>
      <p:sp>
        <p:nvSpPr>
          <p:cNvPr id="9" name="TextBox 9"/>
          <p:cNvSpPr txBox="1"/>
          <p:nvPr/>
        </p:nvSpPr>
        <p:spPr>
          <a:xfrm>
            <a:off x="1028700" y="2177117"/>
            <a:ext cx="16230600" cy="1028699"/>
          </a:xfrm>
          <a:prstGeom prst="rect">
            <a:avLst/>
          </a:prstGeom>
        </p:spPr>
        <p:txBody>
          <a:bodyPr lIns="0" tIns="0" rIns="0" bIns="0" rtlCol="0" anchor="t">
            <a:spAutoFit/>
          </a:bodyPr>
          <a:lstStyle/>
          <a:p>
            <a:pPr marL="0" lvl="0" indent="0" algn="ctr">
              <a:lnSpc>
                <a:spcPts val="7649"/>
              </a:lnSpc>
              <a:spcBef>
                <a:spcPct val="0"/>
              </a:spcBef>
            </a:pPr>
            <a:r>
              <a:rPr lang="en-US" sz="8499" u="none" strike="noStrike" spc="-339">
                <a:solidFill>
                  <a:srgbClr val="000000"/>
                </a:solidFill>
                <a:latin typeface="Montserrat"/>
                <a:ea typeface="Montserrat"/>
                <a:cs typeface="Montserrat"/>
                <a:sym typeface="Montserrat"/>
              </a:rPr>
              <a:t>Other Possible Symptoms</a:t>
            </a:r>
          </a:p>
        </p:txBody>
      </p:sp>
      <p:grpSp>
        <p:nvGrpSpPr>
          <p:cNvPr id="10" name="Group 10"/>
          <p:cNvGrpSpPr/>
          <p:nvPr/>
        </p:nvGrpSpPr>
        <p:grpSpPr>
          <a:xfrm>
            <a:off x="1553685" y="7579628"/>
            <a:ext cx="4279160" cy="1402447"/>
            <a:chOff x="0" y="0"/>
            <a:chExt cx="5705546" cy="1869929"/>
          </a:xfrm>
        </p:grpSpPr>
        <p:sp>
          <p:nvSpPr>
            <p:cNvPr id="11" name="TextBox 11"/>
            <p:cNvSpPr txBox="1"/>
            <p:nvPr/>
          </p:nvSpPr>
          <p:spPr>
            <a:xfrm>
              <a:off x="0" y="870689"/>
              <a:ext cx="5705546" cy="999241"/>
            </a:xfrm>
            <a:prstGeom prst="rect">
              <a:avLst/>
            </a:prstGeom>
          </p:spPr>
          <p:txBody>
            <a:bodyPr lIns="0" tIns="0" rIns="0" bIns="0" rtlCol="0" anchor="t">
              <a:spAutoFit/>
            </a:bodyPr>
            <a:lstStyle/>
            <a:p>
              <a:pPr marL="0" lvl="0" indent="0" algn="ctr">
                <a:lnSpc>
                  <a:spcPts val="2089"/>
                </a:lnSpc>
                <a:spcBef>
                  <a:spcPct val="0"/>
                </a:spcBef>
              </a:pPr>
              <a:r>
                <a:rPr lang="en-US" sz="1899" u="none" strike="noStrike" spc="-17">
                  <a:solidFill>
                    <a:srgbClr val="171616"/>
                  </a:solidFill>
                  <a:latin typeface="Montserrat"/>
                  <a:ea typeface="Montserrat"/>
                  <a:cs typeface="Montserrat"/>
                  <a:sym typeface="Montserrat"/>
                </a:rPr>
                <a:t>Sensations in extremities due to reduced circulation or nerve changes.</a:t>
              </a:r>
            </a:p>
          </p:txBody>
        </p:sp>
        <p:sp>
          <p:nvSpPr>
            <p:cNvPr id="12" name="TextBox 12"/>
            <p:cNvSpPr txBox="1"/>
            <p:nvPr/>
          </p:nvSpPr>
          <p:spPr>
            <a:xfrm>
              <a:off x="0" y="9525"/>
              <a:ext cx="5705546" cy="483534"/>
            </a:xfrm>
            <a:prstGeom prst="rect">
              <a:avLst/>
            </a:prstGeom>
          </p:spPr>
          <p:txBody>
            <a:bodyPr lIns="0" tIns="0" rIns="0" bIns="0" rtlCol="0" anchor="t">
              <a:spAutoFit/>
            </a:bodyPr>
            <a:lstStyle/>
            <a:p>
              <a:pPr marL="0" lvl="0" indent="0" algn="ctr">
                <a:lnSpc>
                  <a:spcPts val="2999"/>
                </a:lnSpc>
                <a:spcBef>
                  <a:spcPct val="0"/>
                </a:spcBef>
              </a:pPr>
              <a:r>
                <a:rPr lang="en-US" sz="2499" b="1" spc="-22">
                  <a:solidFill>
                    <a:srgbClr val="171616"/>
                  </a:solidFill>
                  <a:latin typeface="Montserrat Bold"/>
                  <a:ea typeface="Montserrat Bold"/>
                  <a:cs typeface="Montserrat Bold"/>
                  <a:sym typeface="Montserrat Bold"/>
                </a:rPr>
                <a:t>Tingling or Numbness:</a:t>
              </a:r>
            </a:p>
          </p:txBody>
        </p:sp>
      </p:grpSp>
      <p:grpSp>
        <p:nvGrpSpPr>
          <p:cNvPr id="13" name="Group 13"/>
          <p:cNvGrpSpPr/>
          <p:nvPr/>
        </p:nvGrpSpPr>
        <p:grpSpPr>
          <a:xfrm>
            <a:off x="7004421" y="7579628"/>
            <a:ext cx="4279160" cy="1402447"/>
            <a:chOff x="0" y="0"/>
            <a:chExt cx="5705546" cy="1869929"/>
          </a:xfrm>
        </p:grpSpPr>
        <p:sp>
          <p:nvSpPr>
            <p:cNvPr id="14" name="TextBox 14"/>
            <p:cNvSpPr txBox="1"/>
            <p:nvPr/>
          </p:nvSpPr>
          <p:spPr>
            <a:xfrm>
              <a:off x="0" y="870689"/>
              <a:ext cx="5705546" cy="999241"/>
            </a:xfrm>
            <a:prstGeom prst="rect">
              <a:avLst/>
            </a:prstGeom>
          </p:spPr>
          <p:txBody>
            <a:bodyPr lIns="0" tIns="0" rIns="0" bIns="0" rtlCol="0" anchor="t">
              <a:spAutoFit/>
            </a:bodyPr>
            <a:lstStyle/>
            <a:p>
              <a:pPr marL="0" lvl="0" indent="0" algn="ctr">
                <a:lnSpc>
                  <a:spcPts val="2089"/>
                </a:lnSpc>
                <a:spcBef>
                  <a:spcPct val="0"/>
                </a:spcBef>
              </a:pPr>
              <a:r>
                <a:rPr lang="en-US" sz="1899" spc="-17">
                  <a:solidFill>
                    <a:srgbClr val="171616"/>
                  </a:solidFill>
                  <a:latin typeface="Montserrat"/>
                  <a:ea typeface="Montserrat"/>
                  <a:cs typeface="Montserrat"/>
                  <a:sym typeface="Montserrat"/>
                </a:rPr>
                <a:t>Often benign but may require evaluation to rule out cardiovascular issues.</a:t>
              </a:r>
            </a:p>
          </p:txBody>
        </p:sp>
        <p:sp>
          <p:nvSpPr>
            <p:cNvPr id="15" name="TextBox 15"/>
            <p:cNvSpPr txBox="1"/>
            <p:nvPr/>
          </p:nvSpPr>
          <p:spPr>
            <a:xfrm>
              <a:off x="0" y="9525"/>
              <a:ext cx="5705546" cy="483534"/>
            </a:xfrm>
            <a:prstGeom prst="rect">
              <a:avLst/>
            </a:prstGeom>
          </p:spPr>
          <p:txBody>
            <a:bodyPr lIns="0" tIns="0" rIns="0" bIns="0" rtlCol="0" anchor="t">
              <a:spAutoFit/>
            </a:bodyPr>
            <a:lstStyle/>
            <a:p>
              <a:pPr marL="0" lvl="0" indent="0" algn="ctr">
                <a:lnSpc>
                  <a:spcPts val="2999"/>
                </a:lnSpc>
                <a:spcBef>
                  <a:spcPct val="0"/>
                </a:spcBef>
              </a:pPr>
              <a:r>
                <a:rPr lang="en-US" sz="2499" b="1" spc="-22">
                  <a:solidFill>
                    <a:srgbClr val="171616"/>
                  </a:solidFill>
                  <a:latin typeface="Montserrat Bold"/>
                  <a:ea typeface="Montserrat Bold"/>
                  <a:cs typeface="Montserrat Bold"/>
                  <a:sym typeface="Montserrat Bold"/>
                </a:rPr>
                <a:t>Heart Palpitations:</a:t>
              </a:r>
            </a:p>
          </p:txBody>
        </p:sp>
      </p:grpSp>
      <p:grpSp>
        <p:nvGrpSpPr>
          <p:cNvPr id="16" name="Group 16"/>
          <p:cNvGrpSpPr/>
          <p:nvPr/>
        </p:nvGrpSpPr>
        <p:grpSpPr>
          <a:xfrm>
            <a:off x="12455155" y="7579628"/>
            <a:ext cx="4279160" cy="1402447"/>
            <a:chOff x="0" y="0"/>
            <a:chExt cx="5705546" cy="1869929"/>
          </a:xfrm>
        </p:grpSpPr>
        <p:sp>
          <p:nvSpPr>
            <p:cNvPr id="17" name="TextBox 17"/>
            <p:cNvSpPr txBox="1"/>
            <p:nvPr/>
          </p:nvSpPr>
          <p:spPr>
            <a:xfrm>
              <a:off x="0" y="870689"/>
              <a:ext cx="5705546" cy="999241"/>
            </a:xfrm>
            <a:prstGeom prst="rect">
              <a:avLst/>
            </a:prstGeom>
          </p:spPr>
          <p:txBody>
            <a:bodyPr lIns="0" tIns="0" rIns="0" bIns="0" rtlCol="0" anchor="t">
              <a:spAutoFit/>
            </a:bodyPr>
            <a:lstStyle/>
            <a:p>
              <a:pPr marL="0" lvl="0" indent="0" algn="ctr">
                <a:lnSpc>
                  <a:spcPts val="2089"/>
                </a:lnSpc>
                <a:spcBef>
                  <a:spcPct val="0"/>
                </a:spcBef>
              </a:pPr>
              <a:r>
                <a:rPr lang="en-US" sz="1899" spc="-17">
                  <a:solidFill>
                    <a:srgbClr val="171616"/>
                  </a:solidFill>
                  <a:latin typeface="Montserrat"/>
                  <a:ea typeface="Montserrat"/>
                  <a:cs typeface="Montserrat"/>
                  <a:sym typeface="Montserrat"/>
                </a:rPr>
                <a:t>Declining estrogen reduces collagen production, impacting joint health.</a:t>
              </a:r>
            </a:p>
          </p:txBody>
        </p:sp>
        <p:sp>
          <p:nvSpPr>
            <p:cNvPr id="18" name="TextBox 18"/>
            <p:cNvSpPr txBox="1"/>
            <p:nvPr/>
          </p:nvSpPr>
          <p:spPr>
            <a:xfrm>
              <a:off x="0" y="9525"/>
              <a:ext cx="5705546" cy="483534"/>
            </a:xfrm>
            <a:prstGeom prst="rect">
              <a:avLst/>
            </a:prstGeom>
          </p:spPr>
          <p:txBody>
            <a:bodyPr lIns="0" tIns="0" rIns="0" bIns="0" rtlCol="0" anchor="t">
              <a:spAutoFit/>
            </a:bodyPr>
            <a:lstStyle/>
            <a:p>
              <a:pPr marL="0" lvl="0" indent="0" algn="ctr">
                <a:lnSpc>
                  <a:spcPts val="2999"/>
                </a:lnSpc>
                <a:spcBef>
                  <a:spcPct val="0"/>
                </a:spcBef>
              </a:pPr>
              <a:r>
                <a:rPr lang="en-US" sz="2499" b="1" spc="-22">
                  <a:solidFill>
                    <a:srgbClr val="171616"/>
                  </a:solidFill>
                  <a:latin typeface="Montserrat Bold"/>
                  <a:ea typeface="Montserrat Bold"/>
                  <a:cs typeface="Montserrat Bold"/>
                  <a:sym typeface="Montserrat Bold"/>
                </a:rPr>
                <a:t>Joint Pain and Stiffness:</a:t>
              </a: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TextBox 2"/>
          <p:cNvSpPr txBox="1"/>
          <p:nvPr/>
        </p:nvSpPr>
        <p:spPr>
          <a:xfrm>
            <a:off x="1028700" y="3800476"/>
            <a:ext cx="10300166" cy="29336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171616"/>
                </a:solidFill>
                <a:latin typeface="Montserrat"/>
                <a:ea typeface="Montserrat"/>
                <a:cs typeface="Montserrat"/>
                <a:sym typeface="Montserrat"/>
              </a:rPr>
              <a:t>4. Current Medical Understanding of Symptom Variability</a:t>
            </a:r>
          </a:p>
        </p:txBody>
      </p:sp>
      <p:sp>
        <p:nvSpPr>
          <p:cNvPr id="3" name="Freeform 3"/>
          <p:cNvSpPr/>
          <p:nvPr/>
        </p:nvSpPr>
        <p:spPr>
          <a:xfrm rot="-10800000">
            <a:off x="14690626" y="1655917"/>
            <a:ext cx="1461230" cy="1461230"/>
          </a:xfrm>
          <a:custGeom>
            <a:avLst/>
            <a:gdLst/>
            <a:ahLst/>
            <a:cxnLst/>
            <a:rect l="l" t="t" r="r" b="b"/>
            <a:pathLst>
              <a:path w="1461230" h="1461230">
                <a:moveTo>
                  <a:pt x="0" y="0"/>
                </a:moveTo>
                <a:lnTo>
                  <a:pt x="1461230" y="0"/>
                </a:lnTo>
                <a:lnTo>
                  <a:pt x="1461230" y="1461230"/>
                </a:lnTo>
                <a:lnTo>
                  <a:pt x="0" y="14612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10800000">
            <a:off x="12580043" y="477281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10800000">
            <a:off x="12580043" y="669814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8515644">
            <a:off x="11807343" y="2642248"/>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AutoShape 7"/>
          <p:cNvSpPr/>
          <p:nvPr/>
        </p:nvSpPr>
        <p:spPr>
          <a:xfrm flipV="1">
            <a:off x="14557276" y="-870706"/>
            <a:ext cx="0" cy="11687844"/>
          </a:xfrm>
          <a:prstGeom prst="line">
            <a:avLst/>
          </a:prstGeom>
          <a:ln w="285750" cap="flat">
            <a:solidFill>
              <a:srgbClr val="FFFFFF"/>
            </a:solidFill>
            <a:prstDash val="solid"/>
            <a:headEnd type="none" w="sm" len="sm"/>
            <a:tailEnd type="none" w="sm" len="sm"/>
          </a:ln>
        </p:spPr>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TextBox 2"/>
          <p:cNvSpPr txBox="1"/>
          <p:nvPr/>
        </p:nvSpPr>
        <p:spPr>
          <a:xfrm>
            <a:off x="1028700" y="3304055"/>
            <a:ext cx="8115300" cy="3688416"/>
          </a:xfrm>
          <a:prstGeom prst="rect">
            <a:avLst/>
          </a:prstGeom>
        </p:spPr>
        <p:txBody>
          <a:bodyPr lIns="0" tIns="0" rIns="0" bIns="0" rtlCol="0" anchor="t">
            <a:spAutoFit/>
          </a:bodyPr>
          <a:lstStyle/>
          <a:p>
            <a:pPr marL="539749" lvl="1" indent="-269875" algn="l">
              <a:lnSpc>
                <a:spcPts val="2999"/>
              </a:lnSpc>
              <a:buFont typeface="Arial"/>
              <a:buChar char="•"/>
            </a:pPr>
            <a:r>
              <a:rPr lang="en-US" sz="2499" b="1" u="none" strike="noStrike" spc="-22">
                <a:solidFill>
                  <a:srgbClr val="171616"/>
                </a:solidFill>
                <a:latin typeface="Montserrat Bold"/>
                <a:ea typeface="Montserrat Bold"/>
                <a:cs typeface="Montserrat Bold"/>
                <a:sym typeface="Montserrat Bold"/>
              </a:rPr>
              <a:t>Genetic Influence:</a:t>
            </a:r>
            <a:r>
              <a:rPr lang="en-US" sz="2499" u="none" strike="noStrike" spc="-22">
                <a:solidFill>
                  <a:srgbClr val="171616"/>
                </a:solidFill>
                <a:latin typeface="Montserrat"/>
                <a:ea typeface="Montserrat"/>
                <a:cs typeface="Montserrat"/>
                <a:sym typeface="Montserrat"/>
              </a:rPr>
              <a:t> Family history can predict the intensity and duration of symptoms.</a:t>
            </a:r>
          </a:p>
          <a:p>
            <a:pPr algn="l">
              <a:lnSpc>
                <a:spcPts val="2999"/>
              </a:lnSpc>
            </a:pPr>
            <a:endParaRPr lang="en-US" sz="2499" u="none" strike="noStrike" spc="-22">
              <a:solidFill>
                <a:srgbClr val="171616"/>
              </a:solidFill>
              <a:latin typeface="Montserrat"/>
              <a:ea typeface="Montserrat"/>
              <a:cs typeface="Montserrat"/>
              <a:sym typeface="Montserrat"/>
            </a:endParaRPr>
          </a:p>
          <a:p>
            <a:pPr marL="539749" lvl="1" indent="-269875" algn="l">
              <a:lnSpc>
                <a:spcPts val="2999"/>
              </a:lnSpc>
              <a:buFont typeface="Arial"/>
              <a:buChar char="•"/>
            </a:pPr>
            <a:r>
              <a:rPr lang="en-US" sz="2499" b="1" u="none" strike="noStrike" spc="-22">
                <a:solidFill>
                  <a:srgbClr val="171616"/>
                </a:solidFill>
                <a:latin typeface="Montserrat Bold"/>
                <a:ea typeface="Montserrat Bold"/>
                <a:cs typeface="Montserrat Bold"/>
                <a:sym typeface="Montserrat Bold"/>
              </a:rPr>
              <a:t>Lifestyle Factors:</a:t>
            </a:r>
          </a:p>
          <a:p>
            <a:pPr marL="1079499" lvl="2" indent="-359833" algn="l">
              <a:lnSpc>
                <a:spcPts val="2999"/>
              </a:lnSpc>
              <a:buFont typeface="Arial"/>
              <a:buChar char="⚬"/>
            </a:pPr>
            <a:r>
              <a:rPr lang="en-US" sz="2499" u="none" strike="noStrike" spc="-22">
                <a:solidFill>
                  <a:srgbClr val="171616"/>
                </a:solidFill>
                <a:latin typeface="Montserrat"/>
                <a:ea typeface="Montserrat"/>
                <a:cs typeface="Montserrat"/>
                <a:sym typeface="Montserrat"/>
              </a:rPr>
              <a:t>Smoking increases hot flashes.</a:t>
            </a:r>
          </a:p>
          <a:p>
            <a:pPr marL="1079499" lvl="2" indent="-359833" algn="l">
              <a:lnSpc>
                <a:spcPts val="2999"/>
              </a:lnSpc>
              <a:buFont typeface="Arial"/>
              <a:buChar char="⚬"/>
            </a:pPr>
            <a:r>
              <a:rPr lang="en-US" sz="2499" u="none" strike="noStrike" spc="-22">
                <a:solidFill>
                  <a:srgbClr val="171616"/>
                </a:solidFill>
                <a:latin typeface="Montserrat"/>
                <a:ea typeface="Montserrat"/>
                <a:cs typeface="Montserrat"/>
                <a:sym typeface="Montserrat"/>
              </a:rPr>
              <a:t>Regular exercise reduces severity.</a:t>
            </a:r>
          </a:p>
          <a:p>
            <a:pPr algn="l">
              <a:lnSpc>
                <a:spcPts val="2999"/>
              </a:lnSpc>
            </a:pPr>
            <a:endParaRPr lang="en-US" sz="2499" u="none" strike="noStrike" spc="-22">
              <a:solidFill>
                <a:srgbClr val="171616"/>
              </a:solidFill>
              <a:latin typeface="Montserrat"/>
              <a:ea typeface="Montserrat"/>
              <a:cs typeface="Montserrat"/>
              <a:sym typeface="Montserrat"/>
            </a:endParaRPr>
          </a:p>
          <a:p>
            <a:pPr marL="539749" lvl="1" indent="-269875" algn="l">
              <a:lnSpc>
                <a:spcPts val="2999"/>
              </a:lnSpc>
              <a:buFont typeface="Arial"/>
              <a:buChar char="•"/>
            </a:pPr>
            <a:r>
              <a:rPr lang="en-US" sz="2499" b="1" u="none" strike="noStrike" spc="-22">
                <a:solidFill>
                  <a:srgbClr val="171616"/>
                </a:solidFill>
                <a:latin typeface="Montserrat Bold"/>
                <a:ea typeface="Montserrat Bold"/>
                <a:cs typeface="Montserrat Bold"/>
                <a:sym typeface="Montserrat Bold"/>
              </a:rPr>
              <a:t>Cultural Differences:</a:t>
            </a:r>
          </a:p>
          <a:p>
            <a:pPr marL="1079499" lvl="2" indent="-359833" algn="l">
              <a:lnSpc>
                <a:spcPts val="2999"/>
              </a:lnSpc>
              <a:buFont typeface="Arial"/>
              <a:buChar char="⚬"/>
            </a:pPr>
            <a:r>
              <a:rPr lang="en-US" sz="2499" u="none" strike="noStrike" spc="-22">
                <a:solidFill>
                  <a:srgbClr val="171616"/>
                </a:solidFill>
                <a:latin typeface="Montserrat"/>
                <a:ea typeface="Montserrat"/>
                <a:cs typeface="Montserrat"/>
                <a:sym typeface="Montserrat"/>
              </a:rPr>
              <a:t>Women in Japan report fewer hot flashes, likely due to a diet high in phytoestrogens.</a:t>
            </a:r>
          </a:p>
        </p:txBody>
      </p:sp>
      <p:sp>
        <p:nvSpPr>
          <p:cNvPr id="3" name="TextBox 3"/>
          <p:cNvSpPr txBox="1"/>
          <p:nvPr/>
        </p:nvSpPr>
        <p:spPr>
          <a:xfrm>
            <a:off x="1028700" y="1276350"/>
            <a:ext cx="16230600" cy="10286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171616"/>
                </a:solidFill>
                <a:latin typeface="Montserrat"/>
                <a:ea typeface="Montserrat"/>
                <a:cs typeface="Montserrat"/>
                <a:sym typeface="Montserrat"/>
              </a:rPr>
              <a:t>Why Symptoms Vary</a:t>
            </a:r>
          </a:p>
        </p:txBody>
      </p:sp>
      <p:sp>
        <p:nvSpPr>
          <p:cNvPr id="4" name="AutoShape 4"/>
          <p:cNvSpPr/>
          <p:nvPr/>
        </p:nvSpPr>
        <p:spPr>
          <a:xfrm>
            <a:off x="0" y="9401175"/>
            <a:ext cx="18601781" cy="0"/>
          </a:xfrm>
          <a:prstGeom prst="line">
            <a:avLst/>
          </a:prstGeom>
          <a:ln w="285750" cap="flat">
            <a:solidFill>
              <a:srgbClr val="FFFFFF"/>
            </a:solidFill>
            <a:prstDash val="solid"/>
            <a:headEnd type="none" w="sm" len="sm"/>
            <a:tailEnd type="none" w="sm" len="sm"/>
          </a:ln>
        </p:spPr>
      </p:sp>
      <p:sp>
        <p:nvSpPr>
          <p:cNvPr id="5" name="Freeform 5"/>
          <p:cNvSpPr/>
          <p:nvPr/>
        </p:nvSpPr>
        <p:spPr>
          <a:xfrm>
            <a:off x="9144000" y="3008219"/>
            <a:ext cx="9144000" cy="6250081"/>
          </a:xfrm>
          <a:custGeom>
            <a:avLst/>
            <a:gdLst/>
            <a:ahLst/>
            <a:cxnLst/>
            <a:rect l="l" t="t" r="r" b="b"/>
            <a:pathLst>
              <a:path w="9144000" h="6250081">
                <a:moveTo>
                  <a:pt x="0" y="0"/>
                </a:moveTo>
                <a:lnTo>
                  <a:pt x="9144000" y="0"/>
                </a:lnTo>
                <a:lnTo>
                  <a:pt x="9144000" y="6250081"/>
                </a:lnTo>
                <a:lnTo>
                  <a:pt x="0" y="6250081"/>
                </a:lnTo>
                <a:lnTo>
                  <a:pt x="0" y="0"/>
                </a:lnTo>
                <a:close/>
              </a:path>
            </a:pathLst>
          </a:custGeom>
          <a:blipFill>
            <a:blip r:embed="rId2"/>
            <a:stretch>
              <a:fillRect t="-9726"/>
            </a:stretch>
          </a:blipFill>
        </p:spPr>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TextBox 2"/>
          <p:cNvSpPr txBox="1"/>
          <p:nvPr/>
        </p:nvSpPr>
        <p:spPr>
          <a:xfrm>
            <a:off x="1028700" y="3815126"/>
            <a:ext cx="9296400" cy="2579034"/>
          </a:xfrm>
          <a:prstGeom prst="rect">
            <a:avLst/>
          </a:prstGeom>
        </p:spPr>
        <p:txBody>
          <a:bodyPr lIns="0" tIns="0" rIns="0" bIns="0" rtlCol="0" anchor="t">
            <a:spAutoFit/>
          </a:bodyPr>
          <a:lstStyle/>
          <a:p>
            <a:pPr marL="539749" lvl="1" indent="-269875" algn="l">
              <a:lnSpc>
                <a:spcPts val="2999"/>
              </a:lnSpc>
              <a:buFont typeface="Arial"/>
              <a:buChar char="•"/>
            </a:pPr>
            <a:r>
              <a:rPr lang="en-US" sz="2499" b="1" u="none" strike="noStrike" spc="-22">
                <a:solidFill>
                  <a:srgbClr val="171616"/>
                </a:solidFill>
                <a:latin typeface="Montserrat Bold"/>
                <a:ea typeface="Montserrat Bold"/>
                <a:cs typeface="Montserrat Bold"/>
                <a:sym typeface="Montserrat Bold"/>
              </a:rPr>
              <a:t>Neurodegenerative Links:</a:t>
            </a:r>
            <a:r>
              <a:rPr lang="en-US" sz="2499" u="none" strike="noStrike" spc="-22">
                <a:solidFill>
                  <a:srgbClr val="171616"/>
                </a:solidFill>
                <a:latin typeface="Montserrat"/>
                <a:ea typeface="Montserrat"/>
                <a:cs typeface="Montserrat"/>
                <a:sym typeface="Montserrat"/>
              </a:rPr>
              <a:t> Research explores connections between menopause and risks for Alzheimer's or Parkinson's.</a:t>
            </a:r>
          </a:p>
          <a:p>
            <a:pPr algn="l">
              <a:lnSpc>
                <a:spcPts val="2999"/>
              </a:lnSpc>
            </a:pPr>
            <a:endParaRPr lang="en-US" sz="2499" u="none" strike="noStrike" spc="-22">
              <a:solidFill>
                <a:srgbClr val="171616"/>
              </a:solidFill>
              <a:latin typeface="Montserrat"/>
              <a:ea typeface="Montserrat"/>
              <a:cs typeface="Montserrat"/>
              <a:sym typeface="Montserrat"/>
            </a:endParaRPr>
          </a:p>
          <a:p>
            <a:pPr marL="539749" lvl="1" indent="-269875" algn="l">
              <a:lnSpc>
                <a:spcPts val="2999"/>
              </a:lnSpc>
              <a:buFont typeface="Arial"/>
              <a:buChar char="•"/>
            </a:pPr>
            <a:r>
              <a:rPr lang="en-US" sz="2499" b="1" u="none" strike="noStrike" spc="-22">
                <a:solidFill>
                  <a:srgbClr val="171616"/>
                </a:solidFill>
                <a:latin typeface="Montserrat Bold"/>
                <a:ea typeface="Montserrat Bold"/>
                <a:cs typeface="Montserrat Bold"/>
                <a:sym typeface="Montserrat Bold"/>
              </a:rPr>
              <a:t>Personalized Medicine:</a:t>
            </a:r>
          </a:p>
          <a:p>
            <a:pPr marL="1079499" lvl="2" indent="-359833" algn="l">
              <a:lnSpc>
                <a:spcPts val="2999"/>
              </a:lnSpc>
              <a:buFont typeface="Arial"/>
              <a:buChar char="⚬"/>
            </a:pPr>
            <a:r>
              <a:rPr lang="en-US" sz="2499" u="none" strike="noStrike" spc="-22">
                <a:solidFill>
                  <a:srgbClr val="171616"/>
                </a:solidFill>
                <a:latin typeface="Montserrat"/>
                <a:ea typeface="Montserrat"/>
                <a:cs typeface="Montserrat"/>
                <a:sym typeface="Montserrat"/>
              </a:rPr>
              <a:t>Genetic testing to tailor symptom management.</a:t>
            </a:r>
          </a:p>
          <a:p>
            <a:pPr marL="1079499" lvl="2" indent="-359833" algn="l">
              <a:lnSpc>
                <a:spcPts val="2999"/>
              </a:lnSpc>
              <a:buFont typeface="Arial"/>
              <a:buChar char="⚬"/>
            </a:pPr>
            <a:r>
              <a:rPr lang="en-US" sz="2499" u="none" strike="noStrike" spc="-22">
                <a:solidFill>
                  <a:srgbClr val="171616"/>
                </a:solidFill>
                <a:latin typeface="Montserrat"/>
                <a:ea typeface="Montserrat"/>
                <a:cs typeface="Montserrat"/>
                <a:sym typeface="Montserrat"/>
              </a:rPr>
              <a:t>Hormone therapy adapted to individual profiles.</a:t>
            </a:r>
          </a:p>
        </p:txBody>
      </p:sp>
      <p:sp>
        <p:nvSpPr>
          <p:cNvPr id="3" name="TextBox 3"/>
          <p:cNvSpPr txBox="1"/>
          <p:nvPr/>
        </p:nvSpPr>
        <p:spPr>
          <a:xfrm>
            <a:off x="1028700" y="2233977"/>
            <a:ext cx="9296400" cy="10286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171616"/>
                </a:solidFill>
                <a:latin typeface="Montserrat"/>
                <a:ea typeface="Montserrat"/>
                <a:cs typeface="Montserrat"/>
                <a:sym typeface="Montserrat"/>
              </a:rPr>
              <a:t>Emerging Science</a:t>
            </a:r>
          </a:p>
        </p:txBody>
      </p:sp>
      <p:sp>
        <p:nvSpPr>
          <p:cNvPr id="4" name="AutoShape 4"/>
          <p:cNvSpPr/>
          <p:nvPr/>
        </p:nvSpPr>
        <p:spPr>
          <a:xfrm>
            <a:off x="0" y="9401175"/>
            <a:ext cx="18601781" cy="0"/>
          </a:xfrm>
          <a:prstGeom prst="line">
            <a:avLst/>
          </a:prstGeom>
          <a:ln w="285750" cap="flat">
            <a:solidFill>
              <a:srgbClr val="FFFFFF"/>
            </a:solidFill>
            <a:prstDash val="solid"/>
            <a:headEnd type="none" w="sm" len="sm"/>
            <a:tailEnd type="none" w="sm" len="sm"/>
          </a:ln>
        </p:spPr>
      </p:sp>
      <p:sp>
        <p:nvSpPr>
          <p:cNvPr id="5" name="Freeform 5"/>
          <p:cNvSpPr/>
          <p:nvPr/>
        </p:nvSpPr>
        <p:spPr>
          <a:xfrm>
            <a:off x="14892453" y="0"/>
            <a:ext cx="7431372" cy="10287000"/>
          </a:xfrm>
          <a:custGeom>
            <a:avLst/>
            <a:gdLst/>
            <a:ahLst/>
            <a:cxnLst/>
            <a:rect l="l" t="t" r="r" b="b"/>
            <a:pathLst>
              <a:path w="7431372" h="10287000">
                <a:moveTo>
                  <a:pt x="0" y="0"/>
                </a:moveTo>
                <a:lnTo>
                  <a:pt x="7431372" y="0"/>
                </a:lnTo>
                <a:lnTo>
                  <a:pt x="7431372" y="10287000"/>
                </a:lnTo>
                <a:lnTo>
                  <a:pt x="0" y="10287000"/>
                </a:lnTo>
                <a:lnTo>
                  <a:pt x="0" y="0"/>
                </a:lnTo>
                <a:close/>
              </a:path>
            </a:pathLst>
          </a:custGeom>
          <a:blipFill>
            <a:blip r:embed="rId2"/>
            <a:stretch>
              <a:fillRect l="-103934" r="-3446"/>
            </a:stretch>
          </a:blipFill>
        </p:spPr>
      </p:sp>
      <p:sp>
        <p:nvSpPr>
          <p:cNvPr id="6" name="Freeform 6"/>
          <p:cNvSpPr/>
          <p:nvPr/>
        </p:nvSpPr>
        <p:spPr>
          <a:xfrm>
            <a:off x="12125556" y="7653453"/>
            <a:ext cx="2633547" cy="2633547"/>
          </a:xfrm>
          <a:custGeom>
            <a:avLst/>
            <a:gdLst/>
            <a:ahLst/>
            <a:cxnLst/>
            <a:rect l="l" t="t" r="r" b="b"/>
            <a:pathLst>
              <a:path w="2633547" h="2633547">
                <a:moveTo>
                  <a:pt x="0" y="0"/>
                </a:moveTo>
                <a:lnTo>
                  <a:pt x="2633547" y="0"/>
                </a:lnTo>
                <a:lnTo>
                  <a:pt x="2633547" y="2633547"/>
                </a:lnTo>
                <a:lnTo>
                  <a:pt x="0" y="2633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rot="-5400000">
            <a:off x="12125556" y="5019906"/>
            <a:ext cx="2633547" cy="2633547"/>
          </a:xfrm>
          <a:custGeom>
            <a:avLst/>
            <a:gdLst/>
            <a:ahLst/>
            <a:cxnLst/>
            <a:rect l="l" t="t" r="r" b="b"/>
            <a:pathLst>
              <a:path w="2633547" h="2633547">
                <a:moveTo>
                  <a:pt x="0" y="0"/>
                </a:moveTo>
                <a:lnTo>
                  <a:pt x="2633547" y="0"/>
                </a:lnTo>
                <a:lnTo>
                  <a:pt x="2633547" y="2633547"/>
                </a:lnTo>
                <a:lnTo>
                  <a:pt x="0" y="263354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AutoShape 8"/>
          <p:cNvSpPr/>
          <p:nvPr/>
        </p:nvSpPr>
        <p:spPr>
          <a:xfrm flipV="1">
            <a:off x="14759103" y="-824016"/>
            <a:ext cx="0" cy="11687844"/>
          </a:xfrm>
          <a:prstGeom prst="line">
            <a:avLst/>
          </a:prstGeom>
          <a:ln w="285750" cap="flat">
            <a:solidFill>
              <a:srgbClr val="FFFFFF"/>
            </a:solidFill>
            <a:prstDash val="solid"/>
            <a:headEnd type="none" w="sm" len="sm"/>
            <a:tailEnd type="none" w="sm" len="sm"/>
          </a:ln>
        </p:spPr>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TextBox 2"/>
          <p:cNvSpPr txBox="1"/>
          <p:nvPr/>
        </p:nvSpPr>
        <p:spPr>
          <a:xfrm>
            <a:off x="1028700" y="3429786"/>
            <a:ext cx="8890466" cy="29336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171616"/>
                </a:solidFill>
                <a:latin typeface="Montserrat"/>
                <a:ea typeface="Montserrat"/>
                <a:cs typeface="Montserrat"/>
                <a:sym typeface="Montserrat"/>
              </a:rPr>
              <a:t>5. Action Steps for Diagnosis and Classification</a:t>
            </a:r>
          </a:p>
        </p:txBody>
      </p:sp>
      <p:sp>
        <p:nvSpPr>
          <p:cNvPr id="3" name="Freeform 3"/>
          <p:cNvSpPr/>
          <p:nvPr/>
        </p:nvSpPr>
        <p:spPr>
          <a:xfrm rot="-10800000">
            <a:off x="14690626" y="1655917"/>
            <a:ext cx="1461230" cy="1461230"/>
          </a:xfrm>
          <a:custGeom>
            <a:avLst/>
            <a:gdLst/>
            <a:ahLst/>
            <a:cxnLst/>
            <a:rect l="l" t="t" r="r" b="b"/>
            <a:pathLst>
              <a:path w="1461230" h="1461230">
                <a:moveTo>
                  <a:pt x="0" y="0"/>
                </a:moveTo>
                <a:lnTo>
                  <a:pt x="1461230" y="0"/>
                </a:lnTo>
                <a:lnTo>
                  <a:pt x="1461230" y="1461230"/>
                </a:lnTo>
                <a:lnTo>
                  <a:pt x="0" y="14612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10800000">
            <a:off x="12580043" y="477281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10800000">
            <a:off x="12580043" y="669814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8515644">
            <a:off x="11807343" y="2642248"/>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AutoShape 7"/>
          <p:cNvSpPr/>
          <p:nvPr/>
        </p:nvSpPr>
        <p:spPr>
          <a:xfrm flipV="1">
            <a:off x="14557276" y="-870706"/>
            <a:ext cx="0" cy="11687844"/>
          </a:xfrm>
          <a:prstGeom prst="line">
            <a:avLst/>
          </a:prstGeom>
          <a:ln w="285750" cap="flat">
            <a:solidFill>
              <a:srgbClr val="FFFFFF"/>
            </a:solidFill>
            <a:prstDash val="solid"/>
            <a:headEnd type="none" w="sm" len="sm"/>
            <a:tailEnd type="none" w="sm" len="sm"/>
          </a:ln>
        </p:spPr>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TextBox 2"/>
          <p:cNvSpPr txBox="1"/>
          <p:nvPr/>
        </p:nvSpPr>
        <p:spPr>
          <a:xfrm>
            <a:off x="1028700" y="7060826"/>
            <a:ext cx="7658100" cy="1011704"/>
          </a:xfrm>
          <a:prstGeom prst="rect">
            <a:avLst/>
          </a:prstGeom>
        </p:spPr>
        <p:txBody>
          <a:bodyPr lIns="0" tIns="0" rIns="0" bIns="0" rtlCol="0" anchor="t">
            <a:spAutoFit/>
          </a:bodyPr>
          <a:lstStyle/>
          <a:p>
            <a:pPr marL="539749" lvl="1" indent="-269875" algn="l">
              <a:lnSpc>
                <a:spcPts val="2749"/>
              </a:lnSpc>
              <a:spcBef>
                <a:spcPct val="0"/>
              </a:spcBef>
              <a:buFont typeface="Arial"/>
              <a:buChar char="•"/>
            </a:pPr>
            <a:r>
              <a:rPr lang="en-US" sz="2499" u="none" strike="noStrike" spc="-22">
                <a:solidFill>
                  <a:srgbClr val="171616"/>
                </a:solidFill>
                <a:latin typeface="Montserrat"/>
                <a:ea typeface="Montserrat"/>
                <a:cs typeface="Montserrat"/>
                <a:sym typeface="Montserrat"/>
              </a:rPr>
              <a:t>Date and time of symptom onset.</a:t>
            </a:r>
          </a:p>
          <a:p>
            <a:pPr marL="539749" lvl="1" indent="-269875" algn="l">
              <a:lnSpc>
                <a:spcPts val="2749"/>
              </a:lnSpc>
              <a:spcBef>
                <a:spcPct val="0"/>
              </a:spcBef>
              <a:buFont typeface="Arial"/>
              <a:buChar char="•"/>
            </a:pPr>
            <a:r>
              <a:rPr lang="en-US" sz="2499" u="none" strike="noStrike" spc="-22">
                <a:solidFill>
                  <a:srgbClr val="171616"/>
                </a:solidFill>
                <a:latin typeface="Montserrat"/>
                <a:ea typeface="Montserrat"/>
                <a:cs typeface="Montserrat"/>
                <a:sym typeface="Montserrat"/>
              </a:rPr>
              <a:t>Intensity rating (1–10 scale).</a:t>
            </a:r>
          </a:p>
          <a:p>
            <a:pPr marL="539749" lvl="1" indent="-269875" algn="l">
              <a:lnSpc>
                <a:spcPts val="2749"/>
              </a:lnSpc>
              <a:spcBef>
                <a:spcPct val="0"/>
              </a:spcBef>
              <a:buFont typeface="Arial"/>
              <a:buChar char="•"/>
            </a:pPr>
            <a:r>
              <a:rPr lang="en-US" sz="2499" u="none" strike="noStrike" spc="-22">
                <a:solidFill>
                  <a:srgbClr val="171616"/>
                </a:solidFill>
                <a:latin typeface="Montserrat"/>
                <a:ea typeface="Montserrat"/>
                <a:cs typeface="Montserrat"/>
                <a:sym typeface="Montserrat"/>
              </a:rPr>
              <a:t>Potential triggers (e.g., food, stress).</a:t>
            </a:r>
          </a:p>
        </p:txBody>
      </p:sp>
      <p:sp>
        <p:nvSpPr>
          <p:cNvPr id="3" name="TextBox 3"/>
          <p:cNvSpPr txBox="1"/>
          <p:nvPr/>
        </p:nvSpPr>
        <p:spPr>
          <a:xfrm>
            <a:off x="1028700" y="4835899"/>
            <a:ext cx="7658100" cy="700928"/>
          </a:xfrm>
          <a:prstGeom prst="rect">
            <a:avLst/>
          </a:prstGeom>
        </p:spPr>
        <p:txBody>
          <a:bodyPr lIns="0" tIns="0" rIns="0" bIns="0" rtlCol="0" anchor="t">
            <a:spAutoFit/>
          </a:bodyPr>
          <a:lstStyle/>
          <a:p>
            <a:pPr marL="0" lvl="0" indent="0" algn="l">
              <a:lnSpc>
                <a:spcPts val="2700"/>
              </a:lnSpc>
              <a:spcBef>
                <a:spcPct val="0"/>
              </a:spcBef>
            </a:pPr>
            <a:r>
              <a:rPr lang="en-US" sz="3000" u="none" strike="noStrike" spc="-27">
                <a:solidFill>
                  <a:srgbClr val="171616"/>
                </a:solidFill>
                <a:latin typeface="Montserrat"/>
                <a:ea typeface="Montserrat"/>
                <a:cs typeface="Montserrat"/>
                <a:sym typeface="Montserrat"/>
              </a:rPr>
              <a:t>Encourage women to maintain a symptom journal with columns for:</a:t>
            </a:r>
          </a:p>
        </p:txBody>
      </p:sp>
      <p:sp>
        <p:nvSpPr>
          <p:cNvPr id="4" name="TextBox 4"/>
          <p:cNvSpPr txBox="1"/>
          <p:nvPr/>
        </p:nvSpPr>
        <p:spPr>
          <a:xfrm>
            <a:off x="1028700" y="1276350"/>
            <a:ext cx="7658100" cy="19811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171616"/>
                </a:solidFill>
                <a:latin typeface="Montserrat"/>
                <a:ea typeface="Montserrat"/>
                <a:cs typeface="Montserrat"/>
                <a:sym typeface="Montserrat"/>
              </a:rPr>
              <a:t>Tracking Symptoms</a:t>
            </a:r>
          </a:p>
        </p:txBody>
      </p:sp>
      <p:sp>
        <p:nvSpPr>
          <p:cNvPr id="5" name="Freeform 5"/>
          <p:cNvSpPr/>
          <p:nvPr/>
        </p:nvSpPr>
        <p:spPr>
          <a:xfrm rot="-10800000">
            <a:off x="11105903" y="3961821"/>
            <a:ext cx="4846944" cy="2423472"/>
          </a:xfrm>
          <a:custGeom>
            <a:avLst/>
            <a:gdLst/>
            <a:ahLst/>
            <a:cxnLst/>
            <a:rect l="l" t="t" r="r" b="b"/>
            <a:pathLst>
              <a:path w="4846944" h="2423472">
                <a:moveTo>
                  <a:pt x="0" y="0"/>
                </a:moveTo>
                <a:lnTo>
                  <a:pt x="4846944" y="0"/>
                </a:lnTo>
                <a:lnTo>
                  <a:pt x="4846944" y="2423472"/>
                </a:lnTo>
                <a:lnTo>
                  <a:pt x="0" y="24234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rot="-10800000">
            <a:off x="11105903" y="6375749"/>
            <a:ext cx="4846944" cy="2423472"/>
          </a:xfrm>
          <a:custGeom>
            <a:avLst/>
            <a:gdLst/>
            <a:ahLst/>
            <a:cxnLst/>
            <a:rect l="l" t="t" r="r" b="b"/>
            <a:pathLst>
              <a:path w="4846944" h="2423472">
                <a:moveTo>
                  <a:pt x="0" y="0"/>
                </a:moveTo>
                <a:lnTo>
                  <a:pt x="4846944" y="0"/>
                </a:lnTo>
                <a:lnTo>
                  <a:pt x="4846944" y="2423472"/>
                </a:lnTo>
                <a:lnTo>
                  <a:pt x="0" y="24234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600950" y="0"/>
            <a:ext cx="10687050" cy="10287000"/>
            <a:chOff x="0" y="0"/>
            <a:chExt cx="2814696" cy="2709333"/>
          </a:xfrm>
        </p:grpSpPr>
        <p:sp>
          <p:nvSpPr>
            <p:cNvPr id="3" name="Freeform 3"/>
            <p:cNvSpPr/>
            <p:nvPr/>
          </p:nvSpPr>
          <p:spPr>
            <a:xfrm>
              <a:off x="0" y="0"/>
              <a:ext cx="2814696" cy="2709333"/>
            </a:xfrm>
            <a:custGeom>
              <a:avLst/>
              <a:gdLst/>
              <a:ahLst/>
              <a:cxnLst/>
              <a:rect l="l" t="t" r="r" b="b"/>
              <a:pathLst>
                <a:path w="2814696" h="2709333">
                  <a:moveTo>
                    <a:pt x="0" y="0"/>
                  </a:moveTo>
                  <a:lnTo>
                    <a:pt x="2814696" y="0"/>
                  </a:lnTo>
                  <a:lnTo>
                    <a:pt x="2814696" y="2709333"/>
                  </a:lnTo>
                  <a:lnTo>
                    <a:pt x="0" y="2709333"/>
                  </a:lnTo>
                  <a:close/>
                </a:path>
              </a:pathLst>
            </a:custGeom>
            <a:gradFill rotWithShape="1">
              <a:gsLst>
                <a:gs pos="0">
                  <a:srgbClr val="FFFFFF">
                    <a:alpha val="100000"/>
                  </a:srgbClr>
                </a:gs>
                <a:gs pos="100000">
                  <a:srgbClr val="D8D9DB">
                    <a:alpha val="100000"/>
                  </a:srgbClr>
                </a:gs>
              </a:gsLst>
              <a:lin ang="0"/>
            </a:gradFill>
          </p:spPr>
        </p:sp>
        <p:sp>
          <p:nvSpPr>
            <p:cNvPr id="4" name="TextBox 4"/>
            <p:cNvSpPr txBox="1"/>
            <p:nvPr/>
          </p:nvSpPr>
          <p:spPr>
            <a:xfrm>
              <a:off x="0" y="19050"/>
              <a:ext cx="2814696" cy="2690283"/>
            </a:xfrm>
            <a:prstGeom prst="rect">
              <a:avLst/>
            </a:prstGeom>
          </p:spPr>
          <p:txBody>
            <a:bodyPr lIns="50800" tIns="50800" rIns="50800" bIns="50800" rtlCol="0" anchor="ctr"/>
            <a:lstStyle/>
            <a:p>
              <a:pPr algn="ctr">
                <a:lnSpc>
                  <a:spcPts val="2089"/>
                </a:lnSpc>
              </a:pPr>
              <a:endParaRPr/>
            </a:p>
          </p:txBody>
        </p:sp>
      </p:grpSp>
      <p:sp>
        <p:nvSpPr>
          <p:cNvPr id="5" name="Freeform 5"/>
          <p:cNvSpPr/>
          <p:nvPr/>
        </p:nvSpPr>
        <p:spPr>
          <a:xfrm rot="5400000">
            <a:off x="15199028" y="3079399"/>
            <a:ext cx="4118629" cy="2059315"/>
          </a:xfrm>
          <a:custGeom>
            <a:avLst/>
            <a:gdLst/>
            <a:ahLst/>
            <a:cxnLst/>
            <a:rect l="l" t="t" r="r" b="b"/>
            <a:pathLst>
              <a:path w="4118629" h="2059315">
                <a:moveTo>
                  <a:pt x="0" y="0"/>
                </a:moveTo>
                <a:lnTo>
                  <a:pt x="4118629" y="0"/>
                </a:lnTo>
                <a:lnTo>
                  <a:pt x="4118629" y="2059314"/>
                </a:lnTo>
                <a:lnTo>
                  <a:pt x="0" y="20593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rot="-10800000">
            <a:off x="14178944" y="2049741"/>
            <a:ext cx="2059315" cy="2059315"/>
          </a:xfrm>
          <a:custGeom>
            <a:avLst/>
            <a:gdLst/>
            <a:ahLst/>
            <a:cxnLst/>
            <a:rect l="l" t="t" r="r" b="b"/>
            <a:pathLst>
              <a:path w="2059315" h="2059315">
                <a:moveTo>
                  <a:pt x="0" y="0"/>
                </a:moveTo>
                <a:lnTo>
                  <a:pt x="2059315" y="0"/>
                </a:lnTo>
                <a:lnTo>
                  <a:pt x="2059315" y="2059315"/>
                </a:lnTo>
                <a:lnTo>
                  <a:pt x="0" y="20593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16228685" y="0"/>
            <a:ext cx="2059315" cy="2059315"/>
          </a:xfrm>
          <a:custGeom>
            <a:avLst/>
            <a:gdLst/>
            <a:ahLst/>
            <a:cxnLst/>
            <a:rect l="l" t="t" r="r" b="b"/>
            <a:pathLst>
              <a:path w="2059315" h="2059315">
                <a:moveTo>
                  <a:pt x="0" y="0"/>
                </a:moveTo>
                <a:lnTo>
                  <a:pt x="2059315" y="0"/>
                </a:lnTo>
                <a:lnTo>
                  <a:pt x="2059315" y="2059315"/>
                </a:lnTo>
                <a:lnTo>
                  <a:pt x="0" y="205931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rot="-5400000">
            <a:off x="13149287" y="7198028"/>
            <a:ext cx="4118629" cy="2059315"/>
          </a:xfrm>
          <a:custGeom>
            <a:avLst/>
            <a:gdLst/>
            <a:ahLst/>
            <a:cxnLst/>
            <a:rect l="l" t="t" r="r" b="b"/>
            <a:pathLst>
              <a:path w="4118629" h="2059315">
                <a:moveTo>
                  <a:pt x="0" y="0"/>
                </a:moveTo>
                <a:lnTo>
                  <a:pt x="4118629" y="0"/>
                </a:lnTo>
                <a:lnTo>
                  <a:pt x="4118629" y="2059315"/>
                </a:lnTo>
                <a:lnTo>
                  <a:pt x="0" y="205931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rot="-10800000">
            <a:off x="16228685" y="6168371"/>
            <a:ext cx="2059315" cy="2059315"/>
          </a:xfrm>
          <a:custGeom>
            <a:avLst/>
            <a:gdLst/>
            <a:ahLst/>
            <a:cxnLst/>
            <a:rect l="l" t="t" r="r" b="b"/>
            <a:pathLst>
              <a:path w="2059315" h="2059315">
                <a:moveTo>
                  <a:pt x="0" y="0"/>
                </a:moveTo>
                <a:lnTo>
                  <a:pt x="2059315" y="0"/>
                </a:lnTo>
                <a:lnTo>
                  <a:pt x="2059315" y="2059314"/>
                </a:lnTo>
                <a:lnTo>
                  <a:pt x="0" y="20593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TextBox 10"/>
          <p:cNvSpPr txBox="1"/>
          <p:nvPr/>
        </p:nvSpPr>
        <p:spPr>
          <a:xfrm>
            <a:off x="1028700" y="1277307"/>
            <a:ext cx="11915775" cy="19811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171616"/>
                </a:solidFill>
                <a:latin typeface="Montserrat"/>
                <a:ea typeface="Montserrat"/>
                <a:cs typeface="Montserrat"/>
                <a:sym typeface="Montserrat"/>
              </a:rPr>
              <a:t>When to Consult Professionals</a:t>
            </a:r>
          </a:p>
        </p:txBody>
      </p:sp>
      <p:sp>
        <p:nvSpPr>
          <p:cNvPr id="11" name="TextBox 11"/>
          <p:cNvSpPr txBox="1"/>
          <p:nvPr/>
        </p:nvSpPr>
        <p:spPr>
          <a:xfrm>
            <a:off x="908050" y="4073989"/>
            <a:ext cx="12160987" cy="2948828"/>
          </a:xfrm>
          <a:prstGeom prst="rect">
            <a:avLst/>
          </a:prstGeom>
        </p:spPr>
        <p:txBody>
          <a:bodyPr lIns="0" tIns="0" rIns="0" bIns="0" rtlCol="0" anchor="t">
            <a:spAutoFit/>
          </a:bodyPr>
          <a:lstStyle/>
          <a:p>
            <a:pPr marL="539749" lvl="1" indent="-269875" algn="just">
              <a:lnSpc>
                <a:spcPts val="2999"/>
              </a:lnSpc>
              <a:spcBef>
                <a:spcPct val="0"/>
              </a:spcBef>
              <a:buAutoNum type="arabicPeriod"/>
            </a:pPr>
            <a:r>
              <a:rPr lang="en-US" sz="2499" spc="-22">
                <a:solidFill>
                  <a:srgbClr val="171616"/>
                </a:solidFill>
                <a:latin typeface="Montserrat"/>
                <a:ea typeface="Montserrat"/>
                <a:cs typeface="Montserrat"/>
                <a:sym typeface="Montserrat"/>
              </a:rPr>
              <a:t>Pers</a:t>
            </a:r>
            <a:r>
              <a:rPr lang="en-US" sz="2499" u="none" strike="noStrike" spc="-22">
                <a:solidFill>
                  <a:srgbClr val="171616"/>
                </a:solidFill>
                <a:latin typeface="Montserrat"/>
                <a:ea typeface="Montserrat"/>
                <a:cs typeface="Montserrat"/>
                <a:sym typeface="Montserrat"/>
              </a:rPr>
              <a:t>istent symptoms interfering with daily life.</a:t>
            </a:r>
          </a:p>
          <a:p>
            <a:pPr marL="539749" lvl="1" indent="-269875" algn="just">
              <a:lnSpc>
                <a:spcPts val="2999"/>
              </a:lnSpc>
              <a:spcBef>
                <a:spcPct val="0"/>
              </a:spcBef>
              <a:buAutoNum type="arabicPeriod"/>
            </a:pPr>
            <a:r>
              <a:rPr lang="en-US" sz="2499" u="none" strike="noStrike" spc="-22">
                <a:solidFill>
                  <a:srgbClr val="171616"/>
                </a:solidFill>
                <a:latin typeface="Montserrat"/>
                <a:ea typeface="Montserrat"/>
                <a:cs typeface="Montserrat"/>
                <a:sym typeface="Montserrat"/>
              </a:rPr>
              <a:t>Symptoms like palpitations that might signal underlying conditions.</a:t>
            </a:r>
          </a:p>
          <a:p>
            <a:pPr algn="just">
              <a:lnSpc>
                <a:spcPts val="2999"/>
              </a:lnSpc>
              <a:spcBef>
                <a:spcPct val="0"/>
              </a:spcBef>
            </a:pPr>
            <a:endParaRPr lang="en-US" sz="2499" u="none" strike="noStrike" spc="-22">
              <a:solidFill>
                <a:srgbClr val="171616"/>
              </a:solidFill>
              <a:latin typeface="Montserrat"/>
              <a:ea typeface="Montserrat"/>
              <a:cs typeface="Montserrat"/>
              <a:sym typeface="Montserrat"/>
            </a:endParaRPr>
          </a:p>
          <a:p>
            <a:pPr algn="just">
              <a:lnSpc>
                <a:spcPts val="2999"/>
              </a:lnSpc>
              <a:spcBef>
                <a:spcPct val="0"/>
              </a:spcBef>
            </a:pPr>
            <a:r>
              <a:rPr lang="en-US" sz="2499" b="1" u="none" strike="noStrike" spc="-22">
                <a:solidFill>
                  <a:srgbClr val="171616"/>
                </a:solidFill>
                <a:latin typeface="Montserrat Bold"/>
                <a:ea typeface="Montserrat Bold"/>
                <a:cs typeface="Montserrat Bold"/>
                <a:sym typeface="Montserrat Bold"/>
              </a:rPr>
              <a:t>Diagnostic Tools:</a:t>
            </a:r>
          </a:p>
          <a:p>
            <a:pPr algn="just">
              <a:lnSpc>
                <a:spcPts val="2999"/>
              </a:lnSpc>
              <a:spcBef>
                <a:spcPct val="0"/>
              </a:spcBef>
            </a:pPr>
            <a:endParaRPr lang="en-US" sz="2499" b="1" u="none" strike="noStrike" spc="-22">
              <a:solidFill>
                <a:srgbClr val="171616"/>
              </a:solidFill>
              <a:latin typeface="Montserrat Bold"/>
              <a:ea typeface="Montserrat Bold"/>
              <a:cs typeface="Montserrat Bold"/>
              <a:sym typeface="Montserrat Bold"/>
            </a:endParaRPr>
          </a:p>
          <a:p>
            <a:pPr marL="539749" lvl="1" indent="-269875" algn="just">
              <a:lnSpc>
                <a:spcPts val="2999"/>
              </a:lnSpc>
              <a:spcBef>
                <a:spcPct val="0"/>
              </a:spcBef>
              <a:buFont typeface="Arial"/>
              <a:buChar char="•"/>
            </a:pPr>
            <a:r>
              <a:rPr lang="en-US" sz="2499" u="none" strike="noStrike" spc="-22">
                <a:solidFill>
                  <a:srgbClr val="171616"/>
                </a:solidFill>
                <a:latin typeface="Montserrat"/>
                <a:ea typeface="Montserrat"/>
                <a:cs typeface="Montserrat"/>
                <a:sym typeface="Montserrat"/>
              </a:rPr>
              <a:t>Hormonal blood tests (FSH, LH, estradiol levels).</a:t>
            </a:r>
          </a:p>
          <a:p>
            <a:pPr marL="539749" lvl="1" indent="-269875" algn="just">
              <a:lnSpc>
                <a:spcPts val="2999"/>
              </a:lnSpc>
              <a:spcBef>
                <a:spcPct val="0"/>
              </a:spcBef>
              <a:buFont typeface="Arial"/>
              <a:buChar char="•"/>
            </a:pPr>
            <a:r>
              <a:rPr lang="en-US" sz="2499" u="none" strike="noStrike" spc="-22">
                <a:solidFill>
                  <a:srgbClr val="171616"/>
                </a:solidFill>
                <a:latin typeface="Montserrat"/>
                <a:ea typeface="Montserrat"/>
                <a:cs typeface="Montserrat"/>
                <a:sym typeface="Montserrat"/>
              </a:rPr>
              <a:t>Symptom questionnaires.</a:t>
            </a:r>
          </a:p>
          <a:p>
            <a:pPr algn="just">
              <a:lnSpc>
                <a:spcPts val="2999"/>
              </a:lnSpc>
              <a:spcBef>
                <a:spcPct val="0"/>
              </a:spcBef>
            </a:pPr>
            <a:endParaRPr lang="en-US" sz="2499" u="none" strike="noStrike" spc="-22">
              <a:solidFill>
                <a:srgbClr val="171616"/>
              </a:solidFill>
              <a:latin typeface="Montserrat"/>
              <a:ea typeface="Montserrat"/>
              <a:cs typeface="Montserrat"/>
              <a:sym typeface="Montserrat"/>
            </a:endParaRPr>
          </a:p>
        </p:txBody>
      </p:sp>
      <p:sp>
        <p:nvSpPr>
          <p:cNvPr id="12" name="AutoShape 12"/>
          <p:cNvSpPr/>
          <p:nvPr/>
        </p:nvSpPr>
        <p:spPr>
          <a:xfrm>
            <a:off x="1028700" y="8150528"/>
            <a:ext cx="2931365" cy="0"/>
          </a:xfrm>
          <a:prstGeom prst="line">
            <a:avLst/>
          </a:prstGeom>
          <a:ln w="285750" cap="flat">
            <a:solidFill>
              <a:srgbClr val="C0B68B"/>
            </a:solidFill>
            <a:prstDash val="solid"/>
            <a:headEnd type="none" w="sm" len="sm"/>
            <a:tailEnd type="none" w="sm" len="sm"/>
          </a:ln>
        </p:spPr>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TextBox 2"/>
          <p:cNvSpPr txBox="1"/>
          <p:nvPr/>
        </p:nvSpPr>
        <p:spPr>
          <a:xfrm>
            <a:off x="1028700" y="4276726"/>
            <a:ext cx="9233366" cy="19811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171616"/>
                </a:solidFill>
                <a:latin typeface="Montserrat"/>
                <a:ea typeface="Montserrat"/>
                <a:cs typeface="Montserrat"/>
                <a:sym typeface="Montserrat"/>
              </a:rPr>
              <a:t>6. Practical Management Tips</a:t>
            </a:r>
          </a:p>
        </p:txBody>
      </p:sp>
      <p:sp>
        <p:nvSpPr>
          <p:cNvPr id="3" name="Freeform 3"/>
          <p:cNvSpPr/>
          <p:nvPr/>
        </p:nvSpPr>
        <p:spPr>
          <a:xfrm rot="-10800000">
            <a:off x="14690626" y="1655917"/>
            <a:ext cx="1461230" cy="1461230"/>
          </a:xfrm>
          <a:custGeom>
            <a:avLst/>
            <a:gdLst/>
            <a:ahLst/>
            <a:cxnLst/>
            <a:rect l="l" t="t" r="r" b="b"/>
            <a:pathLst>
              <a:path w="1461230" h="1461230">
                <a:moveTo>
                  <a:pt x="0" y="0"/>
                </a:moveTo>
                <a:lnTo>
                  <a:pt x="1461230" y="0"/>
                </a:lnTo>
                <a:lnTo>
                  <a:pt x="1461230" y="1461230"/>
                </a:lnTo>
                <a:lnTo>
                  <a:pt x="0" y="14612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10800000">
            <a:off x="12580043" y="477281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10800000">
            <a:off x="12580043" y="669814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8515644">
            <a:off x="11807343" y="2642248"/>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AutoShape 7"/>
          <p:cNvSpPr/>
          <p:nvPr/>
        </p:nvSpPr>
        <p:spPr>
          <a:xfrm flipV="1">
            <a:off x="14557276" y="-870706"/>
            <a:ext cx="0" cy="11687844"/>
          </a:xfrm>
          <a:prstGeom prst="line">
            <a:avLst/>
          </a:prstGeom>
          <a:ln w="285750" cap="flat">
            <a:solidFill>
              <a:srgbClr val="FFFFFF"/>
            </a:solidFill>
            <a:prstDash val="solid"/>
            <a:headEnd type="none" w="sm" len="sm"/>
            <a:tailEnd type="none" w="sm" len="sm"/>
          </a:ln>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TextBox 2"/>
          <p:cNvSpPr txBox="1"/>
          <p:nvPr/>
        </p:nvSpPr>
        <p:spPr>
          <a:xfrm>
            <a:off x="5958994" y="1774563"/>
            <a:ext cx="6370012" cy="885825"/>
          </a:xfrm>
          <a:prstGeom prst="rect">
            <a:avLst/>
          </a:prstGeom>
        </p:spPr>
        <p:txBody>
          <a:bodyPr lIns="0" tIns="0" rIns="0" bIns="0" rtlCol="0" anchor="t">
            <a:spAutoFit/>
          </a:bodyPr>
          <a:lstStyle/>
          <a:p>
            <a:pPr algn="ctr">
              <a:lnSpc>
                <a:spcPts val="6600"/>
              </a:lnSpc>
            </a:pPr>
            <a:r>
              <a:rPr lang="en-US" sz="6500" spc="-314">
                <a:solidFill>
                  <a:srgbClr val="000000"/>
                </a:solidFill>
                <a:latin typeface="Montserrat"/>
                <a:ea typeface="Montserrat"/>
                <a:cs typeface="Montserrat"/>
                <a:sym typeface="Montserrat"/>
              </a:rPr>
              <a:t>Please Read</a:t>
            </a:r>
          </a:p>
        </p:txBody>
      </p:sp>
      <p:sp>
        <p:nvSpPr>
          <p:cNvPr id="3" name="TextBox 3"/>
          <p:cNvSpPr txBox="1"/>
          <p:nvPr/>
        </p:nvSpPr>
        <p:spPr>
          <a:xfrm>
            <a:off x="7546454" y="3643178"/>
            <a:ext cx="3195093" cy="269240"/>
          </a:xfrm>
          <a:prstGeom prst="rect">
            <a:avLst/>
          </a:prstGeom>
        </p:spPr>
        <p:txBody>
          <a:bodyPr lIns="0" tIns="0" rIns="0" bIns="0" rtlCol="0" anchor="t">
            <a:spAutoFit/>
          </a:bodyPr>
          <a:lstStyle/>
          <a:p>
            <a:pPr algn="ctr">
              <a:lnSpc>
                <a:spcPts val="2200"/>
              </a:lnSpc>
            </a:pPr>
            <a:r>
              <a:rPr lang="en-US" sz="1600" spc="314">
                <a:solidFill>
                  <a:srgbClr val="000000"/>
                </a:solidFill>
                <a:latin typeface="Montserrat"/>
                <a:ea typeface="Montserrat"/>
                <a:cs typeface="Montserrat"/>
                <a:sym typeface="Montserrat"/>
              </a:rPr>
              <a:t>DISCLAIMER</a:t>
            </a:r>
          </a:p>
        </p:txBody>
      </p:sp>
      <p:sp>
        <p:nvSpPr>
          <p:cNvPr id="4" name="TextBox 4"/>
          <p:cNvSpPr txBox="1"/>
          <p:nvPr/>
        </p:nvSpPr>
        <p:spPr>
          <a:xfrm>
            <a:off x="3405817" y="4647455"/>
            <a:ext cx="11366927" cy="4216400"/>
          </a:xfrm>
          <a:prstGeom prst="rect">
            <a:avLst/>
          </a:prstGeom>
        </p:spPr>
        <p:txBody>
          <a:bodyPr lIns="0" tIns="0" rIns="0" bIns="0" rtlCol="0" anchor="t">
            <a:spAutoFit/>
          </a:bodyPr>
          <a:lstStyle/>
          <a:p>
            <a:pPr algn="l">
              <a:lnSpc>
                <a:spcPts val="2800"/>
              </a:lnSpc>
            </a:pPr>
            <a:r>
              <a:rPr lang="en-US" sz="2000" spc="56">
                <a:solidFill>
                  <a:srgbClr val="000000"/>
                </a:solidFill>
                <a:latin typeface="Montserrat"/>
                <a:ea typeface="Montserrat"/>
                <a:cs typeface="Montserrat"/>
                <a:sym typeface="Montserrat"/>
              </a:rPr>
              <a:t>This program is not intended to provide medical advice, diagnosis, or treatment. It should not be construed as a substitute for professional medical consultation, diagnosis, or therapy. The program and any associated materials, including vitamin or mineral regimens, are for informational purposes only.</a:t>
            </a:r>
          </a:p>
          <a:p>
            <a:pPr algn="l">
              <a:lnSpc>
                <a:spcPts val="2800"/>
              </a:lnSpc>
            </a:pPr>
            <a:r>
              <a:rPr lang="en-US" sz="2000" spc="56">
                <a:solidFill>
                  <a:srgbClr val="000000"/>
                </a:solidFill>
                <a:latin typeface="Montserrat"/>
                <a:ea typeface="Montserrat"/>
                <a:cs typeface="Montserrat"/>
                <a:sym typeface="Montserrat"/>
              </a:rPr>
              <a:t>Participants are strongly advised to consult a licensed medical professional before undertaking the program or applying any recommendations therein. No guarantees or warranties, express or implied, are made regarding the program's effectiveness or suitability for individual needs. The authors disclaim all liability for any outcomes resulting from the use of this program.</a:t>
            </a:r>
          </a:p>
          <a:p>
            <a:pPr algn="l">
              <a:lnSpc>
                <a:spcPts val="2800"/>
              </a:lnSpc>
            </a:pPr>
            <a:r>
              <a:rPr lang="en-US" sz="2000" spc="56">
                <a:solidFill>
                  <a:srgbClr val="000000"/>
                </a:solidFill>
                <a:latin typeface="Montserrat"/>
                <a:ea typeface="Montserrat"/>
                <a:cs typeface="Montserrat"/>
                <a:sym typeface="Montserrat"/>
              </a:rPr>
              <a:t>By engaging with this program, participants acknowledge and accept these terms.</a:t>
            </a:r>
          </a:p>
          <a:p>
            <a:pPr algn="l">
              <a:lnSpc>
                <a:spcPts val="2800"/>
              </a:lnSpc>
            </a:pPr>
            <a:r>
              <a:rPr lang="en-US" sz="2000" spc="56">
                <a:solidFill>
                  <a:srgbClr val="000000"/>
                </a:solidFill>
                <a:latin typeface="Montserrat"/>
                <a:ea typeface="Montserrat"/>
                <a:cs typeface="Montserrat"/>
                <a:sym typeface="Montserrat"/>
              </a:rPr>
              <a:t>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265721" y="0"/>
            <a:ext cx="12352120" cy="10287000"/>
          </a:xfrm>
          <a:custGeom>
            <a:avLst/>
            <a:gdLst/>
            <a:ahLst/>
            <a:cxnLst/>
            <a:rect l="l" t="t" r="r" b="b"/>
            <a:pathLst>
              <a:path w="12352120" h="10287000">
                <a:moveTo>
                  <a:pt x="0" y="0"/>
                </a:moveTo>
                <a:lnTo>
                  <a:pt x="12352120" y="0"/>
                </a:lnTo>
                <a:lnTo>
                  <a:pt x="12352120" y="10287000"/>
                </a:lnTo>
                <a:lnTo>
                  <a:pt x="0" y="10287000"/>
                </a:lnTo>
                <a:lnTo>
                  <a:pt x="0" y="0"/>
                </a:lnTo>
                <a:close/>
              </a:path>
            </a:pathLst>
          </a:custGeom>
          <a:blipFill>
            <a:blip r:embed="rId2"/>
            <a:stretch>
              <a:fillRect l="-22987" r="-2012"/>
            </a:stretch>
          </a:blipFill>
        </p:spPr>
      </p:sp>
      <p:sp>
        <p:nvSpPr>
          <p:cNvPr id="3" name="Freeform 3"/>
          <p:cNvSpPr/>
          <p:nvPr/>
        </p:nvSpPr>
        <p:spPr>
          <a:xfrm rot="-10800000">
            <a:off x="16005076" y="1636867"/>
            <a:ext cx="1461230" cy="1461230"/>
          </a:xfrm>
          <a:custGeom>
            <a:avLst/>
            <a:gdLst/>
            <a:ahLst/>
            <a:cxnLst/>
            <a:rect l="l" t="t" r="r" b="b"/>
            <a:pathLst>
              <a:path w="1461230" h="1461230">
                <a:moveTo>
                  <a:pt x="0" y="0"/>
                </a:moveTo>
                <a:lnTo>
                  <a:pt x="1461230" y="0"/>
                </a:lnTo>
                <a:lnTo>
                  <a:pt x="1461230" y="1461230"/>
                </a:lnTo>
                <a:lnTo>
                  <a:pt x="0" y="14612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10800000">
            <a:off x="13894493" y="475376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rot="-10800000">
            <a:off x="13894493" y="667909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rot="-8515644">
            <a:off x="13121793" y="2623198"/>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AutoShape 7"/>
          <p:cNvSpPr/>
          <p:nvPr/>
        </p:nvSpPr>
        <p:spPr>
          <a:xfrm flipV="1">
            <a:off x="15871726" y="-889756"/>
            <a:ext cx="0" cy="11687844"/>
          </a:xfrm>
          <a:prstGeom prst="line">
            <a:avLst/>
          </a:prstGeom>
          <a:ln w="285750" cap="flat">
            <a:solidFill>
              <a:srgbClr val="D8D9DB"/>
            </a:solidFill>
            <a:prstDash val="solid"/>
            <a:headEnd type="none" w="sm" len="sm"/>
            <a:tailEnd type="none" w="sm" len="sm"/>
          </a:ln>
        </p:spPr>
      </p:sp>
      <p:sp>
        <p:nvSpPr>
          <p:cNvPr id="8" name="TextBox 8"/>
          <p:cNvSpPr txBox="1"/>
          <p:nvPr/>
        </p:nvSpPr>
        <p:spPr>
          <a:xfrm>
            <a:off x="1028700" y="4276726"/>
            <a:ext cx="8547566" cy="19811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171616"/>
                </a:solidFill>
                <a:latin typeface="Montserrat"/>
                <a:ea typeface="Montserrat"/>
                <a:cs typeface="Montserrat"/>
                <a:sym typeface="Montserrat"/>
              </a:rPr>
              <a:t>Lifestyle Adjustments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097792" y="10519"/>
            <a:ext cx="15440150" cy="10287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stretch>
              <a:fillRect/>
            </a:stretch>
          </a:blipFill>
        </p:spPr>
      </p:sp>
      <p:grpSp>
        <p:nvGrpSpPr>
          <p:cNvPr id="3" name="Group 3"/>
          <p:cNvGrpSpPr/>
          <p:nvPr/>
        </p:nvGrpSpPr>
        <p:grpSpPr>
          <a:xfrm>
            <a:off x="0" y="10519"/>
            <a:ext cx="11868151" cy="10276481"/>
            <a:chOff x="0" y="0"/>
            <a:chExt cx="3125768" cy="2706563"/>
          </a:xfrm>
        </p:grpSpPr>
        <p:sp>
          <p:nvSpPr>
            <p:cNvPr id="4" name="Freeform 4"/>
            <p:cNvSpPr/>
            <p:nvPr/>
          </p:nvSpPr>
          <p:spPr>
            <a:xfrm>
              <a:off x="0" y="0"/>
              <a:ext cx="3125768" cy="2706563"/>
            </a:xfrm>
            <a:custGeom>
              <a:avLst/>
              <a:gdLst/>
              <a:ahLst/>
              <a:cxnLst/>
              <a:rect l="l" t="t" r="r" b="b"/>
              <a:pathLst>
                <a:path w="3125768" h="2706563">
                  <a:moveTo>
                    <a:pt x="0" y="0"/>
                  </a:moveTo>
                  <a:lnTo>
                    <a:pt x="3125768" y="0"/>
                  </a:lnTo>
                  <a:lnTo>
                    <a:pt x="3125768" y="2706563"/>
                  </a:lnTo>
                  <a:lnTo>
                    <a:pt x="0" y="2706563"/>
                  </a:lnTo>
                  <a:close/>
                </a:path>
              </a:pathLst>
            </a:custGeom>
            <a:gradFill rotWithShape="1">
              <a:gsLst>
                <a:gs pos="0">
                  <a:srgbClr val="D8D9DB">
                    <a:alpha val="100000"/>
                  </a:srgbClr>
                </a:gs>
                <a:gs pos="100000">
                  <a:srgbClr val="FFFFFF">
                    <a:alpha val="100000"/>
                  </a:srgbClr>
                </a:gs>
              </a:gsLst>
              <a:lin ang="0"/>
            </a:gradFill>
          </p:spPr>
        </p:sp>
        <p:sp>
          <p:nvSpPr>
            <p:cNvPr id="5" name="TextBox 5"/>
            <p:cNvSpPr txBox="1"/>
            <p:nvPr/>
          </p:nvSpPr>
          <p:spPr>
            <a:xfrm>
              <a:off x="0" y="9525"/>
              <a:ext cx="3125768" cy="2697038"/>
            </a:xfrm>
            <a:prstGeom prst="rect">
              <a:avLst/>
            </a:prstGeom>
          </p:spPr>
          <p:txBody>
            <a:bodyPr lIns="50800" tIns="50800" rIns="50800" bIns="50800" rtlCol="0" anchor="ctr"/>
            <a:lstStyle/>
            <a:p>
              <a:pPr algn="ctr">
                <a:lnSpc>
                  <a:spcPts val="2999"/>
                </a:lnSpc>
              </a:pPr>
              <a:endParaRPr/>
            </a:p>
          </p:txBody>
        </p:sp>
      </p:grpSp>
      <p:sp>
        <p:nvSpPr>
          <p:cNvPr id="6" name="Freeform 6"/>
          <p:cNvSpPr/>
          <p:nvPr/>
        </p:nvSpPr>
        <p:spPr>
          <a:xfrm rot="5400000">
            <a:off x="0" y="10519"/>
            <a:ext cx="2571750" cy="2571750"/>
          </a:xfrm>
          <a:custGeom>
            <a:avLst/>
            <a:gdLst/>
            <a:ahLst/>
            <a:cxnLst/>
            <a:rect l="l" t="t" r="r" b="b"/>
            <a:pathLst>
              <a:path w="2571750" h="2571750">
                <a:moveTo>
                  <a:pt x="0" y="0"/>
                </a:moveTo>
                <a:lnTo>
                  <a:pt x="2571750" y="0"/>
                </a:lnTo>
                <a:lnTo>
                  <a:pt x="2571750" y="2571750"/>
                </a:lnTo>
                <a:lnTo>
                  <a:pt x="0" y="25717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rot="-10800000">
            <a:off x="2571750" y="10519"/>
            <a:ext cx="2571750" cy="2571750"/>
          </a:xfrm>
          <a:custGeom>
            <a:avLst/>
            <a:gdLst/>
            <a:ahLst/>
            <a:cxnLst/>
            <a:rect l="l" t="t" r="r" b="b"/>
            <a:pathLst>
              <a:path w="2571750" h="2571750">
                <a:moveTo>
                  <a:pt x="0" y="0"/>
                </a:moveTo>
                <a:lnTo>
                  <a:pt x="2571750" y="0"/>
                </a:lnTo>
                <a:lnTo>
                  <a:pt x="2571750" y="2571750"/>
                </a:lnTo>
                <a:lnTo>
                  <a:pt x="0" y="25717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a:off x="0" y="2582269"/>
            <a:ext cx="2571750" cy="2571750"/>
          </a:xfrm>
          <a:custGeom>
            <a:avLst/>
            <a:gdLst/>
            <a:ahLst/>
            <a:cxnLst/>
            <a:rect l="l" t="t" r="r" b="b"/>
            <a:pathLst>
              <a:path w="2571750" h="2571750">
                <a:moveTo>
                  <a:pt x="0" y="0"/>
                </a:moveTo>
                <a:lnTo>
                  <a:pt x="2571750" y="0"/>
                </a:lnTo>
                <a:lnTo>
                  <a:pt x="2571750" y="2571750"/>
                </a:lnTo>
                <a:lnTo>
                  <a:pt x="0" y="257175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9" name="Group 9"/>
          <p:cNvGrpSpPr/>
          <p:nvPr/>
        </p:nvGrpSpPr>
        <p:grpSpPr>
          <a:xfrm>
            <a:off x="3315188" y="5781360"/>
            <a:ext cx="6096000" cy="1317139"/>
            <a:chOff x="0" y="0"/>
            <a:chExt cx="8128000" cy="1756185"/>
          </a:xfrm>
        </p:grpSpPr>
        <p:sp>
          <p:nvSpPr>
            <p:cNvPr id="10" name="TextBox 10"/>
            <p:cNvSpPr txBox="1"/>
            <p:nvPr/>
          </p:nvSpPr>
          <p:spPr>
            <a:xfrm>
              <a:off x="0" y="28575"/>
              <a:ext cx="8128000" cy="461994"/>
            </a:xfrm>
            <a:prstGeom prst="rect">
              <a:avLst/>
            </a:prstGeom>
          </p:spPr>
          <p:txBody>
            <a:bodyPr lIns="0" tIns="0" rIns="0" bIns="0" rtlCol="0" anchor="t">
              <a:spAutoFit/>
            </a:bodyPr>
            <a:lstStyle/>
            <a:p>
              <a:pPr marL="539749" lvl="1" indent="-269875" algn="l">
                <a:lnSpc>
                  <a:spcPts val="2749"/>
                </a:lnSpc>
                <a:buFont typeface="Arial"/>
                <a:buChar char="•"/>
              </a:pPr>
              <a:r>
                <a:rPr lang="en-US" sz="2499" u="none" strike="noStrike" spc="-22">
                  <a:solidFill>
                    <a:srgbClr val="171616"/>
                  </a:solidFill>
                  <a:latin typeface="Montserrat"/>
                  <a:ea typeface="Montserrat"/>
                  <a:cs typeface="Montserrat"/>
                  <a:sym typeface="Montserrat"/>
                </a:rPr>
                <a:t>Wear breathable clothing.</a:t>
              </a:r>
            </a:p>
          </p:txBody>
        </p:sp>
        <p:sp>
          <p:nvSpPr>
            <p:cNvPr id="11" name="TextBox 11"/>
            <p:cNvSpPr txBox="1"/>
            <p:nvPr/>
          </p:nvSpPr>
          <p:spPr>
            <a:xfrm>
              <a:off x="0" y="1294191"/>
              <a:ext cx="8128000" cy="461994"/>
            </a:xfrm>
            <a:prstGeom prst="rect">
              <a:avLst/>
            </a:prstGeom>
          </p:spPr>
          <p:txBody>
            <a:bodyPr lIns="0" tIns="0" rIns="0" bIns="0" rtlCol="0" anchor="t">
              <a:spAutoFit/>
            </a:bodyPr>
            <a:lstStyle/>
            <a:p>
              <a:pPr marL="539749" lvl="1" indent="-269875" algn="l">
                <a:lnSpc>
                  <a:spcPts val="2749"/>
                </a:lnSpc>
                <a:buFont typeface="Arial"/>
                <a:buChar char="•"/>
              </a:pPr>
              <a:r>
                <a:rPr lang="en-US" sz="2499" u="none" strike="noStrike" spc="-22">
                  <a:solidFill>
                    <a:srgbClr val="171616"/>
                  </a:solidFill>
                  <a:latin typeface="Montserrat"/>
                  <a:ea typeface="Montserrat"/>
                  <a:cs typeface="Montserrat"/>
                  <a:sym typeface="Montserrat"/>
                </a:rPr>
                <a:t>Keep a fan or cool compress handy.</a:t>
              </a:r>
            </a:p>
          </p:txBody>
        </p:sp>
      </p:grpSp>
      <p:sp>
        <p:nvSpPr>
          <p:cNvPr id="12" name="TextBox 12"/>
          <p:cNvSpPr txBox="1"/>
          <p:nvPr/>
        </p:nvSpPr>
        <p:spPr>
          <a:xfrm>
            <a:off x="3315188" y="3649070"/>
            <a:ext cx="6096000" cy="10286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171616"/>
                </a:solidFill>
                <a:latin typeface="Montserrat"/>
                <a:ea typeface="Montserrat"/>
                <a:cs typeface="Montserrat"/>
                <a:sym typeface="Montserrat"/>
              </a:rPr>
              <a:t>Hot Flashes: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Freeform 2"/>
          <p:cNvSpPr/>
          <p:nvPr/>
        </p:nvSpPr>
        <p:spPr>
          <a:xfrm>
            <a:off x="6554742" y="0"/>
            <a:ext cx="15440150" cy="10287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stretch>
              <a:fillRect/>
            </a:stretch>
          </a:blipFill>
        </p:spPr>
      </p:sp>
      <p:grpSp>
        <p:nvGrpSpPr>
          <p:cNvPr id="3" name="Group 3"/>
          <p:cNvGrpSpPr/>
          <p:nvPr/>
        </p:nvGrpSpPr>
        <p:grpSpPr>
          <a:xfrm>
            <a:off x="0" y="10519"/>
            <a:ext cx="11868151" cy="10276481"/>
            <a:chOff x="0" y="0"/>
            <a:chExt cx="3125768" cy="2706563"/>
          </a:xfrm>
        </p:grpSpPr>
        <p:sp>
          <p:nvSpPr>
            <p:cNvPr id="4" name="Freeform 4"/>
            <p:cNvSpPr/>
            <p:nvPr/>
          </p:nvSpPr>
          <p:spPr>
            <a:xfrm>
              <a:off x="0" y="0"/>
              <a:ext cx="3125768" cy="2706563"/>
            </a:xfrm>
            <a:custGeom>
              <a:avLst/>
              <a:gdLst/>
              <a:ahLst/>
              <a:cxnLst/>
              <a:rect l="l" t="t" r="r" b="b"/>
              <a:pathLst>
                <a:path w="3125768" h="2706563">
                  <a:moveTo>
                    <a:pt x="0" y="0"/>
                  </a:moveTo>
                  <a:lnTo>
                    <a:pt x="3125768" y="0"/>
                  </a:lnTo>
                  <a:lnTo>
                    <a:pt x="3125768" y="2706563"/>
                  </a:lnTo>
                  <a:lnTo>
                    <a:pt x="0" y="2706563"/>
                  </a:lnTo>
                  <a:close/>
                </a:path>
              </a:pathLst>
            </a:custGeom>
            <a:gradFill rotWithShape="1">
              <a:gsLst>
                <a:gs pos="0">
                  <a:srgbClr val="D8D9DB">
                    <a:alpha val="100000"/>
                  </a:srgbClr>
                </a:gs>
                <a:gs pos="100000">
                  <a:srgbClr val="FFFFFF">
                    <a:alpha val="100000"/>
                  </a:srgbClr>
                </a:gs>
              </a:gsLst>
              <a:lin ang="0"/>
            </a:gradFill>
          </p:spPr>
        </p:sp>
        <p:sp>
          <p:nvSpPr>
            <p:cNvPr id="5" name="TextBox 5"/>
            <p:cNvSpPr txBox="1"/>
            <p:nvPr/>
          </p:nvSpPr>
          <p:spPr>
            <a:xfrm>
              <a:off x="0" y="9525"/>
              <a:ext cx="3125768" cy="2697038"/>
            </a:xfrm>
            <a:prstGeom prst="rect">
              <a:avLst/>
            </a:prstGeom>
          </p:spPr>
          <p:txBody>
            <a:bodyPr lIns="50800" tIns="50800" rIns="50800" bIns="50800" rtlCol="0" anchor="ctr"/>
            <a:lstStyle/>
            <a:p>
              <a:pPr algn="ctr">
                <a:lnSpc>
                  <a:spcPts val="2999"/>
                </a:lnSpc>
              </a:pPr>
              <a:endParaRPr/>
            </a:p>
          </p:txBody>
        </p:sp>
      </p:grpSp>
      <p:grpSp>
        <p:nvGrpSpPr>
          <p:cNvPr id="6" name="Group 6"/>
          <p:cNvGrpSpPr/>
          <p:nvPr/>
        </p:nvGrpSpPr>
        <p:grpSpPr>
          <a:xfrm>
            <a:off x="3505688" y="5476875"/>
            <a:ext cx="7886700" cy="1653315"/>
            <a:chOff x="0" y="0"/>
            <a:chExt cx="10515600" cy="2204420"/>
          </a:xfrm>
        </p:grpSpPr>
        <p:sp>
          <p:nvSpPr>
            <p:cNvPr id="7" name="TextBox 7"/>
            <p:cNvSpPr txBox="1"/>
            <p:nvPr/>
          </p:nvSpPr>
          <p:spPr>
            <a:xfrm>
              <a:off x="0" y="28575"/>
              <a:ext cx="10515600" cy="910229"/>
            </a:xfrm>
            <a:prstGeom prst="rect">
              <a:avLst/>
            </a:prstGeom>
          </p:spPr>
          <p:txBody>
            <a:bodyPr lIns="0" tIns="0" rIns="0" bIns="0" rtlCol="0" anchor="t">
              <a:spAutoFit/>
            </a:bodyPr>
            <a:lstStyle/>
            <a:p>
              <a:pPr marL="539749" lvl="1" indent="-269875" algn="l">
                <a:lnSpc>
                  <a:spcPts val="2749"/>
                </a:lnSpc>
                <a:buFont typeface="Arial"/>
                <a:buChar char="•"/>
              </a:pPr>
              <a:r>
                <a:rPr lang="en-US" sz="2499" u="none" strike="noStrike" spc="-22">
                  <a:solidFill>
                    <a:srgbClr val="171616"/>
                  </a:solidFill>
                  <a:latin typeface="Montserrat"/>
                  <a:ea typeface="Montserrat"/>
                  <a:cs typeface="Montserrat"/>
                  <a:sym typeface="Montserrat"/>
                </a:rPr>
                <a:t>Incorporate mindfulness practices like meditation.</a:t>
              </a:r>
            </a:p>
          </p:txBody>
        </p:sp>
        <p:sp>
          <p:nvSpPr>
            <p:cNvPr id="8" name="TextBox 8"/>
            <p:cNvSpPr txBox="1"/>
            <p:nvPr/>
          </p:nvSpPr>
          <p:spPr>
            <a:xfrm>
              <a:off x="0" y="1742427"/>
              <a:ext cx="10515600" cy="461994"/>
            </a:xfrm>
            <a:prstGeom prst="rect">
              <a:avLst/>
            </a:prstGeom>
          </p:spPr>
          <p:txBody>
            <a:bodyPr lIns="0" tIns="0" rIns="0" bIns="0" rtlCol="0" anchor="t">
              <a:spAutoFit/>
            </a:bodyPr>
            <a:lstStyle/>
            <a:p>
              <a:pPr marL="539749" lvl="1" indent="-269875" algn="l">
                <a:lnSpc>
                  <a:spcPts val="2749"/>
                </a:lnSpc>
                <a:buFont typeface="Arial"/>
                <a:buChar char="•"/>
              </a:pPr>
              <a:r>
                <a:rPr lang="en-US" sz="2499" u="none" strike="noStrike" spc="-22">
                  <a:solidFill>
                    <a:srgbClr val="171616"/>
                  </a:solidFill>
                  <a:latin typeface="Montserrat"/>
                  <a:ea typeface="Montserrat"/>
                  <a:cs typeface="Montserrat"/>
                  <a:sym typeface="Montserrat"/>
                </a:rPr>
                <a:t>Regular exercise to boost endorphins.</a:t>
              </a:r>
            </a:p>
          </p:txBody>
        </p:sp>
      </p:grpSp>
      <p:sp>
        <p:nvSpPr>
          <p:cNvPr id="9" name="TextBox 9"/>
          <p:cNvSpPr txBox="1"/>
          <p:nvPr/>
        </p:nvSpPr>
        <p:spPr>
          <a:xfrm>
            <a:off x="3505688" y="3638551"/>
            <a:ext cx="7886700" cy="10286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171616"/>
                </a:solidFill>
                <a:latin typeface="Montserrat"/>
                <a:ea typeface="Montserrat"/>
                <a:cs typeface="Montserrat"/>
                <a:sym typeface="Montserrat"/>
              </a:rPr>
              <a:t>Mood Changes:</a:t>
            </a:r>
          </a:p>
        </p:txBody>
      </p:sp>
      <p:sp>
        <p:nvSpPr>
          <p:cNvPr id="10" name="Freeform 10"/>
          <p:cNvSpPr/>
          <p:nvPr/>
        </p:nvSpPr>
        <p:spPr>
          <a:xfrm rot="5400000">
            <a:off x="0" y="10519"/>
            <a:ext cx="2571750" cy="2571750"/>
          </a:xfrm>
          <a:custGeom>
            <a:avLst/>
            <a:gdLst/>
            <a:ahLst/>
            <a:cxnLst/>
            <a:rect l="l" t="t" r="r" b="b"/>
            <a:pathLst>
              <a:path w="2571750" h="2571750">
                <a:moveTo>
                  <a:pt x="0" y="0"/>
                </a:moveTo>
                <a:lnTo>
                  <a:pt x="2571750" y="0"/>
                </a:lnTo>
                <a:lnTo>
                  <a:pt x="2571750" y="2571750"/>
                </a:lnTo>
                <a:lnTo>
                  <a:pt x="0" y="25717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1" name="Freeform 11"/>
          <p:cNvSpPr/>
          <p:nvPr/>
        </p:nvSpPr>
        <p:spPr>
          <a:xfrm rot="-10800000">
            <a:off x="2571750" y="10519"/>
            <a:ext cx="2571750" cy="2571750"/>
          </a:xfrm>
          <a:custGeom>
            <a:avLst/>
            <a:gdLst/>
            <a:ahLst/>
            <a:cxnLst/>
            <a:rect l="l" t="t" r="r" b="b"/>
            <a:pathLst>
              <a:path w="2571750" h="2571750">
                <a:moveTo>
                  <a:pt x="0" y="0"/>
                </a:moveTo>
                <a:lnTo>
                  <a:pt x="2571750" y="0"/>
                </a:lnTo>
                <a:lnTo>
                  <a:pt x="2571750" y="2571750"/>
                </a:lnTo>
                <a:lnTo>
                  <a:pt x="0" y="25717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Freeform 12"/>
          <p:cNvSpPr/>
          <p:nvPr/>
        </p:nvSpPr>
        <p:spPr>
          <a:xfrm>
            <a:off x="0" y="2582269"/>
            <a:ext cx="2571750" cy="2571750"/>
          </a:xfrm>
          <a:custGeom>
            <a:avLst/>
            <a:gdLst/>
            <a:ahLst/>
            <a:cxnLst/>
            <a:rect l="l" t="t" r="r" b="b"/>
            <a:pathLst>
              <a:path w="2571750" h="2571750">
                <a:moveTo>
                  <a:pt x="0" y="0"/>
                </a:moveTo>
                <a:lnTo>
                  <a:pt x="2571750" y="0"/>
                </a:lnTo>
                <a:lnTo>
                  <a:pt x="2571750" y="2571750"/>
                </a:lnTo>
                <a:lnTo>
                  <a:pt x="0" y="257175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Freeform 2"/>
          <p:cNvSpPr/>
          <p:nvPr/>
        </p:nvSpPr>
        <p:spPr>
          <a:xfrm>
            <a:off x="6726192" y="0"/>
            <a:ext cx="15440150" cy="10287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stretch>
              <a:fillRect t="-93" b="-93"/>
            </a:stretch>
          </a:blipFill>
        </p:spPr>
      </p:sp>
      <p:grpSp>
        <p:nvGrpSpPr>
          <p:cNvPr id="3" name="Group 3"/>
          <p:cNvGrpSpPr/>
          <p:nvPr/>
        </p:nvGrpSpPr>
        <p:grpSpPr>
          <a:xfrm>
            <a:off x="0" y="10519"/>
            <a:ext cx="11868151" cy="10276481"/>
            <a:chOff x="0" y="0"/>
            <a:chExt cx="3125768" cy="2706563"/>
          </a:xfrm>
        </p:grpSpPr>
        <p:sp>
          <p:nvSpPr>
            <p:cNvPr id="4" name="Freeform 4"/>
            <p:cNvSpPr/>
            <p:nvPr/>
          </p:nvSpPr>
          <p:spPr>
            <a:xfrm>
              <a:off x="0" y="0"/>
              <a:ext cx="3125768" cy="2706563"/>
            </a:xfrm>
            <a:custGeom>
              <a:avLst/>
              <a:gdLst/>
              <a:ahLst/>
              <a:cxnLst/>
              <a:rect l="l" t="t" r="r" b="b"/>
              <a:pathLst>
                <a:path w="3125768" h="2706563">
                  <a:moveTo>
                    <a:pt x="0" y="0"/>
                  </a:moveTo>
                  <a:lnTo>
                    <a:pt x="3125768" y="0"/>
                  </a:lnTo>
                  <a:lnTo>
                    <a:pt x="3125768" y="2706563"/>
                  </a:lnTo>
                  <a:lnTo>
                    <a:pt x="0" y="2706563"/>
                  </a:lnTo>
                  <a:close/>
                </a:path>
              </a:pathLst>
            </a:custGeom>
            <a:gradFill rotWithShape="1">
              <a:gsLst>
                <a:gs pos="0">
                  <a:srgbClr val="D8D9DB">
                    <a:alpha val="100000"/>
                  </a:srgbClr>
                </a:gs>
                <a:gs pos="100000">
                  <a:srgbClr val="FFFFFF">
                    <a:alpha val="100000"/>
                  </a:srgbClr>
                </a:gs>
              </a:gsLst>
              <a:lin ang="0"/>
            </a:gradFill>
          </p:spPr>
        </p:sp>
        <p:sp>
          <p:nvSpPr>
            <p:cNvPr id="5" name="TextBox 5"/>
            <p:cNvSpPr txBox="1"/>
            <p:nvPr/>
          </p:nvSpPr>
          <p:spPr>
            <a:xfrm>
              <a:off x="0" y="9525"/>
              <a:ext cx="3125768" cy="2697038"/>
            </a:xfrm>
            <a:prstGeom prst="rect">
              <a:avLst/>
            </a:prstGeom>
          </p:spPr>
          <p:txBody>
            <a:bodyPr lIns="50800" tIns="50800" rIns="50800" bIns="50800" rtlCol="0" anchor="ctr"/>
            <a:lstStyle/>
            <a:p>
              <a:pPr algn="ctr">
                <a:lnSpc>
                  <a:spcPts val="2999"/>
                </a:lnSpc>
              </a:pPr>
              <a:endParaRPr/>
            </a:p>
          </p:txBody>
        </p:sp>
      </p:grpSp>
      <p:grpSp>
        <p:nvGrpSpPr>
          <p:cNvPr id="6" name="Group 6"/>
          <p:cNvGrpSpPr/>
          <p:nvPr/>
        </p:nvGrpSpPr>
        <p:grpSpPr>
          <a:xfrm>
            <a:off x="2953521" y="5895975"/>
            <a:ext cx="7810500" cy="1317139"/>
            <a:chOff x="0" y="0"/>
            <a:chExt cx="10414000" cy="1756185"/>
          </a:xfrm>
        </p:grpSpPr>
        <p:sp>
          <p:nvSpPr>
            <p:cNvPr id="7" name="TextBox 7"/>
            <p:cNvSpPr txBox="1"/>
            <p:nvPr/>
          </p:nvSpPr>
          <p:spPr>
            <a:xfrm>
              <a:off x="0" y="28575"/>
              <a:ext cx="10414000" cy="461994"/>
            </a:xfrm>
            <a:prstGeom prst="rect">
              <a:avLst/>
            </a:prstGeom>
          </p:spPr>
          <p:txBody>
            <a:bodyPr lIns="0" tIns="0" rIns="0" bIns="0" rtlCol="0" anchor="t">
              <a:spAutoFit/>
            </a:bodyPr>
            <a:lstStyle/>
            <a:p>
              <a:pPr marL="539749" lvl="1" indent="-269875" algn="l">
                <a:lnSpc>
                  <a:spcPts val="2749"/>
                </a:lnSpc>
                <a:buFont typeface="Arial"/>
                <a:buChar char="•"/>
              </a:pPr>
              <a:r>
                <a:rPr lang="en-US" sz="2499" u="none" strike="noStrike" spc="-22">
                  <a:solidFill>
                    <a:srgbClr val="171616"/>
                  </a:solidFill>
                  <a:latin typeface="Montserrat"/>
                  <a:ea typeface="Montserrat"/>
                  <a:cs typeface="Montserrat"/>
                  <a:sym typeface="Montserrat"/>
                </a:rPr>
                <a:t>Establish a bedtime routine.</a:t>
              </a:r>
            </a:p>
          </p:txBody>
        </p:sp>
        <p:sp>
          <p:nvSpPr>
            <p:cNvPr id="8" name="TextBox 8"/>
            <p:cNvSpPr txBox="1"/>
            <p:nvPr/>
          </p:nvSpPr>
          <p:spPr>
            <a:xfrm>
              <a:off x="0" y="1294191"/>
              <a:ext cx="10414000" cy="461994"/>
            </a:xfrm>
            <a:prstGeom prst="rect">
              <a:avLst/>
            </a:prstGeom>
          </p:spPr>
          <p:txBody>
            <a:bodyPr lIns="0" tIns="0" rIns="0" bIns="0" rtlCol="0" anchor="t">
              <a:spAutoFit/>
            </a:bodyPr>
            <a:lstStyle/>
            <a:p>
              <a:pPr marL="539749" lvl="1" indent="-269875" algn="l">
                <a:lnSpc>
                  <a:spcPts val="2749"/>
                </a:lnSpc>
                <a:buFont typeface="Arial"/>
                <a:buChar char="•"/>
              </a:pPr>
              <a:r>
                <a:rPr lang="en-US" sz="2499" u="none" strike="noStrike" spc="-22">
                  <a:solidFill>
                    <a:srgbClr val="171616"/>
                  </a:solidFill>
                  <a:latin typeface="Montserrat"/>
                  <a:ea typeface="Montserrat"/>
                  <a:cs typeface="Montserrat"/>
                  <a:sym typeface="Montserrat"/>
                </a:rPr>
                <a:t>Limit screen exposure before sleep.</a:t>
              </a:r>
            </a:p>
          </p:txBody>
        </p:sp>
      </p:grpSp>
      <p:sp>
        <p:nvSpPr>
          <p:cNvPr id="9" name="TextBox 9"/>
          <p:cNvSpPr txBox="1"/>
          <p:nvPr/>
        </p:nvSpPr>
        <p:spPr>
          <a:xfrm>
            <a:off x="2953521" y="3524698"/>
            <a:ext cx="7810500" cy="1618802"/>
          </a:xfrm>
          <a:prstGeom prst="rect">
            <a:avLst/>
          </a:prstGeom>
        </p:spPr>
        <p:txBody>
          <a:bodyPr lIns="0" tIns="0" rIns="0" bIns="0" rtlCol="0" anchor="t">
            <a:spAutoFit/>
          </a:bodyPr>
          <a:lstStyle/>
          <a:p>
            <a:pPr marL="0" lvl="0" indent="0" algn="l">
              <a:lnSpc>
                <a:spcPts val="6210"/>
              </a:lnSpc>
              <a:spcBef>
                <a:spcPct val="0"/>
              </a:spcBef>
            </a:pPr>
            <a:r>
              <a:rPr lang="en-US" sz="6900" u="none" strike="noStrike" spc="-276">
                <a:solidFill>
                  <a:srgbClr val="171616"/>
                </a:solidFill>
                <a:latin typeface="Montserrat"/>
                <a:ea typeface="Montserrat"/>
                <a:cs typeface="Montserrat"/>
                <a:sym typeface="Montserrat"/>
              </a:rPr>
              <a:t>Sleep Disturbances:</a:t>
            </a:r>
          </a:p>
        </p:txBody>
      </p:sp>
      <p:sp>
        <p:nvSpPr>
          <p:cNvPr id="10" name="Freeform 10"/>
          <p:cNvSpPr/>
          <p:nvPr/>
        </p:nvSpPr>
        <p:spPr>
          <a:xfrm rot="5400000">
            <a:off x="0" y="10519"/>
            <a:ext cx="2571750" cy="2571750"/>
          </a:xfrm>
          <a:custGeom>
            <a:avLst/>
            <a:gdLst/>
            <a:ahLst/>
            <a:cxnLst/>
            <a:rect l="l" t="t" r="r" b="b"/>
            <a:pathLst>
              <a:path w="2571750" h="2571750">
                <a:moveTo>
                  <a:pt x="0" y="0"/>
                </a:moveTo>
                <a:lnTo>
                  <a:pt x="2571750" y="0"/>
                </a:lnTo>
                <a:lnTo>
                  <a:pt x="2571750" y="2571750"/>
                </a:lnTo>
                <a:lnTo>
                  <a:pt x="0" y="25717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1" name="Freeform 11"/>
          <p:cNvSpPr/>
          <p:nvPr/>
        </p:nvSpPr>
        <p:spPr>
          <a:xfrm rot="-10800000">
            <a:off x="2571750" y="10519"/>
            <a:ext cx="2571750" cy="2571750"/>
          </a:xfrm>
          <a:custGeom>
            <a:avLst/>
            <a:gdLst/>
            <a:ahLst/>
            <a:cxnLst/>
            <a:rect l="l" t="t" r="r" b="b"/>
            <a:pathLst>
              <a:path w="2571750" h="2571750">
                <a:moveTo>
                  <a:pt x="0" y="0"/>
                </a:moveTo>
                <a:lnTo>
                  <a:pt x="2571750" y="0"/>
                </a:lnTo>
                <a:lnTo>
                  <a:pt x="2571750" y="2571750"/>
                </a:lnTo>
                <a:lnTo>
                  <a:pt x="0" y="25717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Freeform 12"/>
          <p:cNvSpPr/>
          <p:nvPr/>
        </p:nvSpPr>
        <p:spPr>
          <a:xfrm>
            <a:off x="0" y="2582269"/>
            <a:ext cx="2571750" cy="2571750"/>
          </a:xfrm>
          <a:custGeom>
            <a:avLst/>
            <a:gdLst/>
            <a:ahLst/>
            <a:cxnLst/>
            <a:rect l="l" t="t" r="r" b="b"/>
            <a:pathLst>
              <a:path w="2571750" h="2571750">
                <a:moveTo>
                  <a:pt x="0" y="0"/>
                </a:moveTo>
                <a:lnTo>
                  <a:pt x="2571750" y="0"/>
                </a:lnTo>
                <a:lnTo>
                  <a:pt x="2571750" y="2571750"/>
                </a:lnTo>
                <a:lnTo>
                  <a:pt x="0" y="257175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Freeform 2"/>
          <p:cNvSpPr/>
          <p:nvPr/>
        </p:nvSpPr>
        <p:spPr>
          <a:xfrm>
            <a:off x="8707392" y="0"/>
            <a:ext cx="15440150" cy="10287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stretch>
              <a:fillRect/>
            </a:stretch>
          </a:blipFill>
        </p:spPr>
      </p:sp>
      <p:grpSp>
        <p:nvGrpSpPr>
          <p:cNvPr id="3" name="Group 3"/>
          <p:cNvGrpSpPr/>
          <p:nvPr/>
        </p:nvGrpSpPr>
        <p:grpSpPr>
          <a:xfrm>
            <a:off x="0" y="10519"/>
            <a:ext cx="11868151" cy="10276481"/>
            <a:chOff x="0" y="0"/>
            <a:chExt cx="3125768" cy="2706563"/>
          </a:xfrm>
        </p:grpSpPr>
        <p:sp>
          <p:nvSpPr>
            <p:cNvPr id="4" name="Freeform 4"/>
            <p:cNvSpPr/>
            <p:nvPr/>
          </p:nvSpPr>
          <p:spPr>
            <a:xfrm>
              <a:off x="0" y="0"/>
              <a:ext cx="3125768" cy="2706563"/>
            </a:xfrm>
            <a:custGeom>
              <a:avLst/>
              <a:gdLst/>
              <a:ahLst/>
              <a:cxnLst/>
              <a:rect l="l" t="t" r="r" b="b"/>
              <a:pathLst>
                <a:path w="3125768" h="2706563">
                  <a:moveTo>
                    <a:pt x="0" y="0"/>
                  </a:moveTo>
                  <a:lnTo>
                    <a:pt x="3125768" y="0"/>
                  </a:lnTo>
                  <a:lnTo>
                    <a:pt x="3125768" y="2706563"/>
                  </a:lnTo>
                  <a:lnTo>
                    <a:pt x="0" y="2706563"/>
                  </a:lnTo>
                  <a:close/>
                </a:path>
              </a:pathLst>
            </a:custGeom>
            <a:gradFill rotWithShape="1">
              <a:gsLst>
                <a:gs pos="0">
                  <a:srgbClr val="D8D9DB">
                    <a:alpha val="100000"/>
                  </a:srgbClr>
                </a:gs>
                <a:gs pos="100000">
                  <a:srgbClr val="FFFFFF">
                    <a:alpha val="100000"/>
                  </a:srgbClr>
                </a:gs>
              </a:gsLst>
              <a:lin ang="0"/>
            </a:gradFill>
          </p:spPr>
        </p:sp>
        <p:sp>
          <p:nvSpPr>
            <p:cNvPr id="5" name="TextBox 5"/>
            <p:cNvSpPr txBox="1"/>
            <p:nvPr/>
          </p:nvSpPr>
          <p:spPr>
            <a:xfrm>
              <a:off x="0" y="9525"/>
              <a:ext cx="3125768" cy="2697038"/>
            </a:xfrm>
            <a:prstGeom prst="rect">
              <a:avLst/>
            </a:prstGeom>
          </p:spPr>
          <p:txBody>
            <a:bodyPr lIns="50800" tIns="50800" rIns="50800" bIns="50800" rtlCol="0" anchor="ctr"/>
            <a:lstStyle/>
            <a:p>
              <a:pPr algn="ctr">
                <a:lnSpc>
                  <a:spcPts val="2999"/>
                </a:lnSpc>
              </a:pPr>
              <a:endParaRPr/>
            </a:p>
          </p:txBody>
        </p:sp>
      </p:grpSp>
      <p:grpSp>
        <p:nvGrpSpPr>
          <p:cNvPr id="6" name="Group 6"/>
          <p:cNvGrpSpPr/>
          <p:nvPr/>
        </p:nvGrpSpPr>
        <p:grpSpPr>
          <a:xfrm>
            <a:off x="2953238" y="5914710"/>
            <a:ext cx="8248650" cy="1317139"/>
            <a:chOff x="0" y="0"/>
            <a:chExt cx="10998200" cy="1756185"/>
          </a:xfrm>
        </p:grpSpPr>
        <p:sp>
          <p:nvSpPr>
            <p:cNvPr id="7" name="TextBox 7"/>
            <p:cNvSpPr txBox="1"/>
            <p:nvPr/>
          </p:nvSpPr>
          <p:spPr>
            <a:xfrm>
              <a:off x="0" y="28575"/>
              <a:ext cx="10998200" cy="461994"/>
            </a:xfrm>
            <a:prstGeom prst="rect">
              <a:avLst/>
            </a:prstGeom>
          </p:spPr>
          <p:txBody>
            <a:bodyPr lIns="0" tIns="0" rIns="0" bIns="0" rtlCol="0" anchor="t">
              <a:spAutoFit/>
            </a:bodyPr>
            <a:lstStyle/>
            <a:p>
              <a:pPr marL="539749" lvl="1" indent="-269875" algn="l">
                <a:lnSpc>
                  <a:spcPts val="2749"/>
                </a:lnSpc>
                <a:buFont typeface="Arial"/>
                <a:buChar char="•"/>
              </a:pPr>
              <a:r>
                <a:rPr lang="en-US" sz="2499" u="none" strike="noStrike" spc="-22">
                  <a:solidFill>
                    <a:srgbClr val="171616"/>
                  </a:solidFill>
                  <a:latin typeface="Montserrat"/>
                  <a:ea typeface="Montserrat"/>
                  <a:cs typeface="Montserrat"/>
                  <a:sym typeface="Montserrat"/>
                </a:rPr>
                <a:t>Stay hydrated.</a:t>
              </a:r>
            </a:p>
          </p:txBody>
        </p:sp>
        <p:sp>
          <p:nvSpPr>
            <p:cNvPr id="8" name="TextBox 8"/>
            <p:cNvSpPr txBox="1"/>
            <p:nvPr/>
          </p:nvSpPr>
          <p:spPr>
            <a:xfrm>
              <a:off x="0" y="1294191"/>
              <a:ext cx="10998200" cy="461994"/>
            </a:xfrm>
            <a:prstGeom prst="rect">
              <a:avLst/>
            </a:prstGeom>
          </p:spPr>
          <p:txBody>
            <a:bodyPr lIns="0" tIns="0" rIns="0" bIns="0" rtlCol="0" anchor="t">
              <a:spAutoFit/>
            </a:bodyPr>
            <a:lstStyle/>
            <a:p>
              <a:pPr marL="539749" lvl="1" indent="-269875" algn="l">
                <a:lnSpc>
                  <a:spcPts val="2749"/>
                </a:lnSpc>
                <a:buFont typeface="Arial"/>
                <a:buChar char="•"/>
              </a:pPr>
              <a:r>
                <a:rPr lang="en-US" sz="2499" u="none" strike="noStrike" spc="-22">
                  <a:solidFill>
                    <a:srgbClr val="171616"/>
                  </a:solidFill>
                  <a:latin typeface="Montserrat"/>
                  <a:ea typeface="Montserrat"/>
                  <a:cs typeface="Montserrat"/>
                  <a:sym typeface="Montserrat"/>
                </a:rPr>
                <a:t>Discuss treatment options with a gynecologist.</a:t>
              </a:r>
            </a:p>
          </p:txBody>
        </p:sp>
      </p:grpSp>
      <p:sp>
        <p:nvSpPr>
          <p:cNvPr id="9" name="TextBox 9"/>
          <p:cNvSpPr txBox="1"/>
          <p:nvPr/>
        </p:nvSpPr>
        <p:spPr>
          <a:xfrm>
            <a:off x="2953238" y="4114801"/>
            <a:ext cx="8248650" cy="10286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171616"/>
                </a:solidFill>
                <a:latin typeface="Montserrat"/>
                <a:ea typeface="Montserrat"/>
                <a:cs typeface="Montserrat"/>
                <a:sym typeface="Montserrat"/>
              </a:rPr>
              <a:t>Vaginal Dryness:</a:t>
            </a:r>
          </a:p>
        </p:txBody>
      </p:sp>
      <p:sp>
        <p:nvSpPr>
          <p:cNvPr id="10" name="Freeform 10"/>
          <p:cNvSpPr/>
          <p:nvPr/>
        </p:nvSpPr>
        <p:spPr>
          <a:xfrm rot="5400000">
            <a:off x="0" y="10519"/>
            <a:ext cx="2571750" cy="2571750"/>
          </a:xfrm>
          <a:custGeom>
            <a:avLst/>
            <a:gdLst/>
            <a:ahLst/>
            <a:cxnLst/>
            <a:rect l="l" t="t" r="r" b="b"/>
            <a:pathLst>
              <a:path w="2571750" h="2571750">
                <a:moveTo>
                  <a:pt x="0" y="0"/>
                </a:moveTo>
                <a:lnTo>
                  <a:pt x="2571750" y="0"/>
                </a:lnTo>
                <a:lnTo>
                  <a:pt x="2571750" y="2571750"/>
                </a:lnTo>
                <a:lnTo>
                  <a:pt x="0" y="25717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1" name="Freeform 11"/>
          <p:cNvSpPr/>
          <p:nvPr/>
        </p:nvSpPr>
        <p:spPr>
          <a:xfrm rot="-10800000">
            <a:off x="2571750" y="10519"/>
            <a:ext cx="2571750" cy="2571750"/>
          </a:xfrm>
          <a:custGeom>
            <a:avLst/>
            <a:gdLst/>
            <a:ahLst/>
            <a:cxnLst/>
            <a:rect l="l" t="t" r="r" b="b"/>
            <a:pathLst>
              <a:path w="2571750" h="2571750">
                <a:moveTo>
                  <a:pt x="0" y="0"/>
                </a:moveTo>
                <a:lnTo>
                  <a:pt x="2571750" y="0"/>
                </a:lnTo>
                <a:lnTo>
                  <a:pt x="2571750" y="2571750"/>
                </a:lnTo>
                <a:lnTo>
                  <a:pt x="0" y="25717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Freeform 12"/>
          <p:cNvSpPr/>
          <p:nvPr/>
        </p:nvSpPr>
        <p:spPr>
          <a:xfrm>
            <a:off x="0" y="2582269"/>
            <a:ext cx="2571750" cy="2571750"/>
          </a:xfrm>
          <a:custGeom>
            <a:avLst/>
            <a:gdLst/>
            <a:ahLst/>
            <a:cxnLst/>
            <a:rect l="l" t="t" r="r" b="b"/>
            <a:pathLst>
              <a:path w="2571750" h="2571750">
                <a:moveTo>
                  <a:pt x="0" y="0"/>
                </a:moveTo>
                <a:lnTo>
                  <a:pt x="2571750" y="0"/>
                </a:lnTo>
                <a:lnTo>
                  <a:pt x="2571750" y="2571750"/>
                </a:lnTo>
                <a:lnTo>
                  <a:pt x="0" y="257175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grpSp>
        <p:nvGrpSpPr>
          <p:cNvPr id="2" name="Group 2"/>
          <p:cNvGrpSpPr/>
          <p:nvPr/>
        </p:nvGrpSpPr>
        <p:grpSpPr>
          <a:xfrm>
            <a:off x="1028700" y="2905379"/>
            <a:ext cx="9023350" cy="4476243"/>
            <a:chOff x="0" y="0"/>
            <a:chExt cx="12031134" cy="5968323"/>
          </a:xfrm>
        </p:grpSpPr>
        <p:sp>
          <p:nvSpPr>
            <p:cNvPr id="3" name="TextBox 3"/>
            <p:cNvSpPr txBox="1"/>
            <p:nvPr/>
          </p:nvSpPr>
          <p:spPr>
            <a:xfrm>
              <a:off x="0" y="247650"/>
              <a:ext cx="12031134" cy="272414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171616"/>
                  </a:solidFill>
                  <a:latin typeface="Montserrat"/>
                  <a:ea typeface="Montserrat"/>
                  <a:cs typeface="Montserrat"/>
                  <a:sym typeface="Montserrat"/>
                </a:rPr>
                <a:t>7. Conclusion and Key Takeaways</a:t>
              </a:r>
            </a:p>
          </p:txBody>
        </p:sp>
        <p:sp>
          <p:nvSpPr>
            <p:cNvPr id="4" name="TextBox 4"/>
            <p:cNvSpPr txBox="1"/>
            <p:nvPr/>
          </p:nvSpPr>
          <p:spPr>
            <a:xfrm>
              <a:off x="0" y="4005613"/>
              <a:ext cx="12031134" cy="1962710"/>
            </a:xfrm>
            <a:prstGeom prst="rect">
              <a:avLst/>
            </a:prstGeom>
          </p:spPr>
          <p:txBody>
            <a:bodyPr lIns="0" tIns="0" rIns="0" bIns="0" rtlCol="0" anchor="t">
              <a:spAutoFit/>
            </a:bodyPr>
            <a:lstStyle/>
            <a:p>
              <a:pPr marL="0" lvl="0" indent="0" algn="l">
                <a:lnSpc>
                  <a:spcPts val="2999"/>
                </a:lnSpc>
                <a:spcBef>
                  <a:spcPct val="0"/>
                </a:spcBef>
              </a:pPr>
              <a:r>
                <a:rPr lang="en-US" sz="2499" u="none" strike="noStrike" spc="-22">
                  <a:solidFill>
                    <a:srgbClr val="171616"/>
                  </a:solidFill>
                  <a:latin typeface="Montserrat"/>
                  <a:ea typeface="Montserrat"/>
                  <a:cs typeface="Montserrat"/>
                  <a:sym typeface="Montserrat"/>
                </a:rPr>
                <a:t>Menopause manifests differently for every woman. Recognizing both common and uncommon symptoms empowers women to seek appropriate care and embrace this life stage with confidence.</a:t>
              </a:r>
            </a:p>
          </p:txBody>
        </p:sp>
      </p:grpSp>
      <p:sp>
        <p:nvSpPr>
          <p:cNvPr id="5" name="Freeform 5"/>
          <p:cNvSpPr/>
          <p:nvPr/>
        </p:nvSpPr>
        <p:spPr>
          <a:xfrm>
            <a:off x="13020906" y="7653453"/>
            <a:ext cx="2633547" cy="2633547"/>
          </a:xfrm>
          <a:custGeom>
            <a:avLst/>
            <a:gdLst/>
            <a:ahLst/>
            <a:cxnLst/>
            <a:rect l="l" t="t" r="r" b="b"/>
            <a:pathLst>
              <a:path w="2633547" h="2633547">
                <a:moveTo>
                  <a:pt x="0" y="0"/>
                </a:moveTo>
                <a:lnTo>
                  <a:pt x="2633547" y="0"/>
                </a:lnTo>
                <a:lnTo>
                  <a:pt x="2633547" y="2633547"/>
                </a:lnTo>
                <a:lnTo>
                  <a:pt x="0" y="26335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15654453" y="5019906"/>
            <a:ext cx="2633547" cy="2633547"/>
          </a:xfrm>
          <a:custGeom>
            <a:avLst/>
            <a:gdLst/>
            <a:ahLst/>
            <a:cxnLst/>
            <a:rect l="l" t="t" r="r" b="b"/>
            <a:pathLst>
              <a:path w="2633547" h="2633547">
                <a:moveTo>
                  <a:pt x="0" y="0"/>
                </a:moveTo>
                <a:lnTo>
                  <a:pt x="2633547" y="0"/>
                </a:lnTo>
                <a:lnTo>
                  <a:pt x="2633547" y="2633547"/>
                </a:lnTo>
                <a:lnTo>
                  <a:pt x="0" y="26335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rot="-5400000">
            <a:off x="13020906" y="5019906"/>
            <a:ext cx="2633547" cy="2633547"/>
          </a:xfrm>
          <a:custGeom>
            <a:avLst/>
            <a:gdLst/>
            <a:ahLst/>
            <a:cxnLst/>
            <a:rect l="l" t="t" r="r" b="b"/>
            <a:pathLst>
              <a:path w="2633547" h="2633547">
                <a:moveTo>
                  <a:pt x="0" y="0"/>
                </a:moveTo>
                <a:lnTo>
                  <a:pt x="2633547" y="0"/>
                </a:lnTo>
                <a:lnTo>
                  <a:pt x="2633547" y="2633547"/>
                </a:lnTo>
                <a:lnTo>
                  <a:pt x="0" y="26335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grpSp>
        <p:nvGrpSpPr>
          <p:cNvPr id="2" name="Group 2"/>
          <p:cNvGrpSpPr/>
          <p:nvPr/>
        </p:nvGrpSpPr>
        <p:grpSpPr>
          <a:xfrm>
            <a:off x="9144000" y="3183962"/>
            <a:ext cx="8115300" cy="3919075"/>
            <a:chOff x="0" y="0"/>
            <a:chExt cx="10820400" cy="5225434"/>
          </a:xfrm>
        </p:grpSpPr>
        <p:sp>
          <p:nvSpPr>
            <p:cNvPr id="3" name="TextBox 3"/>
            <p:cNvSpPr txBox="1"/>
            <p:nvPr/>
          </p:nvSpPr>
          <p:spPr>
            <a:xfrm>
              <a:off x="0" y="9525"/>
              <a:ext cx="10820400" cy="1469651"/>
            </a:xfrm>
            <a:prstGeom prst="rect">
              <a:avLst/>
            </a:prstGeom>
          </p:spPr>
          <p:txBody>
            <a:bodyPr lIns="0" tIns="0" rIns="0" bIns="0" rtlCol="0" anchor="t">
              <a:spAutoFit/>
            </a:bodyPr>
            <a:lstStyle/>
            <a:p>
              <a:pPr marL="539749" lvl="1" indent="-269875" algn="l">
                <a:lnSpc>
                  <a:spcPts val="2999"/>
                </a:lnSpc>
                <a:buFont typeface="Arial"/>
                <a:buChar char="•"/>
              </a:pPr>
              <a:r>
                <a:rPr lang="en-US" sz="2499" spc="-22">
                  <a:solidFill>
                    <a:srgbClr val="171616"/>
                  </a:solidFill>
                  <a:latin typeface="Montserrat"/>
                  <a:ea typeface="Montserrat"/>
                  <a:cs typeface="Montserrat"/>
                  <a:sym typeface="Montserrat"/>
                </a:rPr>
                <a:t>Menopausal symptoms range from physical to emotional, impacting quality of life in diverse ways.</a:t>
              </a:r>
            </a:p>
          </p:txBody>
        </p:sp>
        <p:sp>
          <p:nvSpPr>
            <p:cNvPr id="4" name="TextBox 4"/>
            <p:cNvSpPr txBox="1"/>
            <p:nvPr/>
          </p:nvSpPr>
          <p:spPr>
            <a:xfrm>
              <a:off x="0" y="2406057"/>
              <a:ext cx="10820400" cy="976593"/>
            </a:xfrm>
            <a:prstGeom prst="rect">
              <a:avLst/>
            </a:prstGeom>
          </p:spPr>
          <p:txBody>
            <a:bodyPr lIns="0" tIns="0" rIns="0" bIns="0" rtlCol="0" anchor="t">
              <a:spAutoFit/>
            </a:bodyPr>
            <a:lstStyle/>
            <a:p>
              <a:pPr marL="539749" lvl="1" indent="-269875" algn="l">
                <a:lnSpc>
                  <a:spcPts val="2999"/>
                </a:lnSpc>
                <a:buFont typeface="Arial"/>
                <a:buChar char="•"/>
              </a:pPr>
              <a:r>
                <a:rPr lang="en-US" sz="2499" spc="-22">
                  <a:solidFill>
                    <a:srgbClr val="171616"/>
                  </a:solidFill>
                  <a:latin typeface="Montserrat"/>
                  <a:ea typeface="Montserrat"/>
                  <a:cs typeface="Montserrat"/>
                  <a:sym typeface="Montserrat"/>
                </a:rPr>
                <a:t>Tracking and understanding symptoms is essential for tailored care.</a:t>
              </a:r>
            </a:p>
          </p:txBody>
        </p:sp>
        <p:sp>
          <p:nvSpPr>
            <p:cNvPr id="5" name="TextBox 5"/>
            <p:cNvSpPr txBox="1"/>
            <p:nvPr/>
          </p:nvSpPr>
          <p:spPr>
            <a:xfrm>
              <a:off x="0" y="4248841"/>
              <a:ext cx="10820400" cy="976593"/>
            </a:xfrm>
            <a:prstGeom prst="rect">
              <a:avLst/>
            </a:prstGeom>
          </p:spPr>
          <p:txBody>
            <a:bodyPr lIns="0" tIns="0" rIns="0" bIns="0" rtlCol="0" anchor="t">
              <a:spAutoFit/>
            </a:bodyPr>
            <a:lstStyle/>
            <a:p>
              <a:pPr marL="539749" lvl="1" indent="-269875" algn="l">
                <a:lnSpc>
                  <a:spcPts val="2999"/>
                </a:lnSpc>
                <a:buFont typeface="Arial"/>
                <a:buChar char="•"/>
              </a:pPr>
              <a:r>
                <a:rPr lang="en-US" sz="2499" spc="-22">
                  <a:solidFill>
                    <a:srgbClr val="171616"/>
                  </a:solidFill>
                  <a:latin typeface="Montserrat"/>
                  <a:ea typeface="Montserrat"/>
                  <a:cs typeface="Montserrat"/>
                  <a:sym typeface="Montserrat"/>
                </a:rPr>
                <a:t>Collaboration with healthcare providers leads to effective symptom management.</a:t>
              </a:r>
            </a:p>
          </p:txBody>
        </p:sp>
      </p:grpSp>
      <p:sp>
        <p:nvSpPr>
          <p:cNvPr id="6" name="TextBox 6"/>
          <p:cNvSpPr txBox="1"/>
          <p:nvPr/>
        </p:nvSpPr>
        <p:spPr>
          <a:xfrm>
            <a:off x="1028700" y="2173521"/>
            <a:ext cx="6299200" cy="19811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171616"/>
                </a:solidFill>
                <a:latin typeface="Montserrat"/>
                <a:ea typeface="Montserrat"/>
                <a:cs typeface="Montserrat"/>
                <a:sym typeface="Montserrat"/>
              </a:rPr>
              <a:t>Key Takeaways</a:t>
            </a:r>
          </a:p>
        </p:txBody>
      </p:sp>
      <p:sp>
        <p:nvSpPr>
          <p:cNvPr id="7" name="Freeform 7"/>
          <p:cNvSpPr/>
          <p:nvPr/>
        </p:nvSpPr>
        <p:spPr>
          <a:xfrm rot="5400000">
            <a:off x="1028700" y="5789379"/>
            <a:ext cx="2571750" cy="2571750"/>
          </a:xfrm>
          <a:custGeom>
            <a:avLst/>
            <a:gdLst/>
            <a:ahLst/>
            <a:cxnLst/>
            <a:rect l="l" t="t" r="r" b="b"/>
            <a:pathLst>
              <a:path w="2571750" h="2571750">
                <a:moveTo>
                  <a:pt x="0" y="0"/>
                </a:moveTo>
                <a:lnTo>
                  <a:pt x="2571750" y="0"/>
                </a:lnTo>
                <a:lnTo>
                  <a:pt x="2571750" y="2571750"/>
                </a:lnTo>
                <a:lnTo>
                  <a:pt x="0" y="25717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rot="-10800000">
            <a:off x="3588412" y="5789379"/>
            <a:ext cx="2571750" cy="2571750"/>
          </a:xfrm>
          <a:custGeom>
            <a:avLst/>
            <a:gdLst/>
            <a:ahLst/>
            <a:cxnLst/>
            <a:rect l="l" t="t" r="r" b="b"/>
            <a:pathLst>
              <a:path w="2571750" h="2571750">
                <a:moveTo>
                  <a:pt x="0" y="0"/>
                </a:moveTo>
                <a:lnTo>
                  <a:pt x="2571750" y="0"/>
                </a:lnTo>
                <a:lnTo>
                  <a:pt x="2571750" y="2571750"/>
                </a:lnTo>
                <a:lnTo>
                  <a:pt x="0" y="25717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Freeform 2"/>
          <p:cNvSpPr/>
          <p:nvPr/>
        </p:nvSpPr>
        <p:spPr>
          <a:xfrm>
            <a:off x="10495761" y="68254"/>
            <a:ext cx="6808239" cy="10218746"/>
          </a:xfrm>
          <a:custGeom>
            <a:avLst/>
            <a:gdLst/>
            <a:ahLst/>
            <a:cxnLst/>
            <a:rect l="l" t="t" r="r" b="b"/>
            <a:pathLst>
              <a:path w="6808239" h="10218746">
                <a:moveTo>
                  <a:pt x="0" y="0"/>
                </a:moveTo>
                <a:lnTo>
                  <a:pt x="6808240" y="0"/>
                </a:lnTo>
                <a:lnTo>
                  <a:pt x="6808240" y="10218746"/>
                </a:lnTo>
                <a:lnTo>
                  <a:pt x="0" y="10218746"/>
                </a:lnTo>
                <a:lnTo>
                  <a:pt x="0" y="0"/>
                </a:lnTo>
                <a:close/>
              </a:path>
            </a:pathLst>
          </a:custGeom>
          <a:blipFill>
            <a:blip r:embed="rId2"/>
            <a:stretch>
              <a:fillRect/>
            </a:stretch>
          </a:blipFill>
        </p:spPr>
      </p:sp>
      <p:sp>
        <p:nvSpPr>
          <p:cNvPr id="3" name="AutoShape 3"/>
          <p:cNvSpPr/>
          <p:nvPr/>
        </p:nvSpPr>
        <p:spPr>
          <a:xfrm>
            <a:off x="0" y="9401175"/>
            <a:ext cx="18601781" cy="0"/>
          </a:xfrm>
          <a:prstGeom prst="line">
            <a:avLst/>
          </a:prstGeom>
          <a:ln w="285750" cap="flat">
            <a:solidFill>
              <a:srgbClr val="FFFFFF"/>
            </a:solidFill>
            <a:prstDash val="solid"/>
            <a:headEnd type="none" w="sm" len="sm"/>
            <a:tailEnd type="none" w="sm" len="sm"/>
          </a:ln>
        </p:spPr>
      </p:sp>
      <p:sp>
        <p:nvSpPr>
          <p:cNvPr id="4" name="AutoShape 4"/>
          <p:cNvSpPr/>
          <p:nvPr/>
        </p:nvSpPr>
        <p:spPr>
          <a:xfrm>
            <a:off x="-156891" y="885825"/>
            <a:ext cx="18601781" cy="0"/>
          </a:xfrm>
          <a:prstGeom prst="line">
            <a:avLst/>
          </a:prstGeom>
          <a:ln w="285750" cap="flat">
            <a:solidFill>
              <a:srgbClr val="FFFFFF"/>
            </a:solidFill>
            <a:prstDash val="solid"/>
            <a:headEnd type="none" w="sm" len="sm"/>
            <a:tailEnd type="none" w="sm" len="sm"/>
          </a:ln>
        </p:spPr>
      </p:sp>
      <p:sp>
        <p:nvSpPr>
          <p:cNvPr id="5" name="TextBox 5"/>
          <p:cNvSpPr txBox="1"/>
          <p:nvPr/>
        </p:nvSpPr>
        <p:spPr>
          <a:xfrm>
            <a:off x="2743363" y="4981624"/>
            <a:ext cx="6299200" cy="733425"/>
          </a:xfrm>
          <a:prstGeom prst="rect">
            <a:avLst/>
          </a:prstGeom>
        </p:spPr>
        <p:txBody>
          <a:bodyPr lIns="0" tIns="0" rIns="0" bIns="0" rtlCol="0" anchor="t">
            <a:spAutoFit/>
          </a:bodyPr>
          <a:lstStyle/>
          <a:p>
            <a:pPr algn="ctr">
              <a:lnSpc>
                <a:spcPts val="2999"/>
              </a:lnSpc>
              <a:spcBef>
                <a:spcPct val="0"/>
              </a:spcBef>
            </a:pPr>
            <a:r>
              <a:rPr lang="en-US" sz="2499" spc="-22">
                <a:solidFill>
                  <a:srgbClr val="000000"/>
                </a:solidFill>
                <a:latin typeface="Montserrat"/>
                <a:ea typeface="Montserrat"/>
                <a:cs typeface="Montserrat"/>
                <a:sym typeface="Montserrat"/>
              </a:rPr>
              <a:t>You are now ready to move on to the workbook and journal.</a:t>
            </a:r>
          </a:p>
        </p:txBody>
      </p:sp>
      <p:sp>
        <p:nvSpPr>
          <p:cNvPr id="6" name="TextBox 6"/>
          <p:cNvSpPr txBox="1"/>
          <p:nvPr/>
        </p:nvSpPr>
        <p:spPr>
          <a:xfrm>
            <a:off x="2921000" y="3338876"/>
            <a:ext cx="5943926" cy="994410"/>
          </a:xfrm>
          <a:prstGeom prst="rect">
            <a:avLst/>
          </a:prstGeom>
        </p:spPr>
        <p:txBody>
          <a:bodyPr lIns="0" tIns="0" rIns="0" bIns="0" rtlCol="0" anchor="t">
            <a:spAutoFit/>
          </a:bodyPr>
          <a:lstStyle/>
          <a:p>
            <a:pPr marL="0" lvl="0" indent="0" algn="l">
              <a:lnSpc>
                <a:spcPts val="7290"/>
              </a:lnSpc>
              <a:spcBef>
                <a:spcPct val="0"/>
              </a:spcBef>
            </a:pPr>
            <a:r>
              <a:rPr lang="en-US" sz="8100" spc="-324">
                <a:solidFill>
                  <a:srgbClr val="000000"/>
                </a:solidFill>
                <a:latin typeface="Montserrat"/>
                <a:ea typeface="Montserrat"/>
                <a:cs typeface="Montserrat"/>
                <a:sym typeface="Montserrat"/>
              </a:rPr>
              <a:t>Well Done</a:t>
            </a:r>
            <a:r>
              <a:rPr lang="en-US" sz="8100" u="none" strike="noStrike" spc="-324">
                <a:solidFill>
                  <a:srgbClr val="000000"/>
                </a:solidFill>
                <a:latin typeface="Montserrat"/>
                <a:ea typeface="Montserrat"/>
                <a:cs typeface="Montserrat"/>
                <a:sym typeface="Montserrat"/>
              </a:rPr>
              <a:t>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Freeform 2"/>
          <p:cNvSpPr/>
          <p:nvPr/>
        </p:nvSpPr>
        <p:spPr>
          <a:xfrm>
            <a:off x="10403448" y="5033917"/>
            <a:ext cx="7884552" cy="5253083"/>
          </a:xfrm>
          <a:custGeom>
            <a:avLst/>
            <a:gdLst/>
            <a:ahLst/>
            <a:cxnLst/>
            <a:rect l="l" t="t" r="r" b="b"/>
            <a:pathLst>
              <a:path w="7884552" h="5253083">
                <a:moveTo>
                  <a:pt x="0" y="0"/>
                </a:moveTo>
                <a:lnTo>
                  <a:pt x="7884552" y="0"/>
                </a:lnTo>
                <a:lnTo>
                  <a:pt x="7884552" y="5253083"/>
                </a:lnTo>
                <a:lnTo>
                  <a:pt x="0" y="5253083"/>
                </a:lnTo>
                <a:lnTo>
                  <a:pt x="0" y="0"/>
                </a:lnTo>
                <a:close/>
              </a:path>
            </a:pathLst>
          </a:custGeom>
          <a:blipFill>
            <a:blip r:embed="rId2"/>
            <a:stretch>
              <a:fillRect/>
            </a:stretch>
          </a:blipFill>
        </p:spPr>
      </p:sp>
      <p:grpSp>
        <p:nvGrpSpPr>
          <p:cNvPr id="3" name="Group 3"/>
          <p:cNvGrpSpPr/>
          <p:nvPr/>
        </p:nvGrpSpPr>
        <p:grpSpPr>
          <a:xfrm>
            <a:off x="0" y="0"/>
            <a:ext cx="10403448" cy="10287000"/>
            <a:chOff x="0" y="0"/>
            <a:chExt cx="2740003" cy="2709333"/>
          </a:xfrm>
        </p:grpSpPr>
        <p:sp>
          <p:nvSpPr>
            <p:cNvPr id="4" name="Freeform 4"/>
            <p:cNvSpPr/>
            <p:nvPr/>
          </p:nvSpPr>
          <p:spPr>
            <a:xfrm>
              <a:off x="0" y="0"/>
              <a:ext cx="2740003" cy="2709333"/>
            </a:xfrm>
            <a:custGeom>
              <a:avLst/>
              <a:gdLst/>
              <a:ahLst/>
              <a:cxnLst/>
              <a:rect l="l" t="t" r="r" b="b"/>
              <a:pathLst>
                <a:path w="2740003" h="2709333">
                  <a:moveTo>
                    <a:pt x="0" y="0"/>
                  </a:moveTo>
                  <a:lnTo>
                    <a:pt x="2740003" y="0"/>
                  </a:lnTo>
                  <a:lnTo>
                    <a:pt x="2740003" y="2709333"/>
                  </a:lnTo>
                  <a:lnTo>
                    <a:pt x="0" y="2709333"/>
                  </a:lnTo>
                  <a:close/>
                </a:path>
              </a:pathLst>
            </a:custGeom>
            <a:solidFill>
              <a:srgbClr val="FFFFFF">
                <a:alpha val="12941"/>
              </a:srgbClr>
            </a:solidFill>
          </p:spPr>
        </p:sp>
        <p:sp>
          <p:nvSpPr>
            <p:cNvPr id="5" name="TextBox 5"/>
            <p:cNvSpPr txBox="1"/>
            <p:nvPr/>
          </p:nvSpPr>
          <p:spPr>
            <a:xfrm>
              <a:off x="0" y="9525"/>
              <a:ext cx="2740003" cy="2699808"/>
            </a:xfrm>
            <a:prstGeom prst="rect">
              <a:avLst/>
            </a:prstGeom>
          </p:spPr>
          <p:txBody>
            <a:bodyPr lIns="50800" tIns="50800" rIns="50800" bIns="50800" rtlCol="0" anchor="ctr"/>
            <a:lstStyle/>
            <a:p>
              <a:pPr algn="ctr">
                <a:lnSpc>
                  <a:spcPts val="2999"/>
                </a:lnSpc>
              </a:pPr>
              <a:endParaRPr/>
            </a:p>
          </p:txBody>
        </p:sp>
      </p:grpSp>
      <p:sp>
        <p:nvSpPr>
          <p:cNvPr id="6" name="TextBox 6"/>
          <p:cNvSpPr txBox="1"/>
          <p:nvPr/>
        </p:nvSpPr>
        <p:spPr>
          <a:xfrm>
            <a:off x="2443982" y="1822584"/>
            <a:ext cx="7555488" cy="29336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171616"/>
                </a:solidFill>
                <a:latin typeface="Montserrat"/>
                <a:ea typeface="Montserrat"/>
                <a:cs typeface="Montserrat"/>
                <a:sym typeface="Montserrat"/>
              </a:rPr>
              <a:t>Module 2: Symptoms of Menopause</a:t>
            </a:r>
          </a:p>
        </p:txBody>
      </p:sp>
      <p:sp>
        <p:nvSpPr>
          <p:cNvPr id="7" name="TextBox 7"/>
          <p:cNvSpPr txBox="1"/>
          <p:nvPr/>
        </p:nvSpPr>
        <p:spPr>
          <a:xfrm>
            <a:off x="2443982" y="5564833"/>
            <a:ext cx="7555488" cy="287991"/>
          </a:xfrm>
          <a:prstGeom prst="rect">
            <a:avLst/>
          </a:prstGeom>
        </p:spPr>
        <p:txBody>
          <a:bodyPr lIns="0" tIns="0" rIns="0" bIns="0" rtlCol="0" anchor="t">
            <a:spAutoFit/>
          </a:bodyPr>
          <a:lstStyle/>
          <a:p>
            <a:pPr marL="0" lvl="0" indent="0" algn="l">
              <a:lnSpc>
                <a:spcPts val="2249"/>
              </a:lnSpc>
              <a:spcBef>
                <a:spcPct val="0"/>
              </a:spcBef>
            </a:pPr>
            <a:r>
              <a:rPr lang="en-US" sz="2499" b="1" u="none" strike="noStrike" spc="-99">
                <a:solidFill>
                  <a:srgbClr val="171616"/>
                </a:solidFill>
                <a:latin typeface="Montserrat Bold"/>
                <a:ea typeface="Montserrat Bold"/>
                <a:cs typeface="Montserrat Bold"/>
                <a:sym typeface="Montserrat Bold"/>
              </a:rPr>
              <a:t>Objective:</a:t>
            </a:r>
          </a:p>
        </p:txBody>
      </p:sp>
      <p:sp>
        <p:nvSpPr>
          <p:cNvPr id="8" name="TextBox 8"/>
          <p:cNvSpPr txBox="1"/>
          <p:nvPr/>
        </p:nvSpPr>
        <p:spPr>
          <a:xfrm>
            <a:off x="2443982" y="6078513"/>
            <a:ext cx="7555488" cy="1469651"/>
          </a:xfrm>
          <a:prstGeom prst="rect">
            <a:avLst/>
          </a:prstGeom>
        </p:spPr>
        <p:txBody>
          <a:bodyPr lIns="0" tIns="0" rIns="0" bIns="0" rtlCol="0" anchor="t">
            <a:spAutoFit/>
          </a:bodyPr>
          <a:lstStyle/>
          <a:p>
            <a:pPr marL="0" lvl="0" indent="0" algn="l">
              <a:lnSpc>
                <a:spcPts val="2999"/>
              </a:lnSpc>
            </a:pPr>
            <a:r>
              <a:rPr lang="en-US" sz="2499" u="none" strike="noStrike" spc="-22">
                <a:solidFill>
                  <a:srgbClr val="171616"/>
                </a:solidFill>
                <a:latin typeface="Montserrat"/>
                <a:ea typeface="Montserrat"/>
                <a:cs typeface="Montserrat"/>
                <a:sym typeface="Montserrat"/>
              </a:rPr>
              <a:t>Identify common and uncommon symptoms of menopause, understand their biological basis, and explore current medical insights into symptom variability.</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Freeform 2"/>
          <p:cNvSpPr/>
          <p:nvPr/>
        </p:nvSpPr>
        <p:spPr>
          <a:xfrm>
            <a:off x="10561593" y="-20817"/>
            <a:ext cx="9681688" cy="10307817"/>
          </a:xfrm>
          <a:custGeom>
            <a:avLst/>
            <a:gdLst/>
            <a:ahLst/>
            <a:cxnLst/>
            <a:rect l="l" t="t" r="r" b="b"/>
            <a:pathLst>
              <a:path w="9681688" h="10307817">
                <a:moveTo>
                  <a:pt x="0" y="0"/>
                </a:moveTo>
                <a:lnTo>
                  <a:pt x="9681688" y="0"/>
                </a:lnTo>
                <a:lnTo>
                  <a:pt x="9681688" y="10307817"/>
                </a:lnTo>
                <a:lnTo>
                  <a:pt x="0" y="10307817"/>
                </a:lnTo>
                <a:lnTo>
                  <a:pt x="0" y="0"/>
                </a:lnTo>
                <a:close/>
              </a:path>
            </a:pathLst>
          </a:custGeom>
          <a:blipFill>
            <a:blip r:embed="rId2"/>
            <a:stretch>
              <a:fillRect l="-46874" r="-12626"/>
            </a:stretch>
          </a:blipFill>
        </p:spPr>
      </p:sp>
      <p:grpSp>
        <p:nvGrpSpPr>
          <p:cNvPr id="3" name="Group 3"/>
          <p:cNvGrpSpPr/>
          <p:nvPr/>
        </p:nvGrpSpPr>
        <p:grpSpPr>
          <a:xfrm>
            <a:off x="1857849" y="2078217"/>
            <a:ext cx="7286151" cy="6130565"/>
            <a:chOff x="0" y="0"/>
            <a:chExt cx="9714867" cy="8174087"/>
          </a:xfrm>
        </p:grpSpPr>
        <p:sp>
          <p:nvSpPr>
            <p:cNvPr id="4" name="TextBox 4"/>
            <p:cNvSpPr txBox="1"/>
            <p:nvPr/>
          </p:nvSpPr>
          <p:spPr>
            <a:xfrm>
              <a:off x="0" y="247650"/>
              <a:ext cx="9711839" cy="145414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171616"/>
                  </a:solidFill>
                  <a:latin typeface="Montserrat"/>
                  <a:ea typeface="Montserrat"/>
                  <a:cs typeface="Montserrat"/>
                  <a:sym typeface="Montserrat"/>
                </a:rPr>
                <a:t>1. Introduction</a:t>
              </a:r>
            </a:p>
          </p:txBody>
        </p:sp>
        <p:sp>
          <p:nvSpPr>
            <p:cNvPr id="5" name="TextBox 5"/>
            <p:cNvSpPr txBox="1"/>
            <p:nvPr/>
          </p:nvSpPr>
          <p:spPr>
            <a:xfrm>
              <a:off x="0" y="3746083"/>
              <a:ext cx="9714867" cy="4428004"/>
            </a:xfrm>
            <a:prstGeom prst="rect">
              <a:avLst/>
            </a:prstGeom>
          </p:spPr>
          <p:txBody>
            <a:bodyPr lIns="0" tIns="0" rIns="0" bIns="0" rtlCol="0" anchor="t">
              <a:spAutoFit/>
            </a:bodyPr>
            <a:lstStyle/>
            <a:p>
              <a:pPr marL="0" lvl="0" indent="0" algn="l">
                <a:lnSpc>
                  <a:spcPts val="2999"/>
                </a:lnSpc>
                <a:spcBef>
                  <a:spcPct val="0"/>
                </a:spcBef>
              </a:pPr>
              <a:r>
                <a:rPr lang="en-US" sz="2499" u="none" strike="noStrike" spc="-22">
                  <a:solidFill>
                    <a:srgbClr val="171616"/>
                  </a:solidFill>
                  <a:latin typeface="Montserrat"/>
                  <a:ea typeface="Montserrat"/>
                  <a:cs typeface="Montserrat"/>
                  <a:sym typeface="Montserrat"/>
                </a:rPr>
                <a:t>Menopause is a natural phase of life marked by diverse physical, emotional, and cognitive changes. While some symptoms like hot flashes are widely recognized, others remain less discussed but equally impactful. This module delves into the broad spectrum of menopausal symptoms, equipping you to understand, classify, and manage them effectively.</a:t>
              </a: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TextBox 2"/>
          <p:cNvSpPr txBox="1"/>
          <p:nvPr/>
        </p:nvSpPr>
        <p:spPr>
          <a:xfrm>
            <a:off x="1028700" y="4276726"/>
            <a:ext cx="8547566" cy="19811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171616"/>
                </a:solidFill>
                <a:latin typeface="Montserrat"/>
                <a:ea typeface="Montserrat"/>
                <a:cs typeface="Montserrat"/>
                <a:sym typeface="Montserrat"/>
              </a:rPr>
              <a:t>2. Common Symptoms</a:t>
            </a:r>
          </a:p>
        </p:txBody>
      </p:sp>
      <p:sp>
        <p:nvSpPr>
          <p:cNvPr id="3" name="Freeform 3"/>
          <p:cNvSpPr/>
          <p:nvPr/>
        </p:nvSpPr>
        <p:spPr>
          <a:xfrm rot="-10800000">
            <a:off x="14690626" y="1655917"/>
            <a:ext cx="1461230" cy="1461230"/>
          </a:xfrm>
          <a:custGeom>
            <a:avLst/>
            <a:gdLst/>
            <a:ahLst/>
            <a:cxnLst/>
            <a:rect l="l" t="t" r="r" b="b"/>
            <a:pathLst>
              <a:path w="1461230" h="1461230">
                <a:moveTo>
                  <a:pt x="0" y="0"/>
                </a:moveTo>
                <a:lnTo>
                  <a:pt x="1461230" y="0"/>
                </a:lnTo>
                <a:lnTo>
                  <a:pt x="1461230" y="1461230"/>
                </a:lnTo>
                <a:lnTo>
                  <a:pt x="0" y="14612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10800000">
            <a:off x="12580043" y="477281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10800000">
            <a:off x="12580043" y="669814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8515644">
            <a:off x="11807343" y="2642248"/>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AutoShape 7"/>
          <p:cNvSpPr/>
          <p:nvPr/>
        </p:nvSpPr>
        <p:spPr>
          <a:xfrm flipV="1">
            <a:off x="14557276" y="-870706"/>
            <a:ext cx="0" cy="11687844"/>
          </a:xfrm>
          <a:prstGeom prst="line">
            <a:avLst/>
          </a:prstGeom>
          <a:ln w="285750" cap="flat">
            <a:solidFill>
              <a:srgbClr val="FFFFFF"/>
            </a:solidFill>
            <a:prstDash val="solid"/>
            <a:headEnd type="none" w="sm" len="sm"/>
            <a:tailEnd type="none" w="sm" len="sm"/>
          </a:ln>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TextBox 2"/>
          <p:cNvSpPr txBox="1"/>
          <p:nvPr/>
        </p:nvSpPr>
        <p:spPr>
          <a:xfrm>
            <a:off x="2324100" y="3017744"/>
            <a:ext cx="6299200" cy="5537386"/>
          </a:xfrm>
          <a:prstGeom prst="rect">
            <a:avLst/>
          </a:prstGeom>
        </p:spPr>
        <p:txBody>
          <a:bodyPr lIns="0" tIns="0" rIns="0" bIns="0" rtlCol="0" anchor="t">
            <a:spAutoFit/>
          </a:bodyPr>
          <a:lstStyle/>
          <a:p>
            <a:pPr marL="0" lvl="0" indent="0" algn="l">
              <a:lnSpc>
                <a:spcPts val="2999"/>
              </a:lnSpc>
              <a:spcBef>
                <a:spcPct val="0"/>
              </a:spcBef>
            </a:pPr>
            <a:r>
              <a:rPr lang="en-US" sz="2499" u="none" strike="noStrike" spc="-22">
                <a:solidFill>
                  <a:srgbClr val="171616"/>
                </a:solidFill>
                <a:latin typeface="Montserrat"/>
                <a:ea typeface="Montserrat"/>
                <a:cs typeface="Montserrat"/>
                <a:sym typeface="Montserrat"/>
              </a:rPr>
              <a:t>Hot flashes affect up to 80% of women during menopause. They are characterized by sudden warmth, flushing, and sweating, often triggered by:</a:t>
            </a:r>
          </a:p>
          <a:p>
            <a:pPr marL="0" lvl="0" indent="0" algn="l">
              <a:lnSpc>
                <a:spcPts val="2999"/>
              </a:lnSpc>
              <a:spcBef>
                <a:spcPct val="0"/>
              </a:spcBef>
            </a:pPr>
            <a:endParaRPr lang="en-US" sz="2499" u="none" strike="noStrike" spc="-22">
              <a:solidFill>
                <a:srgbClr val="171616"/>
              </a:solidFill>
              <a:latin typeface="Montserrat"/>
              <a:ea typeface="Montserrat"/>
              <a:cs typeface="Montserrat"/>
              <a:sym typeface="Montserrat"/>
            </a:endParaRPr>
          </a:p>
          <a:p>
            <a:pPr marL="539749" lvl="1" indent="-269875" algn="l">
              <a:lnSpc>
                <a:spcPts val="2999"/>
              </a:lnSpc>
              <a:spcBef>
                <a:spcPct val="0"/>
              </a:spcBef>
              <a:buFont typeface="Arial"/>
              <a:buChar char="•"/>
            </a:pPr>
            <a:r>
              <a:rPr lang="en-US" sz="2499" u="none" strike="noStrike" spc="-22">
                <a:solidFill>
                  <a:srgbClr val="171616"/>
                </a:solidFill>
                <a:latin typeface="Montserrat"/>
                <a:ea typeface="Montserrat"/>
                <a:cs typeface="Montserrat"/>
                <a:sym typeface="Montserrat"/>
              </a:rPr>
              <a:t>Hormonal fluctuations, particularly declining estrogen.</a:t>
            </a:r>
          </a:p>
          <a:p>
            <a:pPr marL="539749" lvl="1" indent="-269875" algn="l">
              <a:lnSpc>
                <a:spcPts val="2999"/>
              </a:lnSpc>
              <a:spcBef>
                <a:spcPct val="0"/>
              </a:spcBef>
              <a:buFont typeface="Arial"/>
              <a:buChar char="•"/>
            </a:pPr>
            <a:r>
              <a:rPr lang="en-US" sz="2499" u="none" strike="noStrike" spc="-22">
                <a:solidFill>
                  <a:srgbClr val="171616"/>
                </a:solidFill>
                <a:latin typeface="Montserrat"/>
                <a:ea typeface="Montserrat"/>
                <a:cs typeface="Montserrat"/>
                <a:sym typeface="Montserrat"/>
              </a:rPr>
              <a:t>External factors such as stress, caffeine, or spicy foods.</a:t>
            </a:r>
          </a:p>
          <a:p>
            <a:pPr marL="0" lvl="0" indent="0" algn="l">
              <a:lnSpc>
                <a:spcPts val="2999"/>
              </a:lnSpc>
              <a:spcBef>
                <a:spcPct val="0"/>
              </a:spcBef>
            </a:pPr>
            <a:endParaRPr lang="en-US" sz="2499" u="none" strike="noStrike" spc="-22">
              <a:solidFill>
                <a:srgbClr val="171616"/>
              </a:solidFill>
              <a:latin typeface="Montserrat"/>
              <a:ea typeface="Montserrat"/>
              <a:cs typeface="Montserrat"/>
              <a:sym typeface="Montserrat"/>
            </a:endParaRPr>
          </a:p>
          <a:p>
            <a:pPr marL="0" lvl="0" indent="0" algn="l">
              <a:lnSpc>
                <a:spcPts val="2999"/>
              </a:lnSpc>
              <a:spcBef>
                <a:spcPct val="0"/>
              </a:spcBef>
            </a:pPr>
            <a:r>
              <a:rPr lang="en-US" sz="2499" b="1" u="none" strike="noStrike" spc="-22">
                <a:solidFill>
                  <a:srgbClr val="171616"/>
                </a:solidFill>
                <a:latin typeface="Montserrat Bold"/>
                <a:ea typeface="Montserrat Bold"/>
                <a:cs typeface="Montserrat Bold"/>
                <a:sym typeface="Montserrat Bold"/>
              </a:rPr>
              <a:t>Medical Insight:  </a:t>
            </a:r>
            <a:r>
              <a:rPr lang="en-US" sz="2499" u="none" strike="noStrike" spc="-22">
                <a:solidFill>
                  <a:srgbClr val="171616"/>
                </a:solidFill>
                <a:latin typeface="Montserrat"/>
                <a:ea typeface="Montserrat"/>
                <a:cs typeface="Montserrat"/>
                <a:sym typeface="Montserrat"/>
              </a:rPr>
              <a:t>Vasomotor instability, caused by the brain's hypothalamus misinterpreting body temperature, underpins these symptoms.</a:t>
            </a:r>
          </a:p>
        </p:txBody>
      </p:sp>
      <p:sp>
        <p:nvSpPr>
          <p:cNvPr id="3" name="TextBox 3"/>
          <p:cNvSpPr txBox="1"/>
          <p:nvPr/>
        </p:nvSpPr>
        <p:spPr>
          <a:xfrm>
            <a:off x="1028700" y="1276350"/>
            <a:ext cx="16230600" cy="10286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171616"/>
                </a:solidFill>
                <a:latin typeface="Montserrat"/>
                <a:ea typeface="Montserrat"/>
                <a:cs typeface="Montserrat"/>
                <a:sym typeface="Montserrat"/>
              </a:rPr>
              <a:t>Hot Flashes and Night Sweats</a:t>
            </a:r>
          </a:p>
        </p:txBody>
      </p:sp>
      <p:sp>
        <p:nvSpPr>
          <p:cNvPr id="4" name="AutoShape 4"/>
          <p:cNvSpPr/>
          <p:nvPr/>
        </p:nvSpPr>
        <p:spPr>
          <a:xfrm>
            <a:off x="0" y="9401175"/>
            <a:ext cx="18601781" cy="0"/>
          </a:xfrm>
          <a:prstGeom prst="line">
            <a:avLst/>
          </a:prstGeom>
          <a:ln w="285750" cap="flat">
            <a:solidFill>
              <a:srgbClr val="FFFFFF"/>
            </a:solidFill>
            <a:prstDash val="solid"/>
            <a:headEnd type="none" w="sm" len="sm"/>
            <a:tailEnd type="none" w="sm" len="sm"/>
          </a:ln>
        </p:spPr>
      </p:sp>
      <p:sp>
        <p:nvSpPr>
          <p:cNvPr id="5" name="Freeform 5"/>
          <p:cNvSpPr/>
          <p:nvPr/>
        </p:nvSpPr>
        <p:spPr>
          <a:xfrm rot="5400000">
            <a:off x="1028700" y="3008219"/>
            <a:ext cx="980015" cy="980015"/>
          </a:xfrm>
          <a:custGeom>
            <a:avLst/>
            <a:gdLst/>
            <a:ahLst/>
            <a:cxnLst/>
            <a:rect l="l" t="t" r="r" b="b"/>
            <a:pathLst>
              <a:path w="980015" h="980015">
                <a:moveTo>
                  <a:pt x="0" y="0"/>
                </a:moveTo>
                <a:lnTo>
                  <a:pt x="980015" y="0"/>
                </a:lnTo>
                <a:lnTo>
                  <a:pt x="980015" y="980015"/>
                </a:lnTo>
                <a:lnTo>
                  <a:pt x="0" y="9800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9144000" y="3008219"/>
            <a:ext cx="9144000" cy="6250081"/>
          </a:xfrm>
          <a:custGeom>
            <a:avLst/>
            <a:gdLst/>
            <a:ahLst/>
            <a:cxnLst/>
            <a:rect l="l" t="t" r="r" b="b"/>
            <a:pathLst>
              <a:path w="9144000" h="6250081">
                <a:moveTo>
                  <a:pt x="0" y="0"/>
                </a:moveTo>
                <a:lnTo>
                  <a:pt x="9144000" y="0"/>
                </a:lnTo>
                <a:lnTo>
                  <a:pt x="9144000" y="6250081"/>
                </a:lnTo>
                <a:lnTo>
                  <a:pt x="0" y="6250081"/>
                </a:lnTo>
                <a:lnTo>
                  <a:pt x="0" y="0"/>
                </a:lnTo>
                <a:close/>
              </a:path>
            </a:pathLst>
          </a:custGeom>
          <a:blipFill>
            <a:blip r:embed="rId4"/>
            <a:stretch>
              <a:fillRect l="-1295" r="-1295"/>
            </a:stretch>
          </a:blipFill>
        </p:spPr>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TextBox 2"/>
          <p:cNvSpPr txBox="1"/>
          <p:nvPr/>
        </p:nvSpPr>
        <p:spPr>
          <a:xfrm>
            <a:off x="9753600" y="4566958"/>
            <a:ext cx="7505700" cy="3699622"/>
          </a:xfrm>
          <a:prstGeom prst="rect">
            <a:avLst/>
          </a:prstGeom>
        </p:spPr>
        <p:txBody>
          <a:bodyPr lIns="0" tIns="0" rIns="0" bIns="0" rtlCol="0" anchor="t">
            <a:spAutoFit/>
          </a:bodyPr>
          <a:lstStyle/>
          <a:p>
            <a:pPr marL="0" lvl="0" indent="0" algn="l">
              <a:lnSpc>
                <a:spcPts val="2999"/>
              </a:lnSpc>
              <a:spcBef>
                <a:spcPct val="0"/>
              </a:spcBef>
            </a:pPr>
            <a:r>
              <a:rPr lang="en-US" sz="2499" u="none" strike="noStrike" spc="-22">
                <a:solidFill>
                  <a:srgbClr val="171616"/>
                </a:solidFill>
                <a:latin typeface="Montserrat"/>
                <a:ea typeface="Montserrat"/>
                <a:cs typeface="Montserrat"/>
                <a:sym typeface="Montserrat"/>
              </a:rPr>
              <a:t>Mood swings are common, with women reporting feelings of:</a:t>
            </a:r>
          </a:p>
          <a:p>
            <a:pPr marL="0" lvl="0" indent="0" algn="l">
              <a:lnSpc>
                <a:spcPts val="1500"/>
              </a:lnSpc>
              <a:spcBef>
                <a:spcPct val="0"/>
              </a:spcBef>
            </a:pPr>
            <a:endParaRPr lang="en-US" sz="2499" u="none" strike="noStrike" spc="-22">
              <a:solidFill>
                <a:srgbClr val="171616"/>
              </a:solidFill>
              <a:latin typeface="Montserrat"/>
              <a:ea typeface="Montserrat"/>
              <a:cs typeface="Montserrat"/>
              <a:sym typeface="Montserrat"/>
            </a:endParaRPr>
          </a:p>
          <a:p>
            <a:pPr marL="539749" lvl="1" indent="-269875" algn="l">
              <a:lnSpc>
                <a:spcPts val="2999"/>
              </a:lnSpc>
              <a:spcBef>
                <a:spcPct val="0"/>
              </a:spcBef>
              <a:buFont typeface="Arial"/>
              <a:buChar char="•"/>
            </a:pPr>
            <a:r>
              <a:rPr lang="en-US" sz="2499" u="none" strike="noStrike" spc="-22">
                <a:solidFill>
                  <a:srgbClr val="171616"/>
                </a:solidFill>
                <a:latin typeface="Montserrat"/>
                <a:ea typeface="Montserrat"/>
                <a:cs typeface="Montserrat"/>
                <a:sym typeface="Montserrat"/>
              </a:rPr>
              <a:t>Increased irritability or anger.</a:t>
            </a:r>
          </a:p>
          <a:p>
            <a:pPr marL="539749" lvl="1" indent="-269875" algn="l">
              <a:lnSpc>
                <a:spcPts val="2999"/>
              </a:lnSpc>
              <a:spcBef>
                <a:spcPct val="0"/>
              </a:spcBef>
              <a:buFont typeface="Arial"/>
              <a:buChar char="•"/>
            </a:pPr>
            <a:r>
              <a:rPr lang="en-US" sz="2499" u="none" strike="noStrike" spc="-22">
                <a:solidFill>
                  <a:srgbClr val="171616"/>
                </a:solidFill>
                <a:latin typeface="Montserrat"/>
                <a:ea typeface="Montserrat"/>
                <a:cs typeface="Montserrat"/>
                <a:sym typeface="Montserrat"/>
              </a:rPr>
              <a:t>Persistent sadness or depressive episodes.</a:t>
            </a:r>
          </a:p>
          <a:p>
            <a:pPr marL="539749" lvl="1" indent="-269875" algn="l">
              <a:lnSpc>
                <a:spcPts val="2999"/>
              </a:lnSpc>
              <a:spcBef>
                <a:spcPct val="0"/>
              </a:spcBef>
              <a:buFont typeface="Arial"/>
              <a:buChar char="•"/>
            </a:pPr>
            <a:r>
              <a:rPr lang="en-US" sz="2499" u="none" strike="noStrike" spc="-22">
                <a:solidFill>
                  <a:srgbClr val="171616"/>
                </a:solidFill>
                <a:latin typeface="Montserrat"/>
                <a:ea typeface="Montserrat"/>
                <a:cs typeface="Montserrat"/>
                <a:sym typeface="Montserrat"/>
              </a:rPr>
              <a:t>Heightened anxiety and restlessness.</a:t>
            </a:r>
          </a:p>
          <a:p>
            <a:pPr algn="l">
              <a:lnSpc>
                <a:spcPts val="2999"/>
              </a:lnSpc>
              <a:spcBef>
                <a:spcPct val="0"/>
              </a:spcBef>
            </a:pPr>
            <a:endParaRPr lang="en-US" sz="2499" u="none" strike="noStrike" spc="-22">
              <a:solidFill>
                <a:srgbClr val="171616"/>
              </a:solidFill>
              <a:latin typeface="Montserrat"/>
              <a:ea typeface="Montserrat"/>
              <a:cs typeface="Montserrat"/>
              <a:sym typeface="Montserrat"/>
            </a:endParaRPr>
          </a:p>
          <a:p>
            <a:pPr marL="0" lvl="0" indent="0" algn="l">
              <a:lnSpc>
                <a:spcPts val="1500"/>
              </a:lnSpc>
              <a:spcBef>
                <a:spcPct val="0"/>
              </a:spcBef>
            </a:pPr>
            <a:endParaRPr lang="en-US" sz="2499" u="none" strike="noStrike" spc="-22">
              <a:solidFill>
                <a:srgbClr val="171616"/>
              </a:solidFill>
              <a:latin typeface="Montserrat"/>
              <a:ea typeface="Montserrat"/>
              <a:cs typeface="Montserrat"/>
              <a:sym typeface="Montserrat"/>
            </a:endParaRPr>
          </a:p>
          <a:p>
            <a:pPr marL="0" lvl="0" indent="0" algn="l">
              <a:lnSpc>
                <a:spcPts val="2999"/>
              </a:lnSpc>
              <a:spcBef>
                <a:spcPct val="0"/>
              </a:spcBef>
            </a:pPr>
            <a:r>
              <a:rPr lang="en-US" sz="2499" b="1" u="none" strike="noStrike" spc="-22">
                <a:solidFill>
                  <a:srgbClr val="171616"/>
                </a:solidFill>
                <a:latin typeface="Montserrat Bold"/>
                <a:ea typeface="Montserrat Bold"/>
                <a:cs typeface="Montserrat Bold"/>
                <a:sym typeface="Montserrat Bold"/>
              </a:rPr>
              <a:t>Hormonal Role: </a:t>
            </a:r>
            <a:r>
              <a:rPr lang="en-US" sz="2499" u="none" strike="noStrike" spc="-22">
                <a:solidFill>
                  <a:srgbClr val="171616"/>
                </a:solidFill>
                <a:latin typeface="Montserrat"/>
                <a:ea typeface="Montserrat"/>
                <a:cs typeface="Montserrat"/>
                <a:sym typeface="Montserrat"/>
              </a:rPr>
              <a:t> Fluctuating estrogen impacts serotonin, the "feel-good" neurotransmitter, contributing to emotional instability.</a:t>
            </a:r>
          </a:p>
        </p:txBody>
      </p:sp>
      <p:sp>
        <p:nvSpPr>
          <p:cNvPr id="3" name="TextBox 3"/>
          <p:cNvSpPr txBox="1"/>
          <p:nvPr/>
        </p:nvSpPr>
        <p:spPr>
          <a:xfrm>
            <a:off x="1028700" y="4805083"/>
            <a:ext cx="7734300" cy="10286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171616"/>
                </a:solidFill>
                <a:latin typeface="Montserrat"/>
                <a:ea typeface="Montserrat"/>
                <a:cs typeface="Montserrat"/>
                <a:sym typeface="Montserrat"/>
              </a:rPr>
              <a:t>Mood Changes</a:t>
            </a:r>
          </a:p>
        </p:txBody>
      </p:sp>
      <p:sp>
        <p:nvSpPr>
          <p:cNvPr id="4" name="AutoShape 4"/>
          <p:cNvSpPr/>
          <p:nvPr/>
        </p:nvSpPr>
        <p:spPr>
          <a:xfrm>
            <a:off x="0" y="9401175"/>
            <a:ext cx="18601781" cy="0"/>
          </a:xfrm>
          <a:prstGeom prst="line">
            <a:avLst/>
          </a:prstGeom>
          <a:ln w="285750" cap="flat">
            <a:solidFill>
              <a:srgbClr val="FFFFFF"/>
            </a:solidFill>
            <a:prstDash val="solid"/>
            <a:headEnd type="none" w="sm" len="sm"/>
            <a:tailEnd type="none" w="sm" len="sm"/>
          </a:ln>
        </p:spPr>
      </p:sp>
      <p:sp>
        <p:nvSpPr>
          <p:cNvPr id="5" name="Freeform 5"/>
          <p:cNvSpPr/>
          <p:nvPr/>
        </p:nvSpPr>
        <p:spPr>
          <a:xfrm>
            <a:off x="0" y="-1106581"/>
            <a:ext cx="18288000" cy="4673414"/>
          </a:xfrm>
          <a:custGeom>
            <a:avLst/>
            <a:gdLst/>
            <a:ahLst/>
            <a:cxnLst/>
            <a:rect l="l" t="t" r="r" b="b"/>
            <a:pathLst>
              <a:path w="18288000" h="4673414">
                <a:moveTo>
                  <a:pt x="0" y="0"/>
                </a:moveTo>
                <a:lnTo>
                  <a:pt x="18288000" y="0"/>
                </a:lnTo>
                <a:lnTo>
                  <a:pt x="18288000" y="4673414"/>
                </a:lnTo>
                <a:lnTo>
                  <a:pt x="0" y="4673414"/>
                </a:lnTo>
                <a:lnTo>
                  <a:pt x="0" y="0"/>
                </a:lnTo>
                <a:close/>
              </a:path>
            </a:pathLst>
          </a:custGeom>
          <a:blipFill>
            <a:blip r:embed="rId2"/>
            <a:stretch>
              <a:fillRect b="-160716"/>
            </a:stretch>
          </a:blipFill>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TextBox 2"/>
          <p:cNvSpPr txBox="1"/>
          <p:nvPr/>
        </p:nvSpPr>
        <p:spPr>
          <a:xfrm>
            <a:off x="1028700" y="3203202"/>
            <a:ext cx="8115300" cy="3890122"/>
          </a:xfrm>
          <a:prstGeom prst="rect">
            <a:avLst/>
          </a:prstGeom>
        </p:spPr>
        <p:txBody>
          <a:bodyPr lIns="0" tIns="0" rIns="0" bIns="0" rtlCol="0" anchor="t">
            <a:spAutoFit/>
          </a:bodyPr>
          <a:lstStyle/>
          <a:p>
            <a:pPr marL="0" lvl="0" indent="0" algn="l">
              <a:lnSpc>
                <a:spcPts val="2999"/>
              </a:lnSpc>
              <a:spcBef>
                <a:spcPct val="0"/>
              </a:spcBef>
            </a:pPr>
            <a:r>
              <a:rPr lang="en-US" sz="2499" u="none" strike="noStrike" spc="-22">
                <a:solidFill>
                  <a:srgbClr val="171616"/>
                </a:solidFill>
                <a:latin typeface="Montserrat"/>
                <a:ea typeface="Montserrat"/>
                <a:cs typeface="Montserrat"/>
                <a:sym typeface="Montserrat"/>
              </a:rPr>
              <a:t>As estrogen levels drop, the vaginal lining thins, leading to:</a:t>
            </a:r>
          </a:p>
          <a:p>
            <a:pPr marL="0" lvl="0" indent="0" algn="l">
              <a:lnSpc>
                <a:spcPts val="1500"/>
              </a:lnSpc>
              <a:spcBef>
                <a:spcPct val="0"/>
              </a:spcBef>
            </a:pPr>
            <a:endParaRPr lang="en-US" sz="2499" u="none" strike="noStrike" spc="-22">
              <a:solidFill>
                <a:srgbClr val="171616"/>
              </a:solidFill>
              <a:latin typeface="Montserrat"/>
              <a:ea typeface="Montserrat"/>
              <a:cs typeface="Montserrat"/>
              <a:sym typeface="Montserrat"/>
            </a:endParaRPr>
          </a:p>
          <a:p>
            <a:pPr marL="539749" lvl="1" indent="-269875" algn="l">
              <a:lnSpc>
                <a:spcPts val="2999"/>
              </a:lnSpc>
              <a:spcBef>
                <a:spcPct val="0"/>
              </a:spcBef>
              <a:buFont typeface="Arial"/>
              <a:buChar char="•"/>
            </a:pPr>
            <a:r>
              <a:rPr lang="en-US" sz="2499" u="none" strike="noStrike" spc="-22">
                <a:solidFill>
                  <a:srgbClr val="171616"/>
                </a:solidFill>
                <a:latin typeface="Montserrat"/>
                <a:ea typeface="Montserrat"/>
                <a:cs typeface="Montserrat"/>
                <a:sym typeface="Montserrat"/>
              </a:rPr>
              <a:t>Discomfort during intimacy.</a:t>
            </a:r>
          </a:p>
          <a:p>
            <a:pPr marL="539749" lvl="1" indent="-269875" algn="l">
              <a:lnSpc>
                <a:spcPts val="2999"/>
              </a:lnSpc>
              <a:spcBef>
                <a:spcPct val="0"/>
              </a:spcBef>
              <a:buFont typeface="Arial"/>
              <a:buChar char="•"/>
            </a:pPr>
            <a:r>
              <a:rPr lang="en-US" sz="2499" u="none" strike="noStrike" spc="-22">
                <a:solidFill>
                  <a:srgbClr val="171616"/>
                </a:solidFill>
                <a:latin typeface="Montserrat"/>
                <a:ea typeface="Montserrat"/>
                <a:cs typeface="Montserrat"/>
                <a:sym typeface="Montserrat"/>
              </a:rPr>
              <a:t>Increased risk of urinary tract infections.</a:t>
            </a:r>
          </a:p>
          <a:p>
            <a:pPr algn="l">
              <a:lnSpc>
                <a:spcPts val="2999"/>
              </a:lnSpc>
              <a:spcBef>
                <a:spcPct val="0"/>
              </a:spcBef>
            </a:pPr>
            <a:endParaRPr lang="en-US" sz="2499" u="none" strike="noStrike" spc="-22">
              <a:solidFill>
                <a:srgbClr val="171616"/>
              </a:solidFill>
              <a:latin typeface="Montserrat"/>
              <a:ea typeface="Montserrat"/>
              <a:cs typeface="Montserrat"/>
              <a:sym typeface="Montserrat"/>
            </a:endParaRPr>
          </a:p>
          <a:p>
            <a:pPr marL="0" lvl="0" indent="0" algn="l">
              <a:lnSpc>
                <a:spcPts val="1500"/>
              </a:lnSpc>
              <a:spcBef>
                <a:spcPct val="0"/>
              </a:spcBef>
            </a:pPr>
            <a:endParaRPr lang="en-US" sz="2499" u="none" strike="noStrike" spc="-22">
              <a:solidFill>
                <a:srgbClr val="171616"/>
              </a:solidFill>
              <a:latin typeface="Montserrat"/>
              <a:ea typeface="Montserrat"/>
              <a:cs typeface="Montserrat"/>
              <a:sym typeface="Montserrat"/>
            </a:endParaRPr>
          </a:p>
          <a:p>
            <a:pPr marL="0" lvl="0" indent="0" algn="l">
              <a:lnSpc>
                <a:spcPts val="2999"/>
              </a:lnSpc>
              <a:spcBef>
                <a:spcPct val="0"/>
              </a:spcBef>
            </a:pPr>
            <a:r>
              <a:rPr lang="en-US" sz="2499" b="1" u="none" strike="noStrike" spc="-22">
                <a:solidFill>
                  <a:srgbClr val="171616"/>
                </a:solidFill>
                <a:latin typeface="Montserrat Bold"/>
                <a:ea typeface="Montserrat Bold"/>
                <a:cs typeface="Montserrat Bold"/>
                <a:sym typeface="Montserrat Bold"/>
              </a:rPr>
              <a:t>Supportive Care:</a:t>
            </a:r>
          </a:p>
          <a:p>
            <a:pPr marL="0" lvl="0" indent="0" algn="l">
              <a:lnSpc>
                <a:spcPts val="1500"/>
              </a:lnSpc>
              <a:spcBef>
                <a:spcPct val="0"/>
              </a:spcBef>
            </a:pPr>
            <a:endParaRPr lang="en-US" sz="2499" b="1" u="none" strike="noStrike" spc="-22">
              <a:solidFill>
                <a:srgbClr val="171616"/>
              </a:solidFill>
              <a:latin typeface="Montserrat Bold"/>
              <a:ea typeface="Montserrat Bold"/>
              <a:cs typeface="Montserrat Bold"/>
              <a:sym typeface="Montserrat Bold"/>
            </a:endParaRPr>
          </a:p>
          <a:p>
            <a:pPr marL="539749" lvl="1" indent="-269875" algn="l">
              <a:lnSpc>
                <a:spcPts val="2999"/>
              </a:lnSpc>
              <a:spcBef>
                <a:spcPct val="0"/>
              </a:spcBef>
              <a:buFont typeface="Arial"/>
              <a:buChar char="•"/>
            </a:pPr>
            <a:r>
              <a:rPr lang="en-US" sz="2499" u="none" strike="noStrike" spc="-22">
                <a:solidFill>
                  <a:srgbClr val="171616"/>
                </a:solidFill>
                <a:latin typeface="Montserrat"/>
                <a:ea typeface="Montserrat"/>
                <a:cs typeface="Montserrat"/>
                <a:sym typeface="Montserrat"/>
              </a:rPr>
              <a:t>Water-based lubricants.</a:t>
            </a:r>
          </a:p>
          <a:p>
            <a:pPr marL="539749" lvl="1" indent="-269875" algn="l">
              <a:lnSpc>
                <a:spcPts val="2999"/>
              </a:lnSpc>
              <a:spcBef>
                <a:spcPct val="0"/>
              </a:spcBef>
              <a:buFont typeface="Arial"/>
              <a:buChar char="•"/>
            </a:pPr>
            <a:r>
              <a:rPr lang="en-US" sz="2499" u="none" strike="noStrike" spc="-22">
                <a:solidFill>
                  <a:srgbClr val="171616"/>
                </a:solidFill>
                <a:latin typeface="Montserrat"/>
                <a:ea typeface="Montserrat"/>
                <a:cs typeface="Montserrat"/>
                <a:sym typeface="Montserrat"/>
              </a:rPr>
              <a:t>Vaginal moisturizers or low-dose estrogen creams.</a:t>
            </a:r>
          </a:p>
        </p:txBody>
      </p:sp>
      <p:sp>
        <p:nvSpPr>
          <p:cNvPr id="3" name="TextBox 3"/>
          <p:cNvSpPr txBox="1"/>
          <p:nvPr/>
        </p:nvSpPr>
        <p:spPr>
          <a:xfrm>
            <a:off x="1028700" y="1276350"/>
            <a:ext cx="8115300" cy="10286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171616"/>
                </a:solidFill>
                <a:latin typeface="Montserrat"/>
                <a:ea typeface="Montserrat"/>
                <a:cs typeface="Montserrat"/>
                <a:sym typeface="Montserrat"/>
              </a:rPr>
              <a:t>Vaginal Dryness</a:t>
            </a:r>
          </a:p>
        </p:txBody>
      </p:sp>
      <p:sp>
        <p:nvSpPr>
          <p:cNvPr id="4" name="AutoShape 4"/>
          <p:cNvSpPr/>
          <p:nvPr/>
        </p:nvSpPr>
        <p:spPr>
          <a:xfrm>
            <a:off x="0" y="9401175"/>
            <a:ext cx="18601781" cy="0"/>
          </a:xfrm>
          <a:prstGeom prst="line">
            <a:avLst/>
          </a:prstGeom>
          <a:ln w="285750" cap="flat">
            <a:solidFill>
              <a:srgbClr val="FFFFFF"/>
            </a:solidFill>
            <a:prstDash val="solid"/>
            <a:headEnd type="none" w="sm" len="sm"/>
            <a:tailEnd type="none" w="sm" len="sm"/>
          </a:ln>
        </p:spPr>
      </p:sp>
      <p:sp>
        <p:nvSpPr>
          <p:cNvPr id="5" name="Freeform 5"/>
          <p:cNvSpPr/>
          <p:nvPr/>
        </p:nvSpPr>
        <p:spPr>
          <a:xfrm flipH="1">
            <a:off x="9742443" y="0"/>
            <a:ext cx="9681688" cy="10307817"/>
          </a:xfrm>
          <a:custGeom>
            <a:avLst/>
            <a:gdLst/>
            <a:ahLst/>
            <a:cxnLst/>
            <a:rect l="l" t="t" r="r" b="b"/>
            <a:pathLst>
              <a:path w="9681688" h="10307817">
                <a:moveTo>
                  <a:pt x="9681688" y="0"/>
                </a:moveTo>
                <a:lnTo>
                  <a:pt x="0" y="0"/>
                </a:lnTo>
                <a:lnTo>
                  <a:pt x="0" y="10307817"/>
                </a:lnTo>
                <a:lnTo>
                  <a:pt x="9681688" y="10307817"/>
                </a:lnTo>
                <a:lnTo>
                  <a:pt x="9681688" y="0"/>
                </a:lnTo>
                <a:close/>
              </a:path>
            </a:pathLst>
          </a:custGeom>
          <a:blipFill>
            <a:blip r:embed="rId2"/>
            <a:stretch>
              <a:fillRect r="-40088"/>
            </a:stretch>
          </a:blipFill>
        </p:spPr>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TextBox 2"/>
          <p:cNvSpPr txBox="1"/>
          <p:nvPr/>
        </p:nvSpPr>
        <p:spPr>
          <a:xfrm>
            <a:off x="1028700" y="4323625"/>
            <a:ext cx="8115300" cy="3329828"/>
          </a:xfrm>
          <a:prstGeom prst="rect">
            <a:avLst/>
          </a:prstGeom>
        </p:spPr>
        <p:txBody>
          <a:bodyPr lIns="0" tIns="0" rIns="0" bIns="0" rtlCol="0" anchor="t">
            <a:spAutoFit/>
          </a:bodyPr>
          <a:lstStyle/>
          <a:p>
            <a:pPr marL="0" lvl="0" indent="0" algn="l">
              <a:lnSpc>
                <a:spcPts val="2999"/>
              </a:lnSpc>
              <a:spcBef>
                <a:spcPct val="0"/>
              </a:spcBef>
            </a:pPr>
            <a:r>
              <a:rPr lang="en-US" sz="2499" u="none" strike="noStrike" spc="-22">
                <a:solidFill>
                  <a:srgbClr val="171616"/>
                </a:solidFill>
                <a:latin typeface="Montserrat"/>
                <a:ea typeface="Montserrat"/>
                <a:cs typeface="Montserrat"/>
                <a:sym typeface="Montserrat"/>
              </a:rPr>
              <a:t>Over 60% of menopausal women report poor sleep due to:</a:t>
            </a:r>
          </a:p>
          <a:p>
            <a:pPr marL="0" lvl="0" indent="0" algn="l">
              <a:lnSpc>
                <a:spcPts val="1500"/>
              </a:lnSpc>
              <a:spcBef>
                <a:spcPct val="0"/>
              </a:spcBef>
            </a:pPr>
            <a:endParaRPr lang="en-US" sz="2499" u="none" strike="noStrike" spc="-22">
              <a:solidFill>
                <a:srgbClr val="171616"/>
              </a:solidFill>
              <a:latin typeface="Montserrat"/>
              <a:ea typeface="Montserrat"/>
              <a:cs typeface="Montserrat"/>
              <a:sym typeface="Montserrat"/>
            </a:endParaRPr>
          </a:p>
          <a:p>
            <a:pPr marL="539749" lvl="1" indent="-269875" algn="l">
              <a:lnSpc>
                <a:spcPts val="2999"/>
              </a:lnSpc>
              <a:spcBef>
                <a:spcPct val="0"/>
              </a:spcBef>
              <a:buFont typeface="Arial"/>
              <a:buChar char="•"/>
            </a:pPr>
            <a:r>
              <a:rPr lang="en-US" sz="2499" u="none" strike="noStrike" spc="-22">
                <a:solidFill>
                  <a:srgbClr val="171616"/>
                </a:solidFill>
                <a:latin typeface="Montserrat"/>
                <a:ea typeface="Montserrat"/>
                <a:cs typeface="Montserrat"/>
                <a:sym typeface="Montserrat"/>
              </a:rPr>
              <a:t>Night sweats disrupting rest.</a:t>
            </a:r>
          </a:p>
          <a:p>
            <a:pPr marL="539749" lvl="1" indent="-269875" algn="l">
              <a:lnSpc>
                <a:spcPts val="2999"/>
              </a:lnSpc>
              <a:spcBef>
                <a:spcPct val="0"/>
              </a:spcBef>
              <a:buFont typeface="Arial"/>
              <a:buChar char="•"/>
            </a:pPr>
            <a:r>
              <a:rPr lang="en-US" sz="2499" u="none" strike="noStrike" spc="-22">
                <a:solidFill>
                  <a:srgbClr val="171616"/>
                </a:solidFill>
                <a:latin typeface="Montserrat"/>
                <a:ea typeface="Montserrat"/>
                <a:cs typeface="Montserrat"/>
                <a:sym typeface="Montserrat"/>
              </a:rPr>
              <a:t>Insomnia linked to anxiety or hormonal changes.</a:t>
            </a:r>
          </a:p>
          <a:p>
            <a:pPr algn="l">
              <a:lnSpc>
                <a:spcPts val="2999"/>
              </a:lnSpc>
              <a:spcBef>
                <a:spcPct val="0"/>
              </a:spcBef>
            </a:pPr>
            <a:endParaRPr lang="en-US" sz="2499" u="none" strike="noStrike" spc="-22">
              <a:solidFill>
                <a:srgbClr val="171616"/>
              </a:solidFill>
              <a:latin typeface="Montserrat"/>
              <a:ea typeface="Montserrat"/>
              <a:cs typeface="Montserrat"/>
              <a:sym typeface="Montserrat"/>
            </a:endParaRPr>
          </a:p>
          <a:p>
            <a:pPr marL="0" lvl="0" indent="0" algn="l">
              <a:lnSpc>
                <a:spcPts val="1500"/>
              </a:lnSpc>
              <a:spcBef>
                <a:spcPct val="0"/>
              </a:spcBef>
            </a:pPr>
            <a:endParaRPr lang="en-US" sz="2499" u="none" strike="noStrike" spc="-22">
              <a:solidFill>
                <a:srgbClr val="171616"/>
              </a:solidFill>
              <a:latin typeface="Montserrat"/>
              <a:ea typeface="Montserrat"/>
              <a:cs typeface="Montserrat"/>
              <a:sym typeface="Montserrat"/>
            </a:endParaRPr>
          </a:p>
          <a:p>
            <a:pPr marL="0" lvl="0" indent="0" algn="l">
              <a:lnSpc>
                <a:spcPts val="2999"/>
              </a:lnSpc>
              <a:spcBef>
                <a:spcPct val="0"/>
              </a:spcBef>
            </a:pPr>
            <a:r>
              <a:rPr lang="en-US" sz="2499" b="1" u="none" strike="noStrike" spc="-22">
                <a:solidFill>
                  <a:srgbClr val="171616"/>
                </a:solidFill>
                <a:latin typeface="Montserrat Bold"/>
                <a:ea typeface="Montserrat Bold"/>
                <a:cs typeface="Montserrat Bold"/>
                <a:sym typeface="Montserrat Bold"/>
              </a:rPr>
              <a:t>Impact:</a:t>
            </a:r>
            <a:r>
              <a:rPr lang="en-US" sz="2499" u="none" strike="noStrike" spc="-22">
                <a:solidFill>
                  <a:srgbClr val="171616"/>
                </a:solidFill>
                <a:latin typeface="Montserrat"/>
                <a:ea typeface="Montserrat"/>
                <a:cs typeface="Montserrat"/>
                <a:sym typeface="Montserrat"/>
              </a:rPr>
              <a:t> Sleep deprivation exacerbates mood changes, cognitive challenges, and overall fatigue.</a:t>
            </a:r>
          </a:p>
        </p:txBody>
      </p:sp>
      <p:sp>
        <p:nvSpPr>
          <p:cNvPr id="3" name="TextBox 3"/>
          <p:cNvSpPr txBox="1"/>
          <p:nvPr/>
        </p:nvSpPr>
        <p:spPr>
          <a:xfrm>
            <a:off x="1028700" y="1276350"/>
            <a:ext cx="8115300" cy="19811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171616"/>
                </a:solidFill>
                <a:latin typeface="Montserrat"/>
                <a:ea typeface="Montserrat"/>
                <a:cs typeface="Montserrat"/>
                <a:sym typeface="Montserrat"/>
              </a:rPr>
              <a:t>Sleep Disturbances</a:t>
            </a:r>
          </a:p>
        </p:txBody>
      </p:sp>
      <p:sp>
        <p:nvSpPr>
          <p:cNvPr id="4" name="AutoShape 4"/>
          <p:cNvSpPr/>
          <p:nvPr/>
        </p:nvSpPr>
        <p:spPr>
          <a:xfrm>
            <a:off x="0" y="9401175"/>
            <a:ext cx="18601781" cy="0"/>
          </a:xfrm>
          <a:prstGeom prst="line">
            <a:avLst/>
          </a:prstGeom>
          <a:ln w="285750" cap="flat">
            <a:solidFill>
              <a:srgbClr val="FFFFFF"/>
            </a:solidFill>
            <a:prstDash val="solid"/>
            <a:headEnd type="none" w="sm" len="sm"/>
            <a:tailEnd type="none" w="sm" len="sm"/>
          </a:ln>
        </p:spPr>
      </p:sp>
      <p:sp>
        <p:nvSpPr>
          <p:cNvPr id="5" name="Freeform 5"/>
          <p:cNvSpPr/>
          <p:nvPr/>
        </p:nvSpPr>
        <p:spPr>
          <a:xfrm>
            <a:off x="14892453" y="0"/>
            <a:ext cx="7431372" cy="10287000"/>
          </a:xfrm>
          <a:custGeom>
            <a:avLst/>
            <a:gdLst/>
            <a:ahLst/>
            <a:cxnLst/>
            <a:rect l="l" t="t" r="r" b="b"/>
            <a:pathLst>
              <a:path w="7431372" h="10287000">
                <a:moveTo>
                  <a:pt x="0" y="0"/>
                </a:moveTo>
                <a:lnTo>
                  <a:pt x="7431372" y="0"/>
                </a:lnTo>
                <a:lnTo>
                  <a:pt x="7431372" y="10287000"/>
                </a:lnTo>
                <a:lnTo>
                  <a:pt x="0" y="10287000"/>
                </a:lnTo>
                <a:lnTo>
                  <a:pt x="0" y="0"/>
                </a:lnTo>
                <a:close/>
              </a:path>
            </a:pathLst>
          </a:custGeom>
          <a:blipFill>
            <a:blip r:embed="rId2"/>
            <a:stretch>
              <a:fillRect l="-76638" r="-24343"/>
            </a:stretch>
          </a:blipFill>
        </p:spPr>
      </p:sp>
      <p:sp>
        <p:nvSpPr>
          <p:cNvPr id="6" name="Freeform 6"/>
          <p:cNvSpPr/>
          <p:nvPr/>
        </p:nvSpPr>
        <p:spPr>
          <a:xfrm>
            <a:off x="12125556" y="7653453"/>
            <a:ext cx="2633547" cy="2633547"/>
          </a:xfrm>
          <a:custGeom>
            <a:avLst/>
            <a:gdLst/>
            <a:ahLst/>
            <a:cxnLst/>
            <a:rect l="l" t="t" r="r" b="b"/>
            <a:pathLst>
              <a:path w="2633547" h="2633547">
                <a:moveTo>
                  <a:pt x="0" y="0"/>
                </a:moveTo>
                <a:lnTo>
                  <a:pt x="2633547" y="0"/>
                </a:lnTo>
                <a:lnTo>
                  <a:pt x="2633547" y="2633547"/>
                </a:lnTo>
                <a:lnTo>
                  <a:pt x="0" y="2633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rot="-5400000">
            <a:off x="12125556" y="5019906"/>
            <a:ext cx="2633547" cy="2633547"/>
          </a:xfrm>
          <a:custGeom>
            <a:avLst/>
            <a:gdLst/>
            <a:ahLst/>
            <a:cxnLst/>
            <a:rect l="l" t="t" r="r" b="b"/>
            <a:pathLst>
              <a:path w="2633547" h="2633547">
                <a:moveTo>
                  <a:pt x="0" y="0"/>
                </a:moveTo>
                <a:lnTo>
                  <a:pt x="2633547" y="0"/>
                </a:lnTo>
                <a:lnTo>
                  <a:pt x="2633547" y="2633547"/>
                </a:lnTo>
                <a:lnTo>
                  <a:pt x="0" y="263354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AutoShape 8"/>
          <p:cNvSpPr/>
          <p:nvPr/>
        </p:nvSpPr>
        <p:spPr>
          <a:xfrm flipV="1">
            <a:off x="14759103" y="-824016"/>
            <a:ext cx="0" cy="11687844"/>
          </a:xfrm>
          <a:prstGeom prst="line">
            <a:avLst/>
          </a:prstGeom>
          <a:ln w="285750" cap="flat">
            <a:solidFill>
              <a:srgbClr val="FFFFFF"/>
            </a:solidFill>
            <a:prstDash val="solid"/>
            <a:headEnd type="none" w="sm" len="sm"/>
            <a:tailEnd type="none" w="sm" len="sm"/>
          </a:ln>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TotalTime>
  <Words>870</Words>
  <Application>Microsoft Office PowerPoint</Application>
  <PresentationFormat>Custom</PresentationFormat>
  <Paragraphs>119</Paragraphs>
  <Slides>27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Calibri</vt:lpstr>
      <vt:lpstr>Arial</vt:lpstr>
      <vt:lpstr>Montserrat</vt:lpstr>
      <vt:lpstr>Montserrat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CM0002 - unedited VIDEO  Menopause Symptoms of Menopause</dc:title>
  <dc:creator>USER</dc:creator>
  <cp:lastModifiedBy>USER</cp:lastModifiedBy>
  <cp:revision>2</cp:revision>
  <dcterms:created xsi:type="dcterms:W3CDTF">2006-08-16T00:00:00Z</dcterms:created>
  <dcterms:modified xsi:type="dcterms:W3CDTF">2025-03-06T19:17:41Z</dcterms:modified>
  <dc:identifier>DAGeFbho9zI</dc:identifier>
</cp:coreProperties>
</file>