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18288000" cy="10287000"/>
  <p:notesSz cx="6858000" cy="9144000"/>
  <p:embeddedFontLst>
    <p:embeddedFont>
      <p:font typeface="Calibri" panose="020F0502020204030204" pitchFamily="34" charset="0"/>
      <p:regular r:id="rId18"/>
      <p:bold r:id="rId19"/>
      <p:italic r:id="rId20"/>
      <p:boldItalic r:id="rId21"/>
    </p:embeddedFont>
    <p:embeddedFont>
      <p:font typeface="Montserrat" panose="00000500000000000000" pitchFamily="2" charset="0"/>
      <p:regular r:id="rId22"/>
    </p:embeddedFont>
    <p:embeddedFont>
      <p:font typeface="Montserrat Bold" panose="00000800000000000000" pitchFamily="2" charset="0"/>
      <p:regular r:id="rId23"/>
      <p:bold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2" d="100"/>
          <a:sy n="42" d="100"/>
        </p:scale>
        <p:origin x="780" y="2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0.png"/><Relationship Id="rId7"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1.svg"/></Relationships>
</file>

<file path=ppt/slides/_rels/slide1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11.svg"/></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1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929156"/>
            <a:ext cx="18288000" cy="12145313"/>
          </a:xfrm>
          <a:custGeom>
            <a:avLst/>
            <a:gdLst/>
            <a:ahLst/>
            <a:cxnLst/>
            <a:rect l="l" t="t" r="r" b="b"/>
            <a:pathLst>
              <a:path w="18288000" h="12145313">
                <a:moveTo>
                  <a:pt x="0" y="0"/>
                </a:moveTo>
                <a:lnTo>
                  <a:pt x="18288000" y="0"/>
                </a:lnTo>
                <a:lnTo>
                  <a:pt x="18288000" y="12145312"/>
                </a:lnTo>
                <a:lnTo>
                  <a:pt x="0" y="12145312"/>
                </a:lnTo>
                <a:lnTo>
                  <a:pt x="0" y="0"/>
                </a:lnTo>
                <a:close/>
              </a:path>
            </a:pathLst>
          </a:custGeom>
          <a:blipFill>
            <a:blip r:embed="rId2"/>
            <a:stretch>
              <a:fillRect/>
            </a:stretch>
          </a:blipFill>
        </p:spPr>
      </p:sp>
      <p:sp>
        <p:nvSpPr>
          <p:cNvPr id="3" name="TextBox 3"/>
          <p:cNvSpPr txBox="1"/>
          <p:nvPr/>
        </p:nvSpPr>
        <p:spPr>
          <a:xfrm>
            <a:off x="1351263" y="2030611"/>
            <a:ext cx="10336094" cy="372045"/>
          </a:xfrm>
          <a:prstGeom prst="rect">
            <a:avLst/>
          </a:prstGeom>
        </p:spPr>
        <p:txBody>
          <a:bodyPr lIns="0" tIns="0" rIns="0" bIns="0" rtlCol="0" anchor="t">
            <a:spAutoFit/>
          </a:bodyPr>
          <a:lstStyle/>
          <a:p>
            <a:pPr algn="l">
              <a:lnSpc>
                <a:spcPts val="3026"/>
              </a:lnSpc>
              <a:spcBef>
                <a:spcPct val="0"/>
              </a:spcBef>
            </a:pPr>
            <a:r>
              <a:rPr lang="en-US" sz="2161" spc="1316">
                <a:solidFill>
                  <a:srgbClr val="171616"/>
                </a:solidFill>
                <a:latin typeface="Montserrat"/>
                <a:ea typeface="Montserrat"/>
                <a:cs typeface="Montserrat"/>
                <a:sym typeface="Montserrat"/>
              </a:rPr>
              <a:t>UNDERSTANDING AND MANAGING</a:t>
            </a:r>
          </a:p>
        </p:txBody>
      </p:sp>
      <p:sp>
        <p:nvSpPr>
          <p:cNvPr id="4" name="TextBox 4"/>
          <p:cNvSpPr txBox="1"/>
          <p:nvPr/>
        </p:nvSpPr>
        <p:spPr>
          <a:xfrm>
            <a:off x="1221666" y="2193106"/>
            <a:ext cx="9915443" cy="1875419"/>
          </a:xfrm>
          <a:prstGeom prst="rect">
            <a:avLst/>
          </a:prstGeom>
        </p:spPr>
        <p:txBody>
          <a:bodyPr lIns="0" tIns="0" rIns="0" bIns="0" rtlCol="0" anchor="t">
            <a:spAutoFit/>
          </a:bodyPr>
          <a:lstStyle/>
          <a:p>
            <a:pPr algn="l">
              <a:lnSpc>
                <a:spcPts val="15398"/>
              </a:lnSpc>
              <a:spcBef>
                <a:spcPct val="0"/>
              </a:spcBef>
            </a:pPr>
            <a:r>
              <a:rPr lang="en-US" sz="10998">
                <a:solidFill>
                  <a:srgbClr val="171616"/>
                </a:solidFill>
                <a:latin typeface="Montserrat"/>
                <a:ea typeface="Montserrat"/>
                <a:cs typeface="Montserrat"/>
                <a:sym typeface="Montserrat"/>
              </a:rPr>
              <a:t>MENOPAUSE</a:t>
            </a:r>
          </a:p>
        </p:txBody>
      </p:sp>
      <p:grpSp>
        <p:nvGrpSpPr>
          <p:cNvPr id="5" name="Group 5"/>
          <p:cNvGrpSpPr/>
          <p:nvPr/>
        </p:nvGrpSpPr>
        <p:grpSpPr>
          <a:xfrm>
            <a:off x="1351263" y="3897332"/>
            <a:ext cx="7959465" cy="1104631"/>
            <a:chOff x="0" y="0"/>
            <a:chExt cx="10612621" cy="1472841"/>
          </a:xfrm>
        </p:grpSpPr>
        <p:sp>
          <p:nvSpPr>
            <p:cNvPr id="6" name="TextBox 6"/>
            <p:cNvSpPr txBox="1"/>
            <p:nvPr/>
          </p:nvSpPr>
          <p:spPr>
            <a:xfrm>
              <a:off x="0" y="85725"/>
              <a:ext cx="10612621" cy="479951"/>
            </a:xfrm>
            <a:prstGeom prst="rect">
              <a:avLst/>
            </a:prstGeom>
          </p:spPr>
          <p:txBody>
            <a:bodyPr lIns="0" tIns="0" rIns="0" bIns="0" rtlCol="0" anchor="t">
              <a:spAutoFit/>
            </a:bodyPr>
            <a:lstStyle/>
            <a:p>
              <a:pPr marL="0" lvl="0" indent="0" algn="l">
                <a:lnSpc>
                  <a:spcPts val="2610"/>
                </a:lnSpc>
                <a:spcBef>
                  <a:spcPct val="0"/>
                </a:spcBef>
              </a:pPr>
              <a:r>
                <a:rPr lang="en-US" sz="2900" u="none" strike="noStrike" spc="-116">
                  <a:solidFill>
                    <a:srgbClr val="000000"/>
                  </a:solidFill>
                  <a:latin typeface="Montserrat"/>
                  <a:ea typeface="Montserrat"/>
                  <a:cs typeface="Montserrat"/>
                  <a:sym typeface="Montserrat"/>
                </a:rPr>
                <a:t>M0003</a:t>
              </a:r>
            </a:p>
          </p:txBody>
        </p:sp>
        <p:sp>
          <p:nvSpPr>
            <p:cNvPr id="7" name="TextBox 7"/>
            <p:cNvSpPr txBox="1"/>
            <p:nvPr/>
          </p:nvSpPr>
          <p:spPr>
            <a:xfrm>
              <a:off x="0" y="987066"/>
              <a:ext cx="10612621" cy="485775"/>
            </a:xfrm>
            <a:prstGeom prst="rect">
              <a:avLst/>
            </a:prstGeom>
          </p:spPr>
          <p:txBody>
            <a:bodyPr lIns="0" tIns="0" rIns="0" bIns="0" rtlCol="0" anchor="t">
              <a:spAutoFit/>
            </a:bodyPr>
            <a:lstStyle/>
            <a:p>
              <a:pPr marL="0" lvl="0" indent="0" algn="l">
                <a:lnSpc>
                  <a:spcPts val="2999"/>
                </a:lnSpc>
              </a:pPr>
              <a:r>
                <a:rPr lang="en-US" sz="2499" spc="-22">
                  <a:solidFill>
                    <a:srgbClr val="000000"/>
                  </a:solidFill>
                  <a:latin typeface="Montserrat"/>
                  <a:ea typeface="Montserrat"/>
                  <a:cs typeface="Montserrat"/>
                  <a:sym typeface="Montserrat"/>
                </a:rPr>
                <a:t> </a:t>
              </a:r>
            </a:p>
          </p:txBody>
        </p:sp>
      </p:grpSp>
      <p:pic>
        <p:nvPicPr>
          <p:cNvPr id="9" name="Picture 8">
            <a:extLst>
              <a:ext uri="{FF2B5EF4-FFF2-40B4-BE49-F238E27FC236}">
                <a16:creationId xmlns:a16="http://schemas.microsoft.com/office/drawing/2014/main" id="{3A331521-ED97-4B3B-BCE6-99B9E84E94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878787"/>
            <a:ext cx="3063246" cy="285903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A6A6A6"/>
        </a:solidFill>
        <a:effectLst/>
      </p:bgPr>
    </p:bg>
    <p:spTree>
      <p:nvGrpSpPr>
        <p:cNvPr id="1" name=""/>
        <p:cNvGrpSpPr/>
        <p:nvPr/>
      </p:nvGrpSpPr>
      <p:grpSpPr>
        <a:xfrm>
          <a:off x="0" y="0"/>
          <a:ext cx="0" cy="0"/>
          <a:chOff x="0" y="0"/>
          <a:chExt cx="0" cy="0"/>
        </a:xfrm>
      </p:grpSpPr>
      <p:grpSp>
        <p:nvGrpSpPr>
          <p:cNvPr id="2" name="Group 2"/>
          <p:cNvGrpSpPr/>
          <p:nvPr/>
        </p:nvGrpSpPr>
        <p:grpSpPr>
          <a:xfrm>
            <a:off x="1028700" y="5015462"/>
            <a:ext cx="6299200" cy="1403717"/>
            <a:chOff x="0" y="0"/>
            <a:chExt cx="8398933" cy="1871623"/>
          </a:xfrm>
        </p:grpSpPr>
        <p:sp>
          <p:nvSpPr>
            <p:cNvPr id="3" name="TextBox 3"/>
            <p:cNvSpPr txBox="1"/>
            <p:nvPr/>
          </p:nvSpPr>
          <p:spPr>
            <a:xfrm>
              <a:off x="0" y="781041"/>
              <a:ext cx="8398933" cy="1090581"/>
            </a:xfrm>
            <a:prstGeom prst="rect">
              <a:avLst/>
            </a:prstGeom>
          </p:spPr>
          <p:txBody>
            <a:bodyPr lIns="0" tIns="0" rIns="0" bIns="0" rtlCol="0" anchor="t">
              <a:spAutoFit/>
            </a:bodyPr>
            <a:lstStyle/>
            <a:p>
              <a:pPr marL="0" lvl="0" indent="0" algn="l">
                <a:lnSpc>
                  <a:spcPts val="2200"/>
                </a:lnSpc>
                <a:spcBef>
                  <a:spcPct val="0"/>
                </a:spcBef>
              </a:pPr>
              <a:r>
                <a:rPr lang="en-US" sz="2000" u="none" strike="noStrike" spc="-18">
                  <a:solidFill>
                    <a:srgbClr val="FFFFFF"/>
                  </a:solidFill>
                  <a:latin typeface="Montserrat"/>
                  <a:ea typeface="Montserrat"/>
                  <a:cs typeface="Montserrat"/>
                  <a:sym typeface="Montserrat"/>
                </a:rPr>
                <a:t>Non-hormonal treatments are ideal for women who cannot or choose not to use HRT due to health risks or personal preference.</a:t>
              </a:r>
            </a:p>
          </p:txBody>
        </p:sp>
        <p:sp>
          <p:nvSpPr>
            <p:cNvPr id="4" name="TextBox 4"/>
            <p:cNvSpPr txBox="1"/>
            <p:nvPr/>
          </p:nvSpPr>
          <p:spPr>
            <a:xfrm>
              <a:off x="0" y="0"/>
              <a:ext cx="8398933" cy="403412"/>
            </a:xfrm>
            <a:prstGeom prst="rect">
              <a:avLst/>
            </a:prstGeom>
          </p:spPr>
          <p:txBody>
            <a:bodyPr lIns="0" tIns="0" rIns="0" bIns="0" rtlCol="0" anchor="t">
              <a:spAutoFit/>
            </a:bodyPr>
            <a:lstStyle/>
            <a:p>
              <a:pPr marL="0" lvl="0" indent="0" algn="l">
                <a:lnSpc>
                  <a:spcPts val="2400"/>
                </a:lnSpc>
                <a:spcBef>
                  <a:spcPct val="0"/>
                </a:spcBef>
              </a:pPr>
              <a:r>
                <a:rPr lang="en-US" sz="2000" b="1" u="none" strike="noStrike" spc="-18">
                  <a:solidFill>
                    <a:srgbClr val="FFFFFF"/>
                  </a:solidFill>
                  <a:latin typeface="Montserrat Bold"/>
                  <a:ea typeface="Montserrat Bold"/>
                  <a:cs typeface="Montserrat Bold"/>
                  <a:sym typeface="Montserrat Bold"/>
                </a:rPr>
                <a:t>Who Benefits</a:t>
              </a:r>
            </a:p>
          </p:txBody>
        </p:sp>
      </p:grpSp>
      <p:grpSp>
        <p:nvGrpSpPr>
          <p:cNvPr id="5" name="Group 5"/>
          <p:cNvGrpSpPr/>
          <p:nvPr/>
        </p:nvGrpSpPr>
        <p:grpSpPr>
          <a:xfrm>
            <a:off x="8814578" y="4291112"/>
            <a:ext cx="8444722" cy="5448294"/>
            <a:chOff x="0" y="0"/>
            <a:chExt cx="11259630" cy="7264391"/>
          </a:xfrm>
        </p:grpSpPr>
        <p:sp>
          <p:nvSpPr>
            <p:cNvPr id="6" name="TextBox 6"/>
            <p:cNvSpPr txBox="1"/>
            <p:nvPr/>
          </p:nvSpPr>
          <p:spPr>
            <a:xfrm>
              <a:off x="0" y="761991"/>
              <a:ext cx="11259630" cy="6502400"/>
            </a:xfrm>
            <a:prstGeom prst="rect">
              <a:avLst/>
            </a:prstGeom>
          </p:spPr>
          <p:txBody>
            <a:bodyPr lIns="0" tIns="0" rIns="0" bIns="0" rtlCol="0" anchor="t">
              <a:spAutoFit/>
            </a:bodyPr>
            <a:lstStyle/>
            <a:p>
              <a:pPr marL="431802" lvl="1" indent="-215901" algn="l">
                <a:lnSpc>
                  <a:spcPts val="2400"/>
                </a:lnSpc>
                <a:buAutoNum type="arabicPeriod"/>
              </a:pPr>
              <a:r>
                <a:rPr lang="en-US" sz="2000" u="none" strike="noStrike" spc="-18">
                  <a:solidFill>
                    <a:srgbClr val="FFFFFF"/>
                  </a:solidFill>
                  <a:latin typeface="Montserrat"/>
                  <a:ea typeface="Montserrat"/>
                  <a:cs typeface="Montserrat"/>
                  <a:sym typeface="Montserrat"/>
                </a:rPr>
                <a:t>SSRIs and SNRIs:</a:t>
              </a:r>
            </a:p>
            <a:p>
              <a:pPr marL="863604" lvl="2" indent="-287868" algn="l">
                <a:lnSpc>
                  <a:spcPts val="2400"/>
                </a:lnSpc>
                <a:buFont typeface="Arial"/>
                <a:buChar char="⚬"/>
              </a:pPr>
              <a:r>
                <a:rPr lang="en-US" sz="2000" u="none" strike="noStrike" spc="-18">
                  <a:solidFill>
                    <a:srgbClr val="FFFFFF"/>
                  </a:solidFill>
                  <a:latin typeface="Montserrat"/>
                  <a:ea typeface="Montserrat"/>
                  <a:cs typeface="Montserrat"/>
                  <a:sym typeface="Montserrat"/>
                </a:rPr>
                <a:t>Relieve hot flashes and mood changes.</a:t>
              </a:r>
            </a:p>
            <a:p>
              <a:pPr marL="863604" lvl="2" indent="-287868" algn="l">
                <a:lnSpc>
                  <a:spcPts val="2400"/>
                </a:lnSpc>
                <a:buFont typeface="Arial"/>
                <a:buChar char="⚬"/>
              </a:pPr>
              <a:r>
                <a:rPr lang="en-US" sz="2000" u="none" strike="noStrike" spc="-18">
                  <a:solidFill>
                    <a:srgbClr val="FFFFFF"/>
                  </a:solidFill>
                  <a:latin typeface="Montserrat"/>
                  <a:ea typeface="Montserrat"/>
                  <a:cs typeface="Montserrat"/>
                  <a:sym typeface="Montserrat"/>
                </a:rPr>
                <a:t>Examples: Paroxetine, venlafaxine.</a:t>
              </a:r>
            </a:p>
            <a:p>
              <a:pPr marL="431802" lvl="1" indent="-215901" algn="l">
                <a:lnSpc>
                  <a:spcPts val="2400"/>
                </a:lnSpc>
                <a:buAutoNum type="arabicPeriod"/>
              </a:pPr>
              <a:r>
                <a:rPr lang="en-US" sz="2000" u="none" strike="noStrike" spc="-18">
                  <a:solidFill>
                    <a:srgbClr val="FFFFFF"/>
                  </a:solidFill>
                  <a:latin typeface="Montserrat"/>
                  <a:ea typeface="Montserrat"/>
                  <a:cs typeface="Montserrat"/>
                  <a:sym typeface="Montserrat"/>
                </a:rPr>
                <a:t>Gabapentin:</a:t>
              </a:r>
            </a:p>
            <a:p>
              <a:pPr marL="863604" lvl="2" indent="-287868" algn="l">
                <a:lnSpc>
                  <a:spcPts val="2400"/>
                </a:lnSpc>
                <a:buFont typeface="Arial"/>
                <a:buChar char="⚬"/>
              </a:pPr>
              <a:r>
                <a:rPr lang="en-US" sz="2000" u="none" strike="noStrike" spc="-18">
                  <a:solidFill>
                    <a:srgbClr val="FFFFFF"/>
                  </a:solidFill>
                  <a:latin typeface="Montserrat"/>
                  <a:ea typeface="Montserrat"/>
                  <a:cs typeface="Montserrat"/>
                  <a:sym typeface="Montserrat"/>
                </a:rPr>
                <a:t>Helps with hot flashes and improves sleep.</a:t>
              </a:r>
            </a:p>
            <a:p>
              <a:pPr marL="431802" lvl="1" indent="-215901" algn="l">
                <a:lnSpc>
                  <a:spcPts val="2400"/>
                </a:lnSpc>
                <a:buAutoNum type="arabicPeriod"/>
              </a:pPr>
              <a:r>
                <a:rPr lang="en-US" sz="2000" u="none" strike="noStrike" spc="-18">
                  <a:solidFill>
                    <a:srgbClr val="FFFFFF"/>
                  </a:solidFill>
                  <a:latin typeface="Montserrat"/>
                  <a:ea typeface="Montserrat"/>
                  <a:cs typeface="Montserrat"/>
                  <a:sym typeface="Montserrat"/>
                </a:rPr>
                <a:t>Clonidine:</a:t>
              </a:r>
            </a:p>
            <a:p>
              <a:pPr marL="863604" lvl="2" indent="-287868" algn="l">
                <a:lnSpc>
                  <a:spcPts val="2400"/>
                </a:lnSpc>
                <a:buFont typeface="Arial"/>
                <a:buChar char="⚬"/>
              </a:pPr>
              <a:r>
                <a:rPr lang="en-US" sz="2000" u="none" strike="noStrike" spc="-18">
                  <a:solidFill>
                    <a:srgbClr val="FFFFFF"/>
                  </a:solidFill>
                  <a:latin typeface="Montserrat"/>
                  <a:ea typeface="Montserrat"/>
                  <a:cs typeface="Montserrat"/>
                  <a:sym typeface="Montserrat"/>
                </a:rPr>
                <a:t>Treats hot flashes and may stabilize blood pressure.</a:t>
              </a:r>
            </a:p>
            <a:p>
              <a:pPr marL="431802" lvl="1" indent="-215901" algn="l">
                <a:lnSpc>
                  <a:spcPts val="2400"/>
                </a:lnSpc>
                <a:buAutoNum type="arabicPeriod"/>
              </a:pPr>
              <a:r>
                <a:rPr lang="en-US" sz="2000" u="none" strike="noStrike" spc="-18">
                  <a:solidFill>
                    <a:srgbClr val="FFFFFF"/>
                  </a:solidFill>
                  <a:latin typeface="Montserrat"/>
                  <a:ea typeface="Montserrat"/>
                  <a:cs typeface="Montserrat"/>
                  <a:sym typeface="Montserrat"/>
                </a:rPr>
                <a:t>Vaginal Treatments:</a:t>
              </a:r>
            </a:p>
            <a:p>
              <a:pPr marL="863604" lvl="2" indent="-287868" algn="l">
                <a:lnSpc>
                  <a:spcPts val="2400"/>
                </a:lnSpc>
                <a:buFont typeface="Arial"/>
                <a:buChar char="⚬"/>
              </a:pPr>
              <a:r>
                <a:rPr lang="en-US" sz="2000" u="none" strike="noStrike" spc="-18">
                  <a:solidFill>
                    <a:srgbClr val="FFFFFF"/>
                  </a:solidFill>
                  <a:latin typeface="Montserrat"/>
                  <a:ea typeface="Montserrat"/>
                  <a:cs typeface="Montserrat"/>
                  <a:sym typeface="Montserrat"/>
                </a:rPr>
                <a:t>Moisturizers and lubricants for dryness.</a:t>
              </a:r>
            </a:p>
            <a:p>
              <a:pPr marL="863604" lvl="2" indent="-287868" algn="l">
                <a:lnSpc>
                  <a:spcPts val="2400"/>
                </a:lnSpc>
                <a:buFont typeface="Arial"/>
                <a:buChar char="⚬"/>
              </a:pPr>
              <a:r>
                <a:rPr lang="en-US" sz="2000" u="none" strike="noStrike" spc="-18">
                  <a:solidFill>
                    <a:srgbClr val="FFFFFF"/>
                  </a:solidFill>
                  <a:latin typeface="Montserrat"/>
                  <a:ea typeface="Montserrat"/>
                  <a:cs typeface="Montserrat"/>
                  <a:sym typeface="Montserrat"/>
                </a:rPr>
                <a:t>Non-hormonal gels to restore pH balance.</a:t>
              </a:r>
            </a:p>
            <a:p>
              <a:pPr marL="0" lvl="0" indent="0" algn="l">
                <a:lnSpc>
                  <a:spcPts val="2400"/>
                </a:lnSpc>
              </a:pPr>
              <a:endParaRPr lang="en-US" sz="2000" u="none" strike="noStrike" spc="-18">
                <a:solidFill>
                  <a:srgbClr val="FFFFFF"/>
                </a:solidFill>
                <a:latin typeface="Montserrat"/>
                <a:ea typeface="Montserrat"/>
                <a:cs typeface="Montserrat"/>
                <a:sym typeface="Montserrat"/>
              </a:endParaRPr>
            </a:p>
            <a:p>
              <a:pPr marL="0" lvl="0" indent="0" algn="l">
                <a:lnSpc>
                  <a:spcPts val="2400"/>
                </a:lnSpc>
              </a:pPr>
              <a:r>
                <a:rPr lang="en-US" sz="2000" u="none" strike="noStrike" spc="-18">
                  <a:solidFill>
                    <a:srgbClr val="FFFFFF"/>
                  </a:solidFill>
                  <a:latin typeface="Montserrat"/>
                  <a:ea typeface="Montserrat"/>
                  <a:cs typeface="Montserrat"/>
                  <a:sym typeface="Montserrat"/>
                </a:rPr>
                <a:t>Pros and Cons:</a:t>
              </a:r>
            </a:p>
            <a:p>
              <a:pPr marL="0" lvl="0" indent="0" algn="l">
                <a:lnSpc>
                  <a:spcPts val="2400"/>
                </a:lnSpc>
              </a:pPr>
              <a:endParaRPr lang="en-US" sz="2000" u="none" strike="noStrike" spc="-18">
                <a:solidFill>
                  <a:srgbClr val="FFFFFF"/>
                </a:solidFill>
                <a:latin typeface="Montserrat"/>
                <a:ea typeface="Montserrat"/>
                <a:cs typeface="Montserrat"/>
                <a:sym typeface="Montserrat"/>
              </a:endParaRPr>
            </a:p>
            <a:p>
              <a:pPr marL="431802" lvl="1" indent="-215901" algn="l">
                <a:lnSpc>
                  <a:spcPts val="2400"/>
                </a:lnSpc>
                <a:buFont typeface="Arial"/>
                <a:buChar char="•"/>
              </a:pPr>
              <a:r>
                <a:rPr lang="en-US" sz="2000" u="none" strike="noStrike" spc="-18">
                  <a:solidFill>
                    <a:srgbClr val="FFFFFF"/>
                  </a:solidFill>
                  <a:latin typeface="Montserrat"/>
                  <a:ea typeface="Montserrat"/>
                  <a:cs typeface="Montserrat"/>
                  <a:sym typeface="Montserrat"/>
                </a:rPr>
                <a:t>Pros: Effective for specific symptoms; no hormonal risks.</a:t>
              </a:r>
            </a:p>
            <a:p>
              <a:pPr marL="431802" lvl="1" indent="-215901" algn="l">
                <a:lnSpc>
                  <a:spcPts val="2400"/>
                </a:lnSpc>
                <a:buFont typeface="Arial"/>
                <a:buChar char="•"/>
              </a:pPr>
              <a:r>
                <a:rPr lang="en-US" sz="2000" u="none" strike="noStrike" spc="-18">
                  <a:solidFill>
                    <a:srgbClr val="FFFFFF"/>
                  </a:solidFill>
                  <a:latin typeface="Montserrat"/>
                  <a:ea typeface="Montserrat"/>
                  <a:cs typeface="Montserrat"/>
                  <a:sym typeface="Montserrat"/>
                </a:rPr>
                <a:t>Cons: Potential side effects like dizziness, fatigue, or dry mouth (varies by medication).</a:t>
              </a:r>
            </a:p>
          </p:txBody>
        </p:sp>
        <p:sp>
          <p:nvSpPr>
            <p:cNvPr id="7" name="TextBox 7"/>
            <p:cNvSpPr txBox="1"/>
            <p:nvPr/>
          </p:nvSpPr>
          <p:spPr>
            <a:xfrm>
              <a:off x="0" y="0"/>
              <a:ext cx="11259630" cy="403412"/>
            </a:xfrm>
            <a:prstGeom prst="rect">
              <a:avLst/>
            </a:prstGeom>
          </p:spPr>
          <p:txBody>
            <a:bodyPr lIns="0" tIns="0" rIns="0" bIns="0" rtlCol="0" anchor="t">
              <a:spAutoFit/>
            </a:bodyPr>
            <a:lstStyle/>
            <a:p>
              <a:pPr marL="0" lvl="0" indent="0" algn="l">
                <a:lnSpc>
                  <a:spcPts val="2400"/>
                </a:lnSpc>
                <a:spcBef>
                  <a:spcPct val="0"/>
                </a:spcBef>
              </a:pPr>
              <a:r>
                <a:rPr lang="en-US" sz="2000" b="1" u="none" strike="noStrike" spc="-18">
                  <a:solidFill>
                    <a:srgbClr val="FFFFFF"/>
                  </a:solidFill>
                  <a:latin typeface="Montserrat Bold"/>
                  <a:ea typeface="Montserrat Bold"/>
                  <a:cs typeface="Montserrat Bold"/>
                  <a:sym typeface="Montserrat Bold"/>
                </a:rPr>
                <a:t>Options and Uses</a:t>
              </a:r>
            </a:p>
          </p:txBody>
        </p:sp>
      </p:grpSp>
      <p:sp>
        <p:nvSpPr>
          <p:cNvPr id="8" name="TextBox 8"/>
          <p:cNvSpPr txBox="1"/>
          <p:nvPr/>
        </p:nvSpPr>
        <p:spPr>
          <a:xfrm>
            <a:off x="1028700" y="1276350"/>
            <a:ext cx="16230600" cy="19811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FFFFFF"/>
                </a:solidFill>
                <a:latin typeface="Montserrat"/>
                <a:ea typeface="Montserrat"/>
                <a:cs typeface="Montserrat"/>
                <a:sym typeface="Montserrat"/>
              </a:rPr>
              <a:t>3. Non-Hormonal Pharmacological Treatments</a:t>
            </a:r>
          </a:p>
        </p:txBody>
      </p:sp>
      <p:sp>
        <p:nvSpPr>
          <p:cNvPr id="9" name="Freeform 9"/>
          <p:cNvSpPr/>
          <p:nvPr/>
        </p:nvSpPr>
        <p:spPr>
          <a:xfrm rot="5400000">
            <a:off x="1028700" y="3604821"/>
            <a:ext cx="980015" cy="980015"/>
          </a:xfrm>
          <a:custGeom>
            <a:avLst/>
            <a:gdLst/>
            <a:ahLst/>
            <a:cxnLst/>
            <a:rect l="l" t="t" r="r" b="b"/>
            <a:pathLst>
              <a:path w="980015" h="980015">
                <a:moveTo>
                  <a:pt x="0" y="0"/>
                </a:moveTo>
                <a:lnTo>
                  <a:pt x="980015" y="0"/>
                </a:lnTo>
                <a:lnTo>
                  <a:pt x="980015" y="980015"/>
                </a:lnTo>
                <a:lnTo>
                  <a:pt x="0" y="9800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0" name="Freeform 10"/>
          <p:cNvSpPr/>
          <p:nvPr/>
        </p:nvSpPr>
        <p:spPr>
          <a:xfrm rot="-10800000">
            <a:off x="7834562" y="3604821"/>
            <a:ext cx="980015" cy="980015"/>
          </a:xfrm>
          <a:custGeom>
            <a:avLst/>
            <a:gdLst/>
            <a:ahLst/>
            <a:cxnLst/>
            <a:rect l="l" t="t" r="r" b="b"/>
            <a:pathLst>
              <a:path w="980015" h="980015">
                <a:moveTo>
                  <a:pt x="0" y="0"/>
                </a:moveTo>
                <a:lnTo>
                  <a:pt x="980016" y="0"/>
                </a:lnTo>
                <a:lnTo>
                  <a:pt x="980016" y="980015"/>
                </a:lnTo>
                <a:lnTo>
                  <a:pt x="0" y="9800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737373"/>
        </a:solidFill>
        <a:effectLst/>
      </p:bgPr>
    </p:bg>
    <p:spTree>
      <p:nvGrpSpPr>
        <p:cNvPr id="1" name=""/>
        <p:cNvGrpSpPr/>
        <p:nvPr/>
      </p:nvGrpSpPr>
      <p:grpSpPr>
        <a:xfrm>
          <a:off x="0" y="0"/>
          <a:ext cx="0" cy="0"/>
          <a:chOff x="0" y="0"/>
          <a:chExt cx="0" cy="0"/>
        </a:xfrm>
      </p:grpSpPr>
      <p:grpSp>
        <p:nvGrpSpPr>
          <p:cNvPr id="2" name="Group 2"/>
          <p:cNvGrpSpPr/>
          <p:nvPr/>
        </p:nvGrpSpPr>
        <p:grpSpPr>
          <a:xfrm>
            <a:off x="1384300" y="6238400"/>
            <a:ext cx="6299200" cy="2546717"/>
            <a:chOff x="0" y="0"/>
            <a:chExt cx="8398933" cy="3395622"/>
          </a:xfrm>
        </p:grpSpPr>
        <p:sp>
          <p:nvSpPr>
            <p:cNvPr id="3" name="TextBox 3"/>
            <p:cNvSpPr txBox="1"/>
            <p:nvPr/>
          </p:nvSpPr>
          <p:spPr>
            <a:xfrm>
              <a:off x="0" y="880214"/>
              <a:ext cx="8398933" cy="2515409"/>
            </a:xfrm>
            <a:prstGeom prst="rect">
              <a:avLst/>
            </a:prstGeom>
          </p:spPr>
          <p:txBody>
            <a:bodyPr lIns="0" tIns="0" rIns="0" bIns="0" rtlCol="0" anchor="t">
              <a:spAutoFit/>
            </a:bodyPr>
            <a:lstStyle/>
            <a:p>
              <a:pPr marL="431797" lvl="1" indent="-215899" algn="l">
                <a:lnSpc>
                  <a:spcPts val="2199"/>
                </a:lnSpc>
                <a:spcBef>
                  <a:spcPct val="0"/>
                </a:spcBef>
                <a:buAutoNum type="arabicPeriod"/>
              </a:pPr>
              <a:r>
                <a:rPr lang="en-US" sz="1999" b="1" u="none" strike="noStrike" spc="-17">
                  <a:solidFill>
                    <a:srgbClr val="FFFFFF"/>
                  </a:solidFill>
                  <a:latin typeface="Montserrat Bold"/>
                  <a:ea typeface="Montserrat Bold"/>
                  <a:cs typeface="Montserrat Bold"/>
                  <a:sym typeface="Montserrat Bold"/>
                </a:rPr>
                <a:t>Tissue Selective Estrogen Complexes (TSECs):</a:t>
              </a:r>
            </a:p>
            <a:p>
              <a:pPr marL="863595" lvl="2" indent="-287865" algn="l">
                <a:lnSpc>
                  <a:spcPts val="2199"/>
                </a:lnSpc>
                <a:spcBef>
                  <a:spcPct val="0"/>
                </a:spcBef>
                <a:buFont typeface="Arial"/>
                <a:buChar char="⚬"/>
              </a:pPr>
              <a:r>
                <a:rPr lang="en-US" sz="1999" u="none" strike="noStrike" spc="-17">
                  <a:solidFill>
                    <a:srgbClr val="FFFFFF"/>
                  </a:solidFill>
                  <a:latin typeface="Montserrat"/>
                  <a:ea typeface="Montserrat"/>
                  <a:cs typeface="Montserrat"/>
                  <a:sym typeface="Montserrat"/>
                </a:rPr>
                <a:t>Combines estrogen with modulators to reduce risks to breast and uterine tissues.</a:t>
              </a:r>
            </a:p>
            <a:p>
              <a:pPr marL="431797" lvl="1" indent="-215899" algn="l">
                <a:lnSpc>
                  <a:spcPts val="2199"/>
                </a:lnSpc>
                <a:spcBef>
                  <a:spcPct val="0"/>
                </a:spcBef>
                <a:buAutoNum type="arabicPeriod"/>
              </a:pPr>
              <a:r>
                <a:rPr lang="en-US" sz="1999" b="1" u="none" strike="noStrike" spc="-17">
                  <a:solidFill>
                    <a:srgbClr val="FFFFFF"/>
                  </a:solidFill>
                  <a:latin typeface="Montserrat Bold"/>
                  <a:ea typeface="Montserrat Bold"/>
                  <a:cs typeface="Montserrat Bold"/>
                  <a:sym typeface="Montserrat Bold"/>
                </a:rPr>
                <a:t>Non-Hormonal Biologics:</a:t>
              </a:r>
            </a:p>
            <a:p>
              <a:pPr marL="863595" lvl="2" indent="-287865" algn="l">
                <a:lnSpc>
                  <a:spcPts val="2199"/>
                </a:lnSpc>
                <a:spcBef>
                  <a:spcPct val="0"/>
                </a:spcBef>
                <a:buFont typeface="Arial"/>
                <a:buChar char="⚬"/>
              </a:pPr>
              <a:r>
                <a:rPr lang="en-US" sz="1999" u="none" strike="noStrike" spc="-17">
                  <a:solidFill>
                    <a:srgbClr val="FFFFFF"/>
                  </a:solidFill>
                  <a:latin typeface="Montserrat"/>
                  <a:ea typeface="Montserrat"/>
                  <a:cs typeface="Montserrat"/>
                  <a:sym typeface="Montserrat"/>
                </a:rPr>
                <a:t>Target specific pathways involved in hot flashes.</a:t>
              </a:r>
            </a:p>
          </p:txBody>
        </p:sp>
        <p:sp>
          <p:nvSpPr>
            <p:cNvPr id="4" name="TextBox 4"/>
            <p:cNvSpPr txBox="1"/>
            <p:nvPr/>
          </p:nvSpPr>
          <p:spPr>
            <a:xfrm>
              <a:off x="0" y="9525"/>
              <a:ext cx="8398933" cy="483534"/>
            </a:xfrm>
            <a:prstGeom prst="rect">
              <a:avLst/>
            </a:prstGeom>
          </p:spPr>
          <p:txBody>
            <a:bodyPr lIns="0" tIns="0" rIns="0" bIns="0" rtlCol="0" anchor="t">
              <a:spAutoFit/>
            </a:bodyPr>
            <a:lstStyle/>
            <a:p>
              <a:pPr marL="0" lvl="0" indent="0" algn="l">
                <a:lnSpc>
                  <a:spcPts val="2999"/>
                </a:lnSpc>
                <a:spcBef>
                  <a:spcPct val="0"/>
                </a:spcBef>
              </a:pPr>
              <a:r>
                <a:rPr lang="en-US" sz="2499" b="1" u="none" strike="noStrike" spc="-22">
                  <a:solidFill>
                    <a:srgbClr val="FFFFFF"/>
                  </a:solidFill>
                  <a:latin typeface="Montserrat Bold"/>
                  <a:ea typeface="Montserrat Bold"/>
                  <a:cs typeface="Montserrat Bold"/>
                  <a:sym typeface="Montserrat Bold"/>
                </a:rPr>
                <a:t>Emerging Therapies</a:t>
              </a:r>
            </a:p>
          </p:txBody>
        </p:sp>
      </p:grpSp>
      <p:grpSp>
        <p:nvGrpSpPr>
          <p:cNvPr id="5" name="Group 5"/>
          <p:cNvGrpSpPr/>
          <p:nvPr/>
        </p:nvGrpSpPr>
        <p:grpSpPr>
          <a:xfrm>
            <a:off x="9067800" y="6238400"/>
            <a:ext cx="6299200" cy="2546717"/>
            <a:chOff x="0" y="0"/>
            <a:chExt cx="8398933" cy="3395623"/>
          </a:xfrm>
        </p:grpSpPr>
        <p:sp>
          <p:nvSpPr>
            <p:cNvPr id="6" name="TextBox 6"/>
            <p:cNvSpPr txBox="1"/>
            <p:nvPr/>
          </p:nvSpPr>
          <p:spPr>
            <a:xfrm>
              <a:off x="0" y="870689"/>
              <a:ext cx="8398933" cy="2524934"/>
            </a:xfrm>
            <a:prstGeom prst="rect">
              <a:avLst/>
            </a:prstGeom>
          </p:spPr>
          <p:txBody>
            <a:bodyPr lIns="0" tIns="0" rIns="0" bIns="0" rtlCol="0" anchor="t">
              <a:spAutoFit/>
            </a:bodyPr>
            <a:lstStyle/>
            <a:p>
              <a:pPr marL="431801" lvl="1" indent="-215900" algn="l">
                <a:lnSpc>
                  <a:spcPts val="2200"/>
                </a:lnSpc>
                <a:spcBef>
                  <a:spcPct val="0"/>
                </a:spcBef>
                <a:buFont typeface="Arial"/>
                <a:buChar char="•"/>
              </a:pPr>
              <a:r>
                <a:rPr lang="en-US" sz="2000" u="none" strike="noStrike" spc="-18">
                  <a:solidFill>
                    <a:srgbClr val="FFFFFF"/>
                  </a:solidFill>
                  <a:latin typeface="Montserrat"/>
                  <a:ea typeface="Montserrat"/>
                  <a:cs typeface="Montserrat"/>
                  <a:sym typeface="Montserrat"/>
                </a:rPr>
                <a:t>Apps and wearables for symptom tracking.</a:t>
              </a:r>
            </a:p>
            <a:p>
              <a:pPr marL="431801" lvl="1" indent="-215900" algn="l">
                <a:lnSpc>
                  <a:spcPts val="2200"/>
                </a:lnSpc>
                <a:spcBef>
                  <a:spcPct val="0"/>
                </a:spcBef>
                <a:buFont typeface="Arial"/>
                <a:buChar char="•"/>
              </a:pPr>
              <a:r>
                <a:rPr lang="en-US" sz="2000" u="none" strike="noStrike" spc="-18">
                  <a:solidFill>
                    <a:srgbClr val="FFFFFF"/>
                  </a:solidFill>
                  <a:latin typeface="Montserrat"/>
                  <a:ea typeface="Montserrat"/>
                  <a:cs typeface="Montserrat"/>
                  <a:sym typeface="Montserrat"/>
                </a:rPr>
                <a:t>Telemedicine platforms for personalized menopause care.</a:t>
              </a:r>
            </a:p>
            <a:p>
              <a:pPr marL="0" lvl="0" indent="0" algn="l">
                <a:lnSpc>
                  <a:spcPts val="2200"/>
                </a:lnSpc>
                <a:spcBef>
                  <a:spcPct val="0"/>
                </a:spcBef>
              </a:pPr>
              <a:endParaRPr lang="en-US" sz="2000" u="none" strike="noStrike" spc="-18">
                <a:solidFill>
                  <a:srgbClr val="FFFFFF"/>
                </a:solidFill>
                <a:latin typeface="Montserrat"/>
                <a:ea typeface="Montserrat"/>
                <a:cs typeface="Montserrat"/>
                <a:sym typeface="Montserrat"/>
              </a:endParaRPr>
            </a:p>
            <a:p>
              <a:pPr marL="0" lvl="0" indent="0" algn="l">
                <a:lnSpc>
                  <a:spcPts val="2200"/>
                </a:lnSpc>
                <a:spcBef>
                  <a:spcPct val="0"/>
                </a:spcBef>
              </a:pPr>
              <a:r>
                <a:rPr lang="en-US" sz="2000" b="1" u="none" strike="noStrike" spc="-18">
                  <a:solidFill>
                    <a:srgbClr val="FFFFFF"/>
                  </a:solidFill>
                  <a:latin typeface="Montserrat Bold"/>
                  <a:ea typeface="Montserrat Bold"/>
                  <a:cs typeface="Montserrat Bold"/>
                  <a:sym typeface="Montserrat Bold"/>
                </a:rPr>
                <a:t>Future Directions:</a:t>
              </a:r>
              <a:r>
                <a:rPr lang="en-US" sz="2000" u="none" strike="noStrike" spc="-18">
                  <a:solidFill>
                    <a:srgbClr val="FFFFFF"/>
                  </a:solidFill>
                  <a:latin typeface="Montserrat"/>
                  <a:ea typeface="Montserrat"/>
                  <a:cs typeface="Montserrat"/>
                  <a:sym typeface="Montserrat"/>
                </a:rPr>
                <a:t> Personalized medicine is paving the way for treatments based on genetic profiles and individual responses.</a:t>
              </a:r>
            </a:p>
          </p:txBody>
        </p:sp>
        <p:sp>
          <p:nvSpPr>
            <p:cNvPr id="7" name="TextBox 7"/>
            <p:cNvSpPr txBox="1"/>
            <p:nvPr/>
          </p:nvSpPr>
          <p:spPr>
            <a:xfrm>
              <a:off x="0" y="9525"/>
              <a:ext cx="8398933" cy="483534"/>
            </a:xfrm>
            <a:prstGeom prst="rect">
              <a:avLst/>
            </a:prstGeom>
          </p:spPr>
          <p:txBody>
            <a:bodyPr lIns="0" tIns="0" rIns="0" bIns="0" rtlCol="0" anchor="t">
              <a:spAutoFit/>
            </a:bodyPr>
            <a:lstStyle/>
            <a:p>
              <a:pPr marL="0" lvl="0" indent="0" algn="l">
                <a:lnSpc>
                  <a:spcPts val="2999"/>
                </a:lnSpc>
                <a:spcBef>
                  <a:spcPct val="0"/>
                </a:spcBef>
              </a:pPr>
              <a:r>
                <a:rPr lang="en-US" sz="2499" b="1" u="none" strike="noStrike" spc="-22">
                  <a:solidFill>
                    <a:srgbClr val="FFFFFF"/>
                  </a:solidFill>
                  <a:latin typeface="Montserrat Bold"/>
                  <a:ea typeface="Montserrat Bold"/>
                  <a:cs typeface="Montserrat Bold"/>
                  <a:sym typeface="Montserrat Bold"/>
                </a:rPr>
                <a:t>Technological Innovations</a:t>
              </a:r>
            </a:p>
          </p:txBody>
        </p:sp>
      </p:grpSp>
      <p:sp>
        <p:nvSpPr>
          <p:cNvPr id="8" name="TextBox 8"/>
          <p:cNvSpPr txBox="1"/>
          <p:nvPr/>
        </p:nvSpPr>
        <p:spPr>
          <a:xfrm>
            <a:off x="1384300" y="1831783"/>
            <a:ext cx="14679207" cy="19811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FFFFFF"/>
                </a:solidFill>
                <a:latin typeface="Montserrat"/>
                <a:ea typeface="Montserrat"/>
                <a:cs typeface="Montserrat"/>
                <a:sym typeface="Montserrat"/>
              </a:rPr>
              <a:t>4. Advances in Menopause-Related Healthcare</a:t>
            </a:r>
          </a:p>
        </p:txBody>
      </p:sp>
      <p:sp>
        <p:nvSpPr>
          <p:cNvPr id="9" name="Freeform 9"/>
          <p:cNvSpPr/>
          <p:nvPr/>
        </p:nvSpPr>
        <p:spPr>
          <a:xfrm rot="5400000">
            <a:off x="1384300" y="4827759"/>
            <a:ext cx="980015" cy="980015"/>
          </a:xfrm>
          <a:custGeom>
            <a:avLst/>
            <a:gdLst/>
            <a:ahLst/>
            <a:cxnLst/>
            <a:rect l="l" t="t" r="r" b="b"/>
            <a:pathLst>
              <a:path w="980015" h="980015">
                <a:moveTo>
                  <a:pt x="0" y="0"/>
                </a:moveTo>
                <a:lnTo>
                  <a:pt x="980015" y="0"/>
                </a:lnTo>
                <a:lnTo>
                  <a:pt x="980015" y="980015"/>
                </a:lnTo>
                <a:lnTo>
                  <a:pt x="0" y="9800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0" name="Freeform 10"/>
          <p:cNvSpPr/>
          <p:nvPr/>
        </p:nvSpPr>
        <p:spPr>
          <a:xfrm rot="-10800000">
            <a:off x="9067800" y="4827759"/>
            <a:ext cx="980015" cy="980015"/>
          </a:xfrm>
          <a:custGeom>
            <a:avLst/>
            <a:gdLst/>
            <a:ahLst/>
            <a:cxnLst/>
            <a:rect l="l" t="t" r="r" b="b"/>
            <a:pathLst>
              <a:path w="980015" h="980015">
                <a:moveTo>
                  <a:pt x="0" y="0"/>
                </a:moveTo>
                <a:lnTo>
                  <a:pt x="980015" y="0"/>
                </a:lnTo>
                <a:lnTo>
                  <a:pt x="980015" y="980015"/>
                </a:lnTo>
                <a:lnTo>
                  <a:pt x="0" y="9800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grpSp>
        <p:nvGrpSpPr>
          <p:cNvPr id="2" name="Group 2"/>
          <p:cNvGrpSpPr/>
          <p:nvPr/>
        </p:nvGrpSpPr>
        <p:grpSpPr>
          <a:xfrm>
            <a:off x="1028700" y="6376677"/>
            <a:ext cx="5224950" cy="2881623"/>
            <a:chOff x="0" y="0"/>
            <a:chExt cx="6966600" cy="3842164"/>
          </a:xfrm>
        </p:grpSpPr>
        <p:sp>
          <p:nvSpPr>
            <p:cNvPr id="3" name="TextBox 3"/>
            <p:cNvSpPr txBox="1"/>
            <p:nvPr/>
          </p:nvSpPr>
          <p:spPr>
            <a:xfrm>
              <a:off x="0" y="870689"/>
              <a:ext cx="6966600" cy="2971476"/>
            </a:xfrm>
            <a:prstGeom prst="rect">
              <a:avLst/>
            </a:prstGeom>
          </p:spPr>
          <p:txBody>
            <a:bodyPr lIns="0" tIns="0" rIns="0" bIns="0" rtlCol="0" anchor="t">
              <a:spAutoFit/>
            </a:bodyPr>
            <a:lstStyle/>
            <a:p>
              <a:pPr marL="410208" lvl="1" indent="-205104" algn="l">
                <a:lnSpc>
                  <a:spcPts val="2089"/>
                </a:lnSpc>
                <a:spcBef>
                  <a:spcPct val="0"/>
                </a:spcBef>
                <a:buFont typeface="Arial"/>
                <a:buChar char="•"/>
              </a:pPr>
              <a:r>
                <a:rPr lang="en-US" sz="1899" b="1" u="none" strike="noStrike" spc="-17">
                  <a:solidFill>
                    <a:srgbClr val="000000"/>
                  </a:solidFill>
                  <a:latin typeface="Montserrat Bold"/>
                  <a:ea typeface="Montserrat Bold"/>
                  <a:cs typeface="Montserrat Bold"/>
                  <a:sym typeface="Montserrat Bold"/>
                </a:rPr>
                <a:t>Symptom Severity:</a:t>
              </a:r>
              <a:r>
                <a:rPr lang="en-US" sz="1899" u="none" strike="noStrike" spc="-17">
                  <a:solidFill>
                    <a:srgbClr val="000000"/>
                  </a:solidFill>
                  <a:latin typeface="Montserrat"/>
                  <a:ea typeface="Montserrat"/>
                  <a:cs typeface="Montserrat"/>
                  <a:sym typeface="Montserrat"/>
                </a:rPr>
                <a:t> Hot flashes, mood changes, or vaginal symptoms.</a:t>
              </a:r>
            </a:p>
            <a:p>
              <a:pPr algn="l">
                <a:lnSpc>
                  <a:spcPts val="2089"/>
                </a:lnSpc>
                <a:spcBef>
                  <a:spcPct val="0"/>
                </a:spcBef>
              </a:pPr>
              <a:endParaRPr lang="en-US" sz="1899" u="none" strike="noStrike" spc="-17">
                <a:solidFill>
                  <a:srgbClr val="000000"/>
                </a:solidFill>
                <a:latin typeface="Montserrat"/>
                <a:ea typeface="Montserrat"/>
                <a:cs typeface="Montserrat"/>
                <a:sym typeface="Montserrat"/>
              </a:endParaRPr>
            </a:p>
            <a:p>
              <a:pPr marL="410208" lvl="1" indent="-205104" algn="l">
                <a:lnSpc>
                  <a:spcPts val="2089"/>
                </a:lnSpc>
                <a:spcBef>
                  <a:spcPct val="0"/>
                </a:spcBef>
                <a:buFont typeface="Arial"/>
                <a:buChar char="•"/>
              </a:pPr>
              <a:r>
                <a:rPr lang="en-US" sz="1899" b="1" u="none" strike="noStrike" spc="-17">
                  <a:solidFill>
                    <a:srgbClr val="000000"/>
                  </a:solidFill>
                  <a:latin typeface="Montserrat Bold"/>
                  <a:ea typeface="Montserrat Bold"/>
                  <a:cs typeface="Montserrat Bold"/>
                  <a:sym typeface="Montserrat Bold"/>
                </a:rPr>
                <a:t>Health History:</a:t>
              </a:r>
              <a:r>
                <a:rPr lang="en-US" sz="1899" u="none" strike="noStrike" spc="-17">
                  <a:solidFill>
                    <a:srgbClr val="000000"/>
                  </a:solidFill>
                  <a:latin typeface="Montserrat"/>
                  <a:ea typeface="Montserrat"/>
                  <a:cs typeface="Montserrat"/>
                  <a:sym typeface="Montserrat"/>
                </a:rPr>
                <a:t> Cardiovascular risk, cancer history, or osteoporosis.</a:t>
              </a:r>
            </a:p>
            <a:p>
              <a:pPr algn="l">
                <a:lnSpc>
                  <a:spcPts val="2089"/>
                </a:lnSpc>
                <a:spcBef>
                  <a:spcPct val="0"/>
                </a:spcBef>
              </a:pPr>
              <a:endParaRPr lang="en-US" sz="1899" u="none" strike="noStrike" spc="-17">
                <a:solidFill>
                  <a:srgbClr val="000000"/>
                </a:solidFill>
                <a:latin typeface="Montserrat"/>
                <a:ea typeface="Montserrat"/>
                <a:cs typeface="Montserrat"/>
                <a:sym typeface="Montserrat"/>
              </a:endParaRPr>
            </a:p>
            <a:p>
              <a:pPr marL="410208" lvl="1" indent="-205104" algn="l">
                <a:lnSpc>
                  <a:spcPts val="2089"/>
                </a:lnSpc>
                <a:spcBef>
                  <a:spcPct val="0"/>
                </a:spcBef>
                <a:buFont typeface="Arial"/>
                <a:buChar char="•"/>
              </a:pPr>
              <a:r>
                <a:rPr lang="en-US" sz="1899" b="1" u="none" strike="noStrike" spc="-17">
                  <a:solidFill>
                    <a:srgbClr val="000000"/>
                  </a:solidFill>
                  <a:latin typeface="Montserrat Bold"/>
                  <a:ea typeface="Montserrat Bold"/>
                  <a:cs typeface="Montserrat Bold"/>
                  <a:sym typeface="Montserrat Bold"/>
                </a:rPr>
                <a:t>Personal Preferences:</a:t>
              </a:r>
              <a:r>
                <a:rPr lang="en-US" sz="1899" u="none" strike="noStrike" spc="-17">
                  <a:solidFill>
                    <a:srgbClr val="000000"/>
                  </a:solidFill>
                  <a:latin typeface="Montserrat"/>
                  <a:ea typeface="Montserrat"/>
                  <a:cs typeface="Montserrat"/>
                  <a:sym typeface="Montserrat"/>
                </a:rPr>
                <a:t> Comfort with medications or desire for natural options.</a:t>
              </a:r>
            </a:p>
          </p:txBody>
        </p:sp>
        <p:sp>
          <p:nvSpPr>
            <p:cNvPr id="4" name="TextBox 4"/>
            <p:cNvSpPr txBox="1"/>
            <p:nvPr/>
          </p:nvSpPr>
          <p:spPr>
            <a:xfrm>
              <a:off x="0" y="9525"/>
              <a:ext cx="6966600" cy="483534"/>
            </a:xfrm>
            <a:prstGeom prst="rect">
              <a:avLst/>
            </a:prstGeom>
          </p:spPr>
          <p:txBody>
            <a:bodyPr lIns="0" tIns="0" rIns="0" bIns="0" rtlCol="0" anchor="t">
              <a:spAutoFit/>
            </a:bodyPr>
            <a:lstStyle/>
            <a:p>
              <a:pPr marL="0" lvl="0" indent="0" algn="l">
                <a:lnSpc>
                  <a:spcPts val="2999"/>
                </a:lnSpc>
                <a:spcBef>
                  <a:spcPct val="0"/>
                </a:spcBef>
              </a:pPr>
              <a:r>
                <a:rPr lang="en-US" sz="2499" b="1" u="none" strike="noStrike" spc="-22">
                  <a:solidFill>
                    <a:srgbClr val="000000"/>
                  </a:solidFill>
                  <a:latin typeface="Montserrat Bold"/>
                  <a:ea typeface="Montserrat Bold"/>
                  <a:cs typeface="Montserrat Bold"/>
                  <a:sym typeface="Montserrat Bold"/>
                </a:rPr>
                <a:t>Key Factors to Consider</a:t>
              </a:r>
            </a:p>
          </p:txBody>
        </p:sp>
      </p:grpSp>
      <p:grpSp>
        <p:nvGrpSpPr>
          <p:cNvPr id="5" name="Group 5"/>
          <p:cNvGrpSpPr/>
          <p:nvPr/>
        </p:nvGrpSpPr>
        <p:grpSpPr>
          <a:xfrm>
            <a:off x="7531100" y="6376677"/>
            <a:ext cx="5171372" cy="1895506"/>
            <a:chOff x="0" y="0"/>
            <a:chExt cx="6895162" cy="2527341"/>
          </a:xfrm>
        </p:grpSpPr>
        <p:sp>
          <p:nvSpPr>
            <p:cNvPr id="6" name="TextBox 6"/>
            <p:cNvSpPr txBox="1"/>
            <p:nvPr/>
          </p:nvSpPr>
          <p:spPr>
            <a:xfrm>
              <a:off x="0" y="870689"/>
              <a:ext cx="6895162" cy="1656652"/>
            </a:xfrm>
            <a:prstGeom prst="rect">
              <a:avLst/>
            </a:prstGeom>
          </p:spPr>
          <p:txBody>
            <a:bodyPr lIns="0" tIns="0" rIns="0" bIns="0" rtlCol="0" anchor="t">
              <a:spAutoFit/>
            </a:bodyPr>
            <a:lstStyle/>
            <a:p>
              <a:pPr marL="410208" lvl="1" indent="-205104" algn="l">
                <a:lnSpc>
                  <a:spcPts val="2089"/>
                </a:lnSpc>
                <a:spcBef>
                  <a:spcPct val="0"/>
                </a:spcBef>
                <a:buAutoNum type="arabicPeriod"/>
              </a:pPr>
              <a:r>
                <a:rPr lang="en-US" sz="1899" u="none" strike="noStrike" spc="-17">
                  <a:solidFill>
                    <a:srgbClr val="000000"/>
                  </a:solidFill>
                  <a:latin typeface="Montserrat"/>
                  <a:ea typeface="Montserrat"/>
                  <a:cs typeface="Montserrat"/>
                  <a:sym typeface="Montserrat"/>
                </a:rPr>
                <a:t>Prepare for appointments with a symptom journal and specific questions.</a:t>
              </a:r>
            </a:p>
            <a:p>
              <a:pPr marL="410208" lvl="1" indent="-205104" algn="l">
                <a:lnSpc>
                  <a:spcPts val="2089"/>
                </a:lnSpc>
                <a:spcBef>
                  <a:spcPct val="0"/>
                </a:spcBef>
                <a:buAutoNum type="arabicPeriod"/>
              </a:pPr>
              <a:r>
                <a:rPr lang="en-US" sz="1899" u="none" strike="noStrike" spc="-17">
                  <a:solidFill>
                    <a:srgbClr val="000000"/>
                  </a:solidFill>
                  <a:latin typeface="Montserrat"/>
                  <a:ea typeface="Montserrat"/>
                  <a:cs typeface="Montserrat"/>
                  <a:sym typeface="Montserrat"/>
                </a:rPr>
                <a:t>Discuss benefits, risks, and alternatives with a healthcare provider.</a:t>
              </a:r>
            </a:p>
          </p:txBody>
        </p:sp>
        <p:sp>
          <p:nvSpPr>
            <p:cNvPr id="7" name="TextBox 7"/>
            <p:cNvSpPr txBox="1"/>
            <p:nvPr/>
          </p:nvSpPr>
          <p:spPr>
            <a:xfrm>
              <a:off x="0" y="9525"/>
              <a:ext cx="6895162" cy="483534"/>
            </a:xfrm>
            <a:prstGeom prst="rect">
              <a:avLst/>
            </a:prstGeom>
          </p:spPr>
          <p:txBody>
            <a:bodyPr lIns="0" tIns="0" rIns="0" bIns="0" rtlCol="0" anchor="t">
              <a:spAutoFit/>
            </a:bodyPr>
            <a:lstStyle/>
            <a:p>
              <a:pPr marL="0" lvl="0" indent="0" algn="l">
                <a:lnSpc>
                  <a:spcPts val="2999"/>
                </a:lnSpc>
                <a:spcBef>
                  <a:spcPct val="0"/>
                </a:spcBef>
              </a:pPr>
              <a:r>
                <a:rPr lang="en-US" sz="2499" b="1" u="none" strike="noStrike" spc="-22">
                  <a:solidFill>
                    <a:srgbClr val="000000"/>
                  </a:solidFill>
                  <a:latin typeface="Montserrat Bold"/>
                  <a:ea typeface="Montserrat Bold"/>
                  <a:cs typeface="Montserrat Bold"/>
                  <a:sym typeface="Montserrat Bold"/>
                </a:rPr>
                <a:t>Collaborative Care</a:t>
              </a:r>
            </a:p>
          </p:txBody>
        </p:sp>
      </p:grpSp>
      <p:sp>
        <p:nvSpPr>
          <p:cNvPr id="8" name="TextBox 8"/>
          <p:cNvSpPr txBox="1"/>
          <p:nvPr/>
        </p:nvSpPr>
        <p:spPr>
          <a:xfrm>
            <a:off x="1028700" y="3477638"/>
            <a:ext cx="14185900" cy="19811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000000"/>
                </a:solidFill>
                <a:latin typeface="Montserrat"/>
                <a:ea typeface="Montserrat"/>
                <a:cs typeface="Montserrat"/>
                <a:sym typeface="Montserrat"/>
              </a:rPr>
              <a:t>5. Decision-Making in Menopause Management</a:t>
            </a:r>
          </a:p>
        </p:txBody>
      </p:sp>
      <p:sp>
        <p:nvSpPr>
          <p:cNvPr id="9" name="Freeform 9"/>
          <p:cNvSpPr/>
          <p:nvPr/>
        </p:nvSpPr>
        <p:spPr>
          <a:xfrm>
            <a:off x="0" y="-33867"/>
            <a:ext cx="18288000" cy="3064486"/>
          </a:xfrm>
          <a:custGeom>
            <a:avLst/>
            <a:gdLst/>
            <a:ahLst/>
            <a:cxnLst/>
            <a:rect l="l" t="t" r="r" b="b"/>
            <a:pathLst>
              <a:path w="18288000" h="3064486">
                <a:moveTo>
                  <a:pt x="0" y="0"/>
                </a:moveTo>
                <a:lnTo>
                  <a:pt x="18288000" y="0"/>
                </a:lnTo>
                <a:lnTo>
                  <a:pt x="18288000" y="3064486"/>
                </a:lnTo>
                <a:lnTo>
                  <a:pt x="0" y="3064486"/>
                </a:lnTo>
                <a:lnTo>
                  <a:pt x="0" y="0"/>
                </a:lnTo>
                <a:close/>
              </a:path>
            </a:pathLst>
          </a:custGeom>
          <a:blipFill>
            <a:blip r:embed="rId2"/>
            <a:stretch>
              <a:fillRect t="-114996" b="-182603"/>
            </a:stretch>
          </a:blipFill>
        </p:spPr>
      </p:sp>
      <p:sp>
        <p:nvSpPr>
          <p:cNvPr id="10" name="Freeform 10"/>
          <p:cNvSpPr/>
          <p:nvPr/>
        </p:nvSpPr>
        <p:spPr>
          <a:xfrm rot="5400000">
            <a:off x="15214600" y="3073400"/>
            <a:ext cx="4097867" cy="2048933"/>
          </a:xfrm>
          <a:custGeom>
            <a:avLst/>
            <a:gdLst/>
            <a:ahLst/>
            <a:cxnLst/>
            <a:rect l="l" t="t" r="r" b="b"/>
            <a:pathLst>
              <a:path w="4097867" h="2048933">
                <a:moveTo>
                  <a:pt x="0" y="0"/>
                </a:moveTo>
                <a:lnTo>
                  <a:pt x="4097867" y="0"/>
                </a:lnTo>
                <a:lnTo>
                  <a:pt x="4097867" y="2048933"/>
                </a:lnTo>
                <a:lnTo>
                  <a:pt x="0" y="204893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1" name="Freeform 11"/>
          <p:cNvSpPr/>
          <p:nvPr/>
        </p:nvSpPr>
        <p:spPr>
          <a:xfrm>
            <a:off x="16239067" y="0"/>
            <a:ext cx="2048933" cy="2048933"/>
          </a:xfrm>
          <a:custGeom>
            <a:avLst/>
            <a:gdLst/>
            <a:ahLst/>
            <a:cxnLst/>
            <a:rect l="l" t="t" r="r" b="b"/>
            <a:pathLst>
              <a:path w="2048933" h="2048933">
                <a:moveTo>
                  <a:pt x="0" y="0"/>
                </a:moveTo>
                <a:lnTo>
                  <a:pt x="2048933" y="0"/>
                </a:lnTo>
                <a:lnTo>
                  <a:pt x="2048933" y="2048933"/>
                </a:lnTo>
                <a:lnTo>
                  <a:pt x="0" y="20489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Freeform 12"/>
          <p:cNvSpPr/>
          <p:nvPr/>
        </p:nvSpPr>
        <p:spPr>
          <a:xfrm>
            <a:off x="14190133" y="6146800"/>
            <a:ext cx="2048933" cy="2048933"/>
          </a:xfrm>
          <a:custGeom>
            <a:avLst/>
            <a:gdLst/>
            <a:ahLst/>
            <a:cxnLst/>
            <a:rect l="l" t="t" r="r" b="b"/>
            <a:pathLst>
              <a:path w="2048933" h="2048933">
                <a:moveTo>
                  <a:pt x="0" y="0"/>
                </a:moveTo>
                <a:lnTo>
                  <a:pt x="2048934" y="0"/>
                </a:lnTo>
                <a:lnTo>
                  <a:pt x="2048934" y="2048933"/>
                </a:lnTo>
                <a:lnTo>
                  <a:pt x="0" y="20489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3" name="Freeform 13"/>
          <p:cNvSpPr/>
          <p:nvPr/>
        </p:nvSpPr>
        <p:spPr>
          <a:xfrm rot="-10800000">
            <a:off x="16239067" y="8195733"/>
            <a:ext cx="2091267" cy="2091267"/>
          </a:xfrm>
          <a:custGeom>
            <a:avLst/>
            <a:gdLst/>
            <a:ahLst/>
            <a:cxnLst/>
            <a:rect l="l" t="t" r="r" b="b"/>
            <a:pathLst>
              <a:path w="2091267" h="2091267">
                <a:moveTo>
                  <a:pt x="0" y="0"/>
                </a:moveTo>
                <a:lnTo>
                  <a:pt x="2091266" y="0"/>
                </a:lnTo>
                <a:lnTo>
                  <a:pt x="2091266" y="2091267"/>
                </a:lnTo>
                <a:lnTo>
                  <a:pt x="0" y="209126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737373"/>
        </a:solidFill>
        <a:effectLst/>
      </p:bgPr>
    </p:bg>
    <p:spTree>
      <p:nvGrpSpPr>
        <p:cNvPr id="1" name=""/>
        <p:cNvGrpSpPr/>
        <p:nvPr/>
      </p:nvGrpSpPr>
      <p:grpSpPr>
        <a:xfrm>
          <a:off x="0" y="0"/>
          <a:ext cx="0" cy="0"/>
          <a:chOff x="0" y="0"/>
          <a:chExt cx="0" cy="0"/>
        </a:xfrm>
      </p:grpSpPr>
      <p:grpSp>
        <p:nvGrpSpPr>
          <p:cNvPr id="2" name="Group 2"/>
          <p:cNvGrpSpPr/>
          <p:nvPr/>
        </p:nvGrpSpPr>
        <p:grpSpPr>
          <a:xfrm>
            <a:off x="1384300" y="6238400"/>
            <a:ext cx="6299200" cy="2142035"/>
            <a:chOff x="0" y="0"/>
            <a:chExt cx="8398933" cy="2856047"/>
          </a:xfrm>
        </p:grpSpPr>
        <p:sp>
          <p:nvSpPr>
            <p:cNvPr id="3" name="TextBox 3"/>
            <p:cNvSpPr txBox="1"/>
            <p:nvPr/>
          </p:nvSpPr>
          <p:spPr>
            <a:xfrm>
              <a:off x="0" y="870689"/>
              <a:ext cx="8398933" cy="1985358"/>
            </a:xfrm>
            <a:prstGeom prst="rect">
              <a:avLst/>
            </a:prstGeom>
          </p:spPr>
          <p:txBody>
            <a:bodyPr lIns="0" tIns="0" rIns="0" bIns="0" rtlCol="0" anchor="t">
              <a:spAutoFit/>
            </a:bodyPr>
            <a:lstStyle/>
            <a:p>
              <a:pPr marL="410208" lvl="1" indent="-205104" algn="l">
                <a:lnSpc>
                  <a:spcPts val="2089"/>
                </a:lnSpc>
                <a:spcBef>
                  <a:spcPct val="0"/>
                </a:spcBef>
                <a:buAutoNum type="arabicPeriod"/>
              </a:pPr>
              <a:r>
                <a:rPr lang="en-US" sz="1899" u="none" strike="noStrike" spc="-17">
                  <a:solidFill>
                    <a:srgbClr val="FFFFFF"/>
                  </a:solidFill>
                  <a:latin typeface="Montserrat"/>
                  <a:ea typeface="Montserrat"/>
                  <a:cs typeface="Montserrat"/>
                  <a:sym typeface="Montserrat"/>
                </a:rPr>
                <a:t>"HRT always causes cancer."</a:t>
              </a:r>
            </a:p>
            <a:p>
              <a:pPr marL="820416" lvl="2" indent="-273472" algn="l">
                <a:lnSpc>
                  <a:spcPts val="2089"/>
                </a:lnSpc>
                <a:spcBef>
                  <a:spcPct val="0"/>
                </a:spcBef>
                <a:buFont typeface="Arial"/>
                <a:buChar char="⚬"/>
              </a:pPr>
              <a:r>
                <a:rPr lang="en-US" sz="1899" u="none" strike="noStrike" spc="-17">
                  <a:solidFill>
                    <a:srgbClr val="FFFFFF"/>
                  </a:solidFill>
                  <a:latin typeface="Montserrat"/>
                  <a:ea typeface="Montserrat"/>
                  <a:cs typeface="Montserrat"/>
                  <a:sym typeface="Montserrat"/>
                </a:rPr>
                <a:t>Clarification: Risk depends on individual factors and duration of use.</a:t>
              </a:r>
            </a:p>
            <a:p>
              <a:pPr marL="410208" lvl="1" indent="-205104" algn="l">
                <a:lnSpc>
                  <a:spcPts val="2089"/>
                </a:lnSpc>
                <a:spcBef>
                  <a:spcPct val="0"/>
                </a:spcBef>
                <a:buAutoNum type="arabicPeriod"/>
              </a:pPr>
              <a:r>
                <a:rPr lang="en-US" sz="1899" u="none" strike="noStrike" spc="-17">
                  <a:solidFill>
                    <a:srgbClr val="FFFFFF"/>
                  </a:solidFill>
                  <a:latin typeface="Montserrat"/>
                  <a:ea typeface="Montserrat"/>
                  <a:cs typeface="Montserrat"/>
                  <a:sym typeface="Montserrat"/>
                </a:rPr>
                <a:t>"Stopping HRT causes worse symptoms."</a:t>
              </a:r>
            </a:p>
            <a:p>
              <a:pPr marL="820416" lvl="2" indent="-273472" algn="l">
                <a:lnSpc>
                  <a:spcPts val="2089"/>
                </a:lnSpc>
                <a:spcBef>
                  <a:spcPct val="0"/>
                </a:spcBef>
                <a:buFont typeface="Arial"/>
                <a:buChar char="⚬"/>
              </a:pPr>
              <a:r>
                <a:rPr lang="en-US" sz="1899" u="none" strike="noStrike" spc="-17">
                  <a:solidFill>
                    <a:srgbClr val="FFFFFF"/>
                  </a:solidFill>
                  <a:latin typeface="Montserrat"/>
                  <a:ea typeface="Montserrat"/>
                  <a:cs typeface="Montserrat"/>
                  <a:sym typeface="Montserrat"/>
                </a:rPr>
                <a:t>Truth: Symptoms may return but tapering off under guidance can help.</a:t>
              </a:r>
            </a:p>
          </p:txBody>
        </p:sp>
        <p:sp>
          <p:nvSpPr>
            <p:cNvPr id="4" name="TextBox 4"/>
            <p:cNvSpPr txBox="1"/>
            <p:nvPr/>
          </p:nvSpPr>
          <p:spPr>
            <a:xfrm>
              <a:off x="0" y="9525"/>
              <a:ext cx="8398933" cy="483534"/>
            </a:xfrm>
            <a:prstGeom prst="rect">
              <a:avLst/>
            </a:prstGeom>
          </p:spPr>
          <p:txBody>
            <a:bodyPr lIns="0" tIns="0" rIns="0" bIns="0" rtlCol="0" anchor="t">
              <a:spAutoFit/>
            </a:bodyPr>
            <a:lstStyle/>
            <a:p>
              <a:pPr marL="0" lvl="0" indent="0" algn="l">
                <a:lnSpc>
                  <a:spcPts val="2999"/>
                </a:lnSpc>
                <a:spcBef>
                  <a:spcPct val="0"/>
                </a:spcBef>
              </a:pPr>
              <a:r>
                <a:rPr lang="en-US" sz="2499" b="1" u="none" strike="noStrike" spc="-22">
                  <a:solidFill>
                    <a:srgbClr val="FFFFFF"/>
                  </a:solidFill>
                  <a:latin typeface="Montserrat Bold"/>
                  <a:ea typeface="Montserrat Bold"/>
                  <a:cs typeface="Montserrat Bold"/>
                  <a:sym typeface="Montserrat Bold"/>
                </a:rPr>
                <a:t>HRT Myths</a:t>
              </a:r>
            </a:p>
          </p:txBody>
        </p:sp>
      </p:grpSp>
      <p:grpSp>
        <p:nvGrpSpPr>
          <p:cNvPr id="5" name="Group 5"/>
          <p:cNvGrpSpPr/>
          <p:nvPr/>
        </p:nvGrpSpPr>
        <p:grpSpPr>
          <a:xfrm>
            <a:off x="9067800" y="6238400"/>
            <a:ext cx="6299200" cy="2265300"/>
            <a:chOff x="0" y="0"/>
            <a:chExt cx="8398933" cy="3020400"/>
          </a:xfrm>
        </p:grpSpPr>
        <p:sp>
          <p:nvSpPr>
            <p:cNvPr id="6" name="TextBox 6"/>
            <p:cNvSpPr txBox="1"/>
            <p:nvPr/>
          </p:nvSpPr>
          <p:spPr>
            <a:xfrm>
              <a:off x="0" y="870689"/>
              <a:ext cx="8398933" cy="2149711"/>
            </a:xfrm>
            <a:prstGeom prst="rect">
              <a:avLst/>
            </a:prstGeom>
          </p:spPr>
          <p:txBody>
            <a:bodyPr lIns="0" tIns="0" rIns="0" bIns="0" rtlCol="0" anchor="t">
              <a:spAutoFit/>
            </a:bodyPr>
            <a:lstStyle/>
            <a:p>
              <a:pPr marL="410208" lvl="1" indent="-205104" algn="l">
                <a:lnSpc>
                  <a:spcPts val="2089"/>
                </a:lnSpc>
                <a:spcBef>
                  <a:spcPct val="0"/>
                </a:spcBef>
                <a:buAutoNum type="arabicPeriod"/>
              </a:pPr>
              <a:r>
                <a:rPr lang="en-US" sz="1899" u="none" strike="noStrike" spc="-17">
                  <a:solidFill>
                    <a:srgbClr val="FFFFFF"/>
                  </a:solidFill>
                  <a:latin typeface="Montserrat"/>
                  <a:ea typeface="Montserrat"/>
                  <a:cs typeface="Montserrat"/>
                  <a:sym typeface="Montserrat"/>
                </a:rPr>
                <a:t>"Non-hormonal treatments aren’t effective."</a:t>
              </a:r>
            </a:p>
            <a:p>
              <a:pPr marL="820416" lvl="2" indent="-273472" algn="l">
                <a:lnSpc>
                  <a:spcPts val="2089"/>
                </a:lnSpc>
                <a:spcBef>
                  <a:spcPct val="0"/>
                </a:spcBef>
                <a:buFont typeface="Arial"/>
                <a:buChar char="⚬"/>
              </a:pPr>
              <a:r>
                <a:rPr lang="en-US" sz="1899" u="none" strike="noStrike" spc="-17">
                  <a:solidFill>
                    <a:srgbClr val="FFFFFF"/>
                  </a:solidFill>
                  <a:latin typeface="Montserrat"/>
                  <a:ea typeface="Montserrat"/>
                  <a:cs typeface="Montserrat"/>
                  <a:sym typeface="Montserrat"/>
                </a:rPr>
                <a:t>Fact: Options like SSRIs or gabapentin can provide significant relief.</a:t>
              </a:r>
            </a:p>
            <a:p>
              <a:pPr algn="l">
                <a:lnSpc>
                  <a:spcPts val="2089"/>
                </a:lnSpc>
                <a:spcBef>
                  <a:spcPct val="0"/>
                </a:spcBef>
              </a:pPr>
              <a:endParaRPr lang="en-US" sz="1899" u="none" strike="noStrike" spc="-17">
                <a:solidFill>
                  <a:srgbClr val="FFFFFF"/>
                </a:solidFill>
                <a:latin typeface="Montserrat"/>
                <a:ea typeface="Montserrat"/>
                <a:cs typeface="Montserrat"/>
                <a:sym typeface="Montserrat"/>
              </a:endParaRPr>
            </a:p>
            <a:p>
              <a:pPr marL="0" lvl="0" indent="0" algn="l">
                <a:lnSpc>
                  <a:spcPts val="1044"/>
                </a:lnSpc>
                <a:spcBef>
                  <a:spcPct val="0"/>
                </a:spcBef>
              </a:pPr>
              <a:endParaRPr lang="en-US" sz="1899" u="none" strike="noStrike" spc="-17">
                <a:solidFill>
                  <a:srgbClr val="FFFFFF"/>
                </a:solidFill>
                <a:latin typeface="Montserrat"/>
                <a:ea typeface="Montserrat"/>
                <a:cs typeface="Montserrat"/>
                <a:sym typeface="Montserrat"/>
              </a:endParaRPr>
            </a:p>
            <a:p>
              <a:pPr marL="0" lvl="0" indent="0" algn="l">
                <a:lnSpc>
                  <a:spcPts val="2089"/>
                </a:lnSpc>
                <a:spcBef>
                  <a:spcPct val="0"/>
                </a:spcBef>
              </a:pPr>
              <a:r>
                <a:rPr lang="en-US" sz="1899" b="1" u="none" strike="noStrike" spc="-17">
                  <a:solidFill>
                    <a:srgbClr val="FFFFFF"/>
                  </a:solidFill>
                  <a:latin typeface="Montserrat Bold"/>
                  <a:ea typeface="Montserrat Bold"/>
                  <a:cs typeface="Montserrat Bold"/>
                  <a:sym typeface="Montserrat Bold"/>
                </a:rPr>
                <a:t>Goal:</a:t>
              </a:r>
              <a:r>
                <a:rPr lang="en-US" sz="1899" u="none" strike="noStrike" spc="-17">
                  <a:solidFill>
                    <a:srgbClr val="FFFFFF"/>
                  </a:solidFill>
                  <a:latin typeface="Montserrat"/>
                  <a:ea typeface="Montserrat"/>
                  <a:cs typeface="Montserrat"/>
                  <a:sym typeface="Montserrat"/>
                </a:rPr>
                <a:t> Empower women with accurate information to make informed choices.</a:t>
              </a:r>
            </a:p>
          </p:txBody>
        </p:sp>
        <p:sp>
          <p:nvSpPr>
            <p:cNvPr id="7" name="TextBox 7"/>
            <p:cNvSpPr txBox="1"/>
            <p:nvPr/>
          </p:nvSpPr>
          <p:spPr>
            <a:xfrm>
              <a:off x="0" y="9525"/>
              <a:ext cx="8398933" cy="483534"/>
            </a:xfrm>
            <a:prstGeom prst="rect">
              <a:avLst/>
            </a:prstGeom>
          </p:spPr>
          <p:txBody>
            <a:bodyPr lIns="0" tIns="0" rIns="0" bIns="0" rtlCol="0" anchor="t">
              <a:spAutoFit/>
            </a:bodyPr>
            <a:lstStyle/>
            <a:p>
              <a:pPr marL="0" lvl="0" indent="0" algn="l">
                <a:lnSpc>
                  <a:spcPts val="2999"/>
                </a:lnSpc>
                <a:spcBef>
                  <a:spcPct val="0"/>
                </a:spcBef>
              </a:pPr>
              <a:r>
                <a:rPr lang="en-US" sz="2499" b="1" u="none" strike="noStrike" spc="-22">
                  <a:solidFill>
                    <a:srgbClr val="FFFFFF"/>
                  </a:solidFill>
                  <a:latin typeface="Montserrat Bold"/>
                  <a:ea typeface="Montserrat Bold"/>
                  <a:cs typeface="Montserrat Bold"/>
                  <a:sym typeface="Montserrat Bold"/>
                </a:rPr>
                <a:t>Non-Hormonal Myths</a:t>
              </a:r>
            </a:p>
          </p:txBody>
        </p:sp>
      </p:grpSp>
      <p:sp>
        <p:nvSpPr>
          <p:cNvPr id="8" name="TextBox 8"/>
          <p:cNvSpPr txBox="1"/>
          <p:nvPr/>
        </p:nvSpPr>
        <p:spPr>
          <a:xfrm>
            <a:off x="1384300" y="1831783"/>
            <a:ext cx="14679207" cy="19811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FFFFFF"/>
                </a:solidFill>
                <a:latin typeface="Montserrat"/>
                <a:ea typeface="Montserrat"/>
                <a:cs typeface="Montserrat"/>
                <a:sym typeface="Montserrat"/>
              </a:rPr>
              <a:t>6. Myths and Misconceptions About Medical Treatments</a:t>
            </a:r>
          </a:p>
        </p:txBody>
      </p:sp>
      <p:sp>
        <p:nvSpPr>
          <p:cNvPr id="9" name="Freeform 9"/>
          <p:cNvSpPr/>
          <p:nvPr/>
        </p:nvSpPr>
        <p:spPr>
          <a:xfrm rot="5400000">
            <a:off x="1384300" y="4827759"/>
            <a:ext cx="980015" cy="980015"/>
          </a:xfrm>
          <a:custGeom>
            <a:avLst/>
            <a:gdLst/>
            <a:ahLst/>
            <a:cxnLst/>
            <a:rect l="l" t="t" r="r" b="b"/>
            <a:pathLst>
              <a:path w="980015" h="980015">
                <a:moveTo>
                  <a:pt x="0" y="0"/>
                </a:moveTo>
                <a:lnTo>
                  <a:pt x="980015" y="0"/>
                </a:lnTo>
                <a:lnTo>
                  <a:pt x="980015" y="980015"/>
                </a:lnTo>
                <a:lnTo>
                  <a:pt x="0" y="9800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0" name="Freeform 10"/>
          <p:cNvSpPr/>
          <p:nvPr/>
        </p:nvSpPr>
        <p:spPr>
          <a:xfrm rot="-10800000">
            <a:off x="9067800" y="4827759"/>
            <a:ext cx="980015" cy="980015"/>
          </a:xfrm>
          <a:custGeom>
            <a:avLst/>
            <a:gdLst/>
            <a:ahLst/>
            <a:cxnLst/>
            <a:rect l="l" t="t" r="r" b="b"/>
            <a:pathLst>
              <a:path w="980015" h="980015">
                <a:moveTo>
                  <a:pt x="0" y="0"/>
                </a:moveTo>
                <a:lnTo>
                  <a:pt x="980015" y="0"/>
                </a:lnTo>
                <a:lnTo>
                  <a:pt x="980015" y="980015"/>
                </a:lnTo>
                <a:lnTo>
                  <a:pt x="0" y="9800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737373"/>
        </a:solidFill>
        <a:effectLst/>
      </p:bgPr>
    </p:bg>
    <p:spTree>
      <p:nvGrpSpPr>
        <p:cNvPr id="1" name=""/>
        <p:cNvGrpSpPr/>
        <p:nvPr/>
      </p:nvGrpSpPr>
      <p:grpSpPr>
        <a:xfrm>
          <a:off x="0" y="0"/>
          <a:ext cx="0" cy="0"/>
          <a:chOff x="0" y="0"/>
          <a:chExt cx="0" cy="0"/>
        </a:xfrm>
      </p:grpSpPr>
      <p:grpSp>
        <p:nvGrpSpPr>
          <p:cNvPr id="2" name="Group 2"/>
          <p:cNvGrpSpPr/>
          <p:nvPr/>
        </p:nvGrpSpPr>
        <p:grpSpPr>
          <a:xfrm>
            <a:off x="1384300" y="6238400"/>
            <a:ext cx="6299200" cy="1402447"/>
            <a:chOff x="0" y="0"/>
            <a:chExt cx="8398933" cy="1869929"/>
          </a:xfrm>
        </p:grpSpPr>
        <p:sp>
          <p:nvSpPr>
            <p:cNvPr id="3" name="TextBox 3"/>
            <p:cNvSpPr txBox="1"/>
            <p:nvPr/>
          </p:nvSpPr>
          <p:spPr>
            <a:xfrm>
              <a:off x="0" y="870689"/>
              <a:ext cx="8398933" cy="999241"/>
            </a:xfrm>
            <a:prstGeom prst="rect">
              <a:avLst/>
            </a:prstGeom>
          </p:spPr>
          <p:txBody>
            <a:bodyPr lIns="0" tIns="0" rIns="0" bIns="0" rtlCol="0" anchor="t">
              <a:spAutoFit/>
            </a:bodyPr>
            <a:lstStyle/>
            <a:p>
              <a:pPr marL="410208" lvl="1" indent="-205104" algn="l">
                <a:lnSpc>
                  <a:spcPts val="2089"/>
                </a:lnSpc>
                <a:spcBef>
                  <a:spcPct val="0"/>
                </a:spcBef>
                <a:buFont typeface="Arial"/>
                <a:buChar char="•"/>
              </a:pPr>
              <a:r>
                <a:rPr lang="en-US" sz="1899" u="none" strike="noStrike" spc="-17">
                  <a:solidFill>
                    <a:srgbClr val="FFFFFF"/>
                  </a:solidFill>
                  <a:latin typeface="Montserrat"/>
                  <a:ea typeface="Montserrat"/>
                  <a:cs typeface="Montserrat"/>
                  <a:sym typeface="Montserrat"/>
                </a:rPr>
                <a:t>Research treatments discussed in this module.</a:t>
              </a:r>
            </a:p>
            <a:p>
              <a:pPr marL="410208" lvl="1" indent="-205104" algn="l">
                <a:lnSpc>
                  <a:spcPts val="2089"/>
                </a:lnSpc>
                <a:spcBef>
                  <a:spcPct val="0"/>
                </a:spcBef>
                <a:buFont typeface="Arial"/>
                <a:buChar char="•"/>
              </a:pPr>
              <a:r>
                <a:rPr lang="en-US" sz="1899" u="none" strike="noStrike" spc="-17">
                  <a:solidFill>
                    <a:srgbClr val="FFFFFF"/>
                  </a:solidFill>
                  <a:latin typeface="Montserrat"/>
                  <a:ea typeface="Montserrat"/>
                  <a:cs typeface="Montserrat"/>
                  <a:sym typeface="Montserrat"/>
                </a:rPr>
                <a:t>Consider a combination of medical and non-medical approaches.</a:t>
              </a:r>
            </a:p>
          </p:txBody>
        </p:sp>
        <p:sp>
          <p:nvSpPr>
            <p:cNvPr id="4" name="TextBox 4"/>
            <p:cNvSpPr txBox="1"/>
            <p:nvPr/>
          </p:nvSpPr>
          <p:spPr>
            <a:xfrm>
              <a:off x="0" y="9525"/>
              <a:ext cx="8398933" cy="483534"/>
            </a:xfrm>
            <a:prstGeom prst="rect">
              <a:avLst/>
            </a:prstGeom>
          </p:spPr>
          <p:txBody>
            <a:bodyPr lIns="0" tIns="0" rIns="0" bIns="0" rtlCol="0" anchor="t">
              <a:spAutoFit/>
            </a:bodyPr>
            <a:lstStyle/>
            <a:p>
              <a:pPr marL="0" lvl="0" indent="0" algn="l">
                <a:lnSpc>
                  <a:spcPts val="2999"/>
                </a:lnSpc>
                <a:spcBef>
                  <a:spcPct val="0"/>
                </a:spcBef>
              </a:pPr>
              <a:r>
                <a:rPr lang="en-US" sz="2499" b="1" u="none" strike="noStrike" spc="-22">
                  <a:solidFill>
                    <a:srgbClr val="FFFFFF"/>
                  </a:solidFill>
                  <a:latin typeface="Montserrat Bold"/>
                  <a:ea typeface="Montserrat Bold"/>
                  <a:cs typeface="Montserrat Bold"/>
                  <a:sym typeface="Montserrat Bold"/>
                </a:rPr>
                <a:t>Evaluate Options</a:t>
              </a:r>
            </a:p>
          </p:txBody>
        </p:sp>
      </p:grpSp>
      <p:grpSp>
        <p:nvGrpSpPr>
          <p:cNvPr id="5" name="Group 5"/>
          <p:cNvGrpSpPr/>
          <p:nvPr/>
        </p:nvGrpSpPr>
        <p:grpSpPr>
          <a:xfrm>
            <a:off x="9067800" y="6238400"/>
            <a:ext cx="6299200" cy="2388564"/>
            <a:chOff x="0" y="0"/>
            <a:chExt cx="8398933" cy="3184753"/>
          </a:xfrm>
        </p:grpSpPr>
        <p:sp>
          <p:nvSpPr>
            <p:cNvPr id="6" name="TextBox 6"/>
            <p:cNvSpPr txBox="1"/>
            <p:nvPr/>
          </p:nvSpPr>
          <p:spPr>
            <a:xfrm>
              <a:off x="0" y="870689"/>
              <a:ext cx="8398933" cy="2314064"/>
            </a:xfrm>
            <a:prstGeom prst="rect">
              <a:avLst/>
            </a:prstGeom>
          </p:spPr>
          <p:txBody>
            <a:bodyPr lIns="0" tIns="0" rIns="0" bIns="0" rtlCol="0" anchor="t">
              <a:spAutoFit/>
            </a:bodyPr>
            <a:lstStyle/>
            <a:p>
              <a:pPr marL="410208" lvl="1" indent="-205104" algn="l">
                <a:lnSpc>
                  <a:spcPts val="2089"/>
                </a:lnSpc>
                <a:spcBef>
                  <a:spcPct val="0"/>
                </a:spcBef>
                <a:buAutoNum type="arabicPeriod"/>
              </a:pPr>
              <a:r>
                <a:rPr lang="en-US" sz="1899" u="none" strike="noStrike" spc="-17">
                  <a:solidFill>
                    <a:srgbClr val="FFFFFF"/>
                  </a:solidFill>
                  <a:latin typeface="Montserrat"/>
                  <a:ea typeface="Montserrat"/>
                  <a:cs typeface="Montserrat"/>
                  <a:sym typeface="Montserrat"/>
                </a:rPr>
                <a:t>Bring a list of symptoms, goals, and concerns.</a:t>
              </a:r>
            </a:p>
            <a:p>
              <a:pPr marL="410208" lvl="1" indent="-205104" algn="l">
                <a:lnSpc>
                  <a:spcPts val="2089"/>
                </a:lnSpc>
                <a:spcBef>
                  <a:spcPct val="0"/>
                </a:spcBef>
                <a:buAutoNum type="arabicPeriod"/>
              </a:pPr>
              <a:r>
                <a:rPr lang="en-US" sz="1899" u="none" strike="noStrike" spc="-17">
                  <a:solidFill>
                    <a:srgbClr val="FFFFFF"/>
                  </a:solidFill>
                  <a:latin typeface="Montserrat"/>
                  <a:ea typeface="Montserrat"/>
                  <a:cs typeface="Montserrat"/>
                  <a:sym typeface="Montserrat"/>
                </a:rPr>
                <a:t>Ask about personalized treatment plans.</a:t>
              </a:r>
            </a:p>
            <a:p>
              <a:pPr marL="0" lvl="0" indent="0" algn="l">
                <a:lnSpc>
                  <a:spcPts val="1044"/>
                </a:lnSpc>
                <a:spcBef>
                  <a:spcPct val="0"/>
                </a:spcBef>
              </a:pPr>
              <a:endParaRPr lang="en-US" sz="1899" u="none" strike="noStrike" spc="-17">
                <a:solidFill>
                  <a:srgbClr val="FFFFFF"/>
                </a:solidFill>
                <a:latin typeface="Montserrat"/>
                <a:ea typeface="Montserrat"/>
                <a:cs typeface="Montserrat"/>
                <a:sym typeface="Montserrat"/>
              </a:endParaRPr>
            </a:p>
            <a:p>
              <a:pPr marL="0" lvl="0" indent="0" algn="l">
                <a:lnSpc>
                  <a:spcPts val="2089"/>
                </a:lnSpc>
                <a:spcBef>
                  <a:spcPct val="0"/>
                </a:spcBef>
              </a:pPr>
              <a:r>
                <a:rPr lang="en-US" sz="1899" b="1" u="none" strike="noStrike" spc="-17">
                  <a:solidFill>
                    <a:srgbClr val="FFFFFF"/>
                  </a:solidFill>
                  <a:latin typeface="Montserrat Bold"/>
                  <a:ea typeface="Montserrat Bold"/>
                  <a:cs typeface="Montserrat Bold"/>
                  <a:sym typeface="Montserrat Bold"/>
                </a:rPr>
                <a:t>Checklist:</a:t>
              </a:r>
            </a:p>
            <a:p>
              <a:pPr marL="0" lvl="0" indent="0" algn="l">
                <a:lnSpc>
                  <a:spcPts val="1044"/>
                </a:lnSpc>
                <a:spcBef>
                  <a:spcPct val="0"/>
                </a:spcBef>
              </a:pPr>
              <a:endParaRPr lang="en-US" sz="1899" b="1" u="none" strike="noStrike" spc="-17">
                <a:solidFill>
                  <a:srgbClr val="FFFFFF"/>
                </a:solidFill>
                <a:latin typeface="Montserrat Bold"/>
                <a:ea typeface="Montserrat Bold"/>
                <a:cs typeface="Montserrat Bold"/>
                <a:sym typeface="Montserrat Bold"/>
              </a:endParaRPr>
            </a:p>
            <a:p>
              <a:pPr marL="410208" lvl="1" indent="-205104" algn="l">
                <a:lnSpc>
                  <a:spcPts val="2089"/>
                </a:lnSpc>
                <a:spcBef>
                  <a:spcPct val="0"/>
                </a:spcBef>
                <a:buFont typeface="Arial"/>
                <a:buChar char="•"/>
              </a:pPr>
              <a:r>
                <a:rPr lang="en-US" sz="1899" u="none" strike="noStrike" spc="-17">
                  <a:solidFill>
                    <a:srgbClr val="FFFFFF"/>
                  </a:solidFill>
                  <a:latin typeface="Montserrat"/>
                  <a:ea typeface="Montserrat"/>
                  <a:cs typeface="Montserrat"/>
                  <a:sym typeface="Montserrat"/>
                </a:rPr>
                <a:t>Questions for your doctor about HRT and alternatives.</a:t>
              </a:r>
            </a:p>
            <a:p>
              <a:pPr marL="410208" lvl="1" indent="-205104" algn="l">
                <a:lnSpc>
                  <a:spcPts val="2089"/>
                </a:lnSpc>
                <a:spcBef>
                  <a:spcPct val="0"/>
                </a:spcBef>
                <a:buFont typeface="Arial"/>
                <a:buChar char="•"/>
              </a:pPr>
              <a:r>
                <a:rPr lang="en-US" sz="1899" u="none" strike="noStrike" spc="-17">
                  <a:solidFill>
                    <a:srgbClr val="FFFFFF"/>
                  </a:solidFill>
                  <a:latin typeface="Montserrat"/>
                  <a:ea typeface="Montserrat"/>
                  <a:cs typeface="Montserrat"/>
                  <a:sym typeface="Montserrat"/>
                </a:rPr>
                <a:t>List of current medications and supplements.</a:t>
              </a:r>
            </a:p>
          </p:txBody>
        </p:sp>
        <p:sp>
          <p:nvSpPr>
            <p:cNvPr id="7" name="TextBox 7"/>
            <p:cNvSpPr txBox="1"/>
            <p:nvPr/>
          </p:nvSpPr>
          <p:spPr>
            <a:xfrm>
              <a:off x="0" y="9525"/>
              <a:ext cx="8398933" cy="483534"/>
            </a:xfrm>
            <a:prstGeom prst="rect">
              <a:avLst/>
            </a:prstGeom>
          </p:spPr>
          <p:txBody>
            <a:bodyPr lIns="0" tIns="0" rIns="0" bIns="0" rtlCol="0" anchor="t">
              <a:spAutoFit/>
            </a:bodyPr>
            <a:lstStyle/>
            <a:p>
              <a:pPr marL="0" lvl="0" indent="0" algn="l">
                <a:lnSpc>
                  <a:spcPts val="2999"/>
                </a:lnSpc>
                <a:spcBef>
                  <a:spcPct val="0"/>
                </a:spcBef>
              </a:pPr>
              <a:r>
                <a:rPr lang="en-US" sz="2499" b="1" u="none" strike="noStrike" spc="-22">
                  <a:solidFill>
                    <a:srgbClr val="FFFFFF"/>
                  </a:solidFill>
                  <a:latin typeface="Montserrat Bold"/>
                  <a:ea typeface="Montserrat Bold"/>
                  <a:cs typeface="Montserrat Bold"/>
                  <a:sym typeface="Montserrat Bold"/>
                </a:rPr>
                <a:t>Prepare for Consultations</a:t>
              </a:r>
            </a:p>
          </p:txBody>
        </p:sp>
      </p:grpSp>
      <p:sp>
        <p:nvSpPr>
          <p:cNvPr id="8" name="TextBox 8"/>
          <p:cNvSpPr txBox="1"/>
          <p:nvPr/>
        </p:nvSpPr>
        <p:spPr>
          <a:xfrm>
            <a:off x="1384300" y="1831783"/>
            <a:ext cx="14679207" cy="10286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FFFFFF"/>
                </a:solidFill>
                <a:latin typeface="Montserrat"/>
                <a:ea typeface="Montserrat"/>
                <a:cs typeface="Montserrat"/>
                <a:sym typeface="Montserrat"/>
              </a:rPr>
              <a:t>7. Actionable Steps</a:t>
            </a:r>
          </a:p>
        </p:txBody>
      </p:sp>
      <p:sp>
        <p:nvSpPr>
          <p:cNvPr id="9" name="Freeform 9"/>
          <p:cNvSpPr/>
          <p:nvPr/>
        </p:nvSpPr>
        <p:spPr>
          <a:xfrm rot="5400000">
            <a:off x="1384300" y="4827759"/>
            <a:ext cx="980015" cy="980015"/>
          </a:xfrm>
          <a:custGeom>
            <a:avLst/>
            <a:gdLst/>
            <a:ahLst/>
            <a:cxnLst/>
            <a:rect l="l" t="t" r="r" b="b"/>
            <a:pathLst>
              <a:path w="980015" h="980015">
                <a:moveTo>
                  <a:pt x="0" y="0"/>
                </a:moveTo>
                <a:lnTo>
                  <a:pt x="980015" y="0"/>
                </a:lnTo>
                <a:lnTo>
                  <a:pt x="980015" y="980015"/>
                </a:lnTo>
                <a:lnTo>
                  <a:pt x="0" y="9800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0" name="Freeform 10"/>
          <p:cNvSpPr/>
          <p:nvPr/>
        </p:nvSpPr>
        <p:spPr>
          <a:xfrm rot="-10800000">
            <a:off x="9067800" y="4827759"/>
            <a:ext cx="980015" cy="980015"/>
          </a:xfrm>
          <a:custGeom>
            <a:avLst/>
            <a:gdLst/>
            <a:ahLst/>
            <a:cxnLst/>
            <a:rect l="l" t="t" r="r" b="b"/>
            <a:pathLst>
              <a:path w="980015" h="980015">
                <a:moveTo>
                  <a:pt x="0" y="0"/>
                </a:moveTo>
                <a:lnTo>
                  <a:pt x="980015" y="0"/>
                </a:lnTo>
                <a:lnTo>
                  <a:pt x="980015" y="980015"/>
                </a:lnTo>
                <a:lnTo>
                  <a:pt x="0" y="9800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TextBox 2"/>
          <p:cNvSpPr txBox="1"/>
          <p:nvPr/>
        </p:nvSpPr>
        <p:spPr>
          <a:xfrm>
            <a:off x="1028700" y="1068967"/>
            <a:ext cx="16230600" cy="1438089"/>
          </a:xfrm>
          <a:prstGeom prst="rect">
            <a:avLst/>
          </a:prstGeom>
        </p:spPr>
        <p:txBody>
          <a:bodyPr lIns="0" tIns="0" rIns="0" bIns="0" rtlCol="0" anchor="t">
            <a:spAutoFit/>
          </a:bodyPr>
          <a:lstStyle/>
          <a:p>
            <a:pPr algn="l">
              <a:lnSpc>
                <a:spcPts val="11899"/>
              </a:lnSpc>
            </a:pPr>
            <a:r>
              <a:rPr lang="en-US" sz="8499" spc="-76">
                <a:solidFill>
                  <a:srgbClr val="000000"/>
                </a:solidFill>
                <a:latin typeface="Montserrat"/>
                <a:ea typeface="Montserrat"/>
                <a:cs typeface="Montserrat"/>
                <a:sym typeface="Montserrat"/>
              </a:rPr>
              <a:t>8. CONCLUSION</a:t>
            </a:r>
          </a:p>
        </p:txBody>
      </p:sp>
      <p:sp>
        <p:nvSpPr>
          <p:cNvPr id="3" name="TextBox 3"/>
          <p:cNvSpPr txBox="1"/>
          <p:nvPr/>
        </p:nvSpPr>
        <p:spPr>
          <a:xfrm>
            <a:off x="1028700" y="3019612"/>
            <a:ext cx="8115300" cy="1722718"/>
          </a:xfrm>
          <a:prstGeom prst="rect">
            <a:avLst/>
          </a:prstGeom>
        </p:spPr>
        <p:txBody>
          <a:bodyPr lIns="0" tIns="0" rIns="0" bIns="0" rtlCol="0" anchor="t">
            <a:spAutoFit/>
          </a:bodyPr>
          <a:lstStyle/>
          <a:p>
            <a:pPr algn="l">
              <a:lnSpc>
                <a:spcPts val="3499"/>
              </a:lnSpc>
            </a:pPr>
            <a:r>
              <a:rPr lang="en-US" sz="2499" spc="-22">
                <a:solidFill>
                  <a:srgbClr val="000000"/>
                </a:solidFill>
                <a:latin typeface="Montserrat"/>
                <a:ea typeface="Montserrat"/>
                <a:cs typeface="Montserrat"/>
                <a:sym typeface="Montserrat"/>
              </a:rPr>
              <a:t>Menopause management is not one-size-fits-all. By exploring evidence-based medical treatments, </a:t>
            </a:r>
          </a:p>
          <a:p>
            <a:pPr algn="l">
              <a:lnSpc>
                <a:spcPts val="3499"/>
              </a:lnSpc>
            </a:pPr>
            <a:r>
              <a:rPr lang="en-US" sz="2499" spc="-22">
                <a:solidFill>
                  <a:srgbClr val="000000"/>
                </a:solidFill>
                <a:latin typeface="Montserrat"/>
                <a:ea typeface="Montserrat"/>
                <a:cs typeface="Montserrat"/>
                <a:sym typeface="Montserrat"/>
              </a:rPr>
              <a:t>women can alleviate symptoms and improve quality of life.</a:t>
            </a:r>
          </a:p>
        </p:txBody>
      </p:sp>
      <p:sp>
        <p:nvSpPr>
          <p:cNvPr id="4" name="TextBox 4"/>
          <p:cNvSpPr txBox="1"/>
          <p:nvPr/>
        </p:nvSpPr>
        <p:spPr>
          <a:xfrm>
            <a:off x="1028700" y="5105400"/>
            <a:ext cx="3924895" cy="411629"/>
          </a:xfrm>
          <a:prstGeom prst="rect">
            <a:avLst/>
          </a:prstGeom>
        </p:spPr>
        <p:txBody>
          <a:bodyPr lIns="0" tIns="0" rIns="0" bIns="0" rtlCol="0" anchor="t">
            <a:spAutoFit/>
          </a:bodyPr>
          <a:lstStyle/>
          <a:p>
            <a:pPr algn="l">
              <a:lnSpc>
                <a:spcPts val="3499"/>
              </a:lnSpc>
            </a:pPr>
            <a:r>
              <a:rPr lang="en-US" sz="2499" b="1" spc="-22">
                <a:solidFill>
                  <a:srgbClr val="000000"/>
                </a:solidFill>
                <a:latin typeface="Montserrat Bold"/>
                <a:ea typeface="Montserrat Bold"/>
                <a:cs typeface="Montserrat Bold"/>
                <a:sym typeface="Montserrat Bold"/>
              </a:rPr>
              <a:t>KEY TAKEAWAYS:</a:t>
            </a:r>
          </a:p>
        </p:txBody>
      </p:sp>
      <p:sp>
        <p:nvSpPr>
          <p:cNvPr id="5" name="TextBox 5"/>
          <p:cNvSpPr txBox="1"/>
          <p:nvPr/>
        </p:nvSpPr>
        <p:spPr>
          <a:xfrm>
            <a:off x="1028700" y="5854810"/>
            <a:ext cx="9065622" cy="411629"/>
          </a:xfrm>
          <a:prstGeom prst="rect">
            <a:avLst/>
          </a:prstGeom>
        </p:spPr>
        <p:txBody>
          <a:bodyPr lIns="0" tIns="0" rIns="0" bIns="0" rtlCol="0" anchor="t">
            <a:spAutoFit/>
          </a:bodyPr>
          <a:lstStyle/>
          <a:p>
            <a:pPr marL="539749" lvl="1" indent="-269875" algn="just">
              <a:lnSpc>
                <a:spcPts val="3499"/>
              </a:lnSpc>
              <a:buFont typeface="Arial"/>
              <a:buChar char="•"/>
            </a:pPr>
            <a:r>
              <a:rPr lang="en-US" sz="2499" spc="-22">
                <a:solidFill>
                  <a:srgbClr val="000000"/>
                </a:solidFill>
                <a:latin typeface="Montserrat"/>
                <a:ea typeface="Montserrat"/>
                <a:cs typeface="Montserrat"/>
                <a:sym typeface="Montserrat"/>
              </a:rPr>
              <a:t>HRT is effective but requires personalized assessment.</a:t>
            </a:r>
          </a:p>
        </p:txBody>
      </p:sp>
      <p:sp>
        <p:nvSpPr>
          <p:cNvPr id="6" name="TextBox 6"/>
          <p:cNvSpPr txBox="1"/>
          <p:nvPr/>
        </p:nvSpPr>
        <p:spPr>
          <a:xfrm>
            <a:off x="1028700" y="6570496"/>
            <a:ext cx="9065622" cy="848659"/>
          </a:xfrm>
          <a:prstGeom prst="rect">
            <a:avLst/>
          </a:prstGeom>
        </p:spPr>
        <p:txBody>
          <a:bodyPr lIns="0" tIns="0" rIns="0" bIns="0" rtlCol="0" anchor="t">
            <a:spAutoFit/>
          </a:bodyPr>
          <a:lstStyle/>
          <a:p>
            <a:pPr marL="539749" lvl="1" indent="-269875" algn="l">
              <a:lnSpc>
                <a:spcPts val="3499"/>
              </a:lnSpc>
              <a:buFont typeface="Arial"/>
              <a:buChar char="•"/>
            </a:pPr>
            <a:r>
              <a:rPr lang="en-US" sz="2499" spc="-22">
                <a:solidFill>
                  <a:srgbClr val="000000"/>
                </a:solidFill>
                <a:latin typeface="Montserrat"/>
                <a:ea typeface="Montserrat"/>
                <a:cs typeface="Montserrat"/>
                <a:sym typeface="Montserrat"/>
              </a:rPr>
              <a:t>Non-hormonal treatments offer alternatives for specific symptoms.</a:t>
            </a:r>
          </a:p>
        </p:txBody>
      </p:sp>
      <p:sp>
        <p:nvSpPr>
          <p:cNvPr id="7" name="TextBox 7"/>
          <p:cNvSpPr txBox="1"/>
          <p:nvPr/>
        </p:nvSpPr>
        <p:spPr>
          <a:xfrm>
            <a:off x="1028700" y="7723955"/>
            <a:ext cx="9065622" cy="848659"/>
          </a:xfrm>
          <a:prstGeom prst="rect">
            <a:avLst/>
          </a:prstGeom>
        </p:spPr>
        <p:txBody>
          <a:bodyPr lIns="0" tIns="0" rIns="0" bIns="0" rtlCol="0" anchor="t">
            <a:spAutoFit/>
          </a:bodyPr>
          <a:lstStyle/>
          <a:p>
            <a:pPr marL="539749" lvl="1" indent="-269875" algn="l">
              <a:lnSpc>
                <a:spcPts val="3499"/>
              </a:lnSpc>
              <a:buFont typeface="Arial"/>
              <a:buChar char="•"/>
            </a:pPr>
            <a:r>
              <a:rPr lang="en-US" sz="2499" spc="-99">
                <a:solidFill>
                  <a:srgbClr val="000000"/>
                </a:solidFill>
                <a:latin typeface="Montserrat"/>
                <a:ea typeface="Montserrat"/>
                <a:cs typeface="Montserrat"/>
                <a:sym typeface="Montserrat"/>
              </a:rPr>
              <a:t>Advances in healthcare are making menopause care more tailored and accessible.</a:t>
            </a:r>
          </a:p>
        </p:txBody>
      </p:sp>
      <p:sp>
        <p:nvSpPr>
          <p:cNvPr id="8" name="Freeform 8"/>
          <p:cNvSpPr/>
          <p:nvPr/>
        </p:nvSpPr>
        <p:spPr>
          <a:xfrm>
            <a:off x="10567699" y="0"/>
            <a:ext cx="7720301" cy="10382360"/>
          </a:xfrm>
          <a:custGeom>
            <a:avLst/>
            <a:gdLst/>
            <a:ahLst/>
            <a:cxnLst/>
            <a:rect l="l" t="t" r="r" b="b"/>
            <a:pathLst>
              <a:path w="7720301" h="10382360">
                <a:moveTo>
                  <a:pt x="0" y="0"/>
                </a:moveTo>
                <a:lnTo>
                  <a:pt x="7720301" y="0"/>
                </a:lnTo>
                <a:lnTo>
                  <a:pt x="7720301" y="10382360"/>
                </a:lnTo>
                <a:lnTo>
                  <a:pt x="0" y="10382360"/>
                </a:lnTo>
                <a:lnTo>
                  <a:pt x="0" y="0"/>
                </a:lnTo>
                <a:close/>
              </a:path>
            </a:pathLst>
          </a:custGeom>
          <a:blipFill>
            <a:blip r:embed="rId2"/>
            <a:stretch>
              <a:fillRect l="-37298" r="-101779"/>
            </a:stretch>
          </a:blipFill>
        </p:spPr>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Freeform 2"/>
          <p:cNvSpPr/>
          <p:nvPr/>
        </p:nvSpPr>
        <p:spPr>
          <a:xfrm>
            <a:off x="10495761" y="68254"/>
            <a:ext cx="6808239" cy="10218746"/>
          </a:xfrm>
          <a:custGeom>
            <a:avLst/>
            <a:gdLst/>
            <a:ahLst/>
            <a:cxnLst/>
            <a:rect l="l" t="t" r="r" b="b"/>
            <a:pathLst>
              <a:path w="6808239" h="10218746">
                <a:moveTo>
                  <a:pt x="0" y="0"/>
                </a:moveTo>
                <a:lnTo>
                  <a:pt x="6808240" y="0"/>
                </a:lnTo>
                <a:lnTo>
                  <a:pt x="6808240" y="10218746"/>
                </a:lnTo>
                <a:lnTo>
                  <a:pt x="0" y="10218746"/>
                </a:lnTo>
                <a:lnTo>
                  <a:pt x="0" y="0"/>
                </a:lnTo>
                <a:close/>
              </a:path>
            </a:pathLst>
          </a:custGeom>
          <a:blipFill>
            <a:blip r:embed="rId2"/>
            <a:stretch>
              <a:fillRect/>
            </a:stretch>
          </a:blipFill>
        </p:spPr>
      </p:sp>
      <p:sp>
        <p:nvSpPr>
          <p:cNvPr id="3" name="AutoShape 3"/>
          <p:cNvSpPr/>
          <p:nvPr/>
        </p:nvSpPr>
        <p:spPr>
          <a:xfrm>
            <a:off x="0" y="9401175"/>
            <a:ext cx="18601781" cy="0"/>
          </a:xfrm>
          <a:prstGeom prst="line">
            <a:avLst/>
          </a:prstGeom>
          <a:ln w="285750" cap="flat">
            <a:solidFill>
              <a:srgbClr val="FFFFFF"/>
            </a:solidFill>
            <a:prstDash val="solid"/>
            <a:headEnd type="none" w="sm" len="sm"/>
            <a:tailEnd type="none" w="sm" len="sm"/>
          </a:ln>
        </p:spPr>
      </p:sp>
      <p:sp>
        <p:nvSpPr>
          <p:cNvPr id="4" name="AutoShape 4"/>
          <p:cNvSpPr/>
          <p:nvPr/>
        </p:nvSpPr>
        <p:spPr>
          <a:xfrm>
            <a:off x="-156891" y="885825"/>
            <a:ext cx="18601781" cy="0"/>
          </a:xfrm>
          <a:prstGeom prst="line">
            <a:avLst/>
          </a:prstGeom>
          <a:ln w="285750" cap="flat">
            <a:solidFill>
              <a:srgbClr val="FFFFFF"/>
            </a:solidFill>
            <a:prstDash val="solid"/>
            <a:headEnd type="none" w="sm" len="sm"/>
            <a:tailEnd type="none" w="sm" len="sm"/>
          </a:ln>
        </p:spPr>
      </p:sp>
      <p:sp>
        <p:nvSpPr>
          <p:cNvPr id="5" name="TextBox 5"/>
          <p:cNvSpPr txBox="1"/>
          <p:nvPr/>
        </p:nvSpPr>
        <p:spPr>
          <a:xfrm>
            <a:off x="2743363" y="4981624"/>
            <a:ext cx="6299200" cy="733425"/>
          </a:xfrm>
          <a:prstGeom prst="rect">
            <a:avLst/>
          </a:prstGeom>
        </p:spPr>
        <p:txBody>
          <a:bodyPr lIns="0" tIns="0" rIns="0" bIns="0" rtlCol="0" anchor="t">
            <a:spAutoFit/>
          </a:bodyPr>
          <a:lstStyle/>
          <a:p>
            <a:pPr algn="ctr">
              <a:lnSpc>
                <a:spcPts val="2999"/>
              </a:lnSpc>
              <a:spcBef>
                <a:spcPct val="0"/>
              </a:spcBef>
            </a:pPr>
            <a:r>
              <a:rPr lang="en-US" sz="2499" spc="-22">
                <a:solidFill>
                  <a:srgbClr val="000000"/>
                </a:solidFill>
                <a:latin typeface="Montserrat"/>
                <a:ea typeface="Montserrat"/>
                <a:cs typeface="Montserrat"/>
                <a:sym typeface="Montserrat"/>
              </a:rPr>
              <a:t>You are now ready to move on to the workbook and journal.</a:t>
            </a:r>
          </a:p>
        </p:txBody>
      </p:sp>
      <p:sp>
        <p:nvSpPr>
          <p:cNvPr id="6" name="TextBox 6"/>
          <p:cNvSpPr txBox="1"/>
          <p:nvPr/>
        </p:nvSpPr>
        <p:spPr>
          <a:xfrm>
            <a:off x="2921000" y="3338876"/>
            <a:ext cx="5943926" cy="994410"/>
          </a:xfrm>
          <a:prstGeom prst="rect">
            <a:avLst/>
          </a:prstGeom>
        </p:spPr>
        <p:txBody>
          <a:bodyPr lIns="0" tIns="0" rIns="0" bIns="0" rtlCol="0" anchor="t">
            <a:spAutoFit/>
          </a:bodyPr>
          <a:lstStyle/>
          <a:p>
            <a:pPr marL="0" lvl="0" indent="0" algn="l">
              <a:lnSpc>
                <a:spcPts val="7290"/>
              </a:lnSpc>
              <a:spcBef>
                <a:spcPct val="0"/>
              </a:spcBef>
            </a:pPr>
            <a:r>
              <a:rPr lang="en-US" sz="8100" spc="-324">
                <a:solidFill>
                  <a:srgbClr val="000000"/>
                </a:solidFill>
                <a:latin typeface="Montserrat"/>
                <a:ea typeface="Montserrat"/>
                <a:cs typeface="Montserrat"/>
                <a:sym typeface="Montserrat"/>
              </a:rPr>
              <a:t>Well Done</a:t>
            </a:r>
            <a:r>
              <a:rPr lang="en-US" sz="8100" u="none" strike="noStrike" spc="-324">
                <a:solidFill>
                  <a:srgbClr val="000000"/>
                </a:solidFill>
                <a:latin typeface="Montserrat"/>
                <a:ea typeface="Montserrat"/>
                <a:cs typeface="Montserrat"/>
                <a:sym typeface="Montserrat"/>
              </a:rPr>
              <a:t>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TextBox 2"/>
          <p:cNvSpPr txBox="1"/>
          <p:nvPr/>
        </p:nvSpPr>
        <p:spPr>
          <a:xfrm>
            <a:off x="5958994" y="1774563"/>
            <a:ext cx="6370012" cy="885825"/>
          </a:xfrm>
          <a:prstGeom prst="rect">
            <a:avLst/>
          </a:prstGeom>
        </p:spPr>
        <p:txBody>
          <a:bodyPr lIns="0" tIns="0" rIns="0" bIns="0" rtlCol="0" anchor="t">
            <a:spAutoFit/>
          </a:bodyPr>
          <a:lstStyle/>
          <a:p>
            <a:pPr algn="ctr">
              <a:lnSpc>
                <a:spcPts val="6600"/>
              </a:lnSpc>
            </a:pPr>
            <a:r>
              <a:rPr lang="en-US" sz="6500" spc="-314">
                <a:solidFill>
                  <a:srgbClr val="000000"/>
                </a:solidFill>
                <a:latin typeface="Montserrat"/>
                <a:ea typeface="Montserrat"/>
                <a:cs typeface="Montserrat"/>
                <a:sym typeface="Montserrat"/>
              </a:rPr>
              <a:t>Please Read</a:t>
            </a:r>
          </a:p>
        </p:txBody>
      </p:sp>
      <p:sp>
        <p:nvSpPr>
          <p:cNvPr id="3" name="TextBox 3"/>
          <p:cNvSpPr txBox="1"/>
          <p:nvPr/>
        </p:nvSpPr>
        <p:spPr>
          <a:xfrm>
            <a:off x="7546454" y="3643178"/>
            <a:ext cx="3195093" cy="269240"/>
          </a:xfrm>
          <a:prstGeom prst="rect">
            <a:avLst/>
          </a:prstGeom>
        </p:spPr>
        <p:txBody>
          <a:bodyPr lIns="0" tIns="0" rIns="0" bIns="0" rtlCol="0" anchor="t">
            <a:spAutoFit/>
          </a:bodyPr>
          <a:lstStyle/>
          <a:p>
            <a:pPr algn="ctr">
              <a:lnSpc>
                <a:spcPts val="2200"/>
              </a:lnSpc>
            </a:pPr>
            <a:r>
              <a:rPr lang="en-US" sz="1600" spc="314">
                <a:solidFill>
                  <a:srgbClr val="000000"/>
                </a:solidFill>
                <a:latin typeface="Montserrat"/>
                <a:ea typeface="Montserrat"/>
                <a:cs typeface="Montserrat"/>
                <a:sym typeface="Montserrat"/>
              </a:rPr>
              <a:t>DISCLAIMER</a:t>
            </a:r>
          </a:p>
        </p:txBody>
      </p:sp>
      <p:sp>
        <p:nvSpPr>
          <p:cNvPr id="4" name="TextBox 4"/>
          <p:cNvSpPr txBox="1"/>
          <p:nvPr/>
        </p:nvSpPr>
        <p:spPr>
          <a:xfrm>
            <a:off x="3405817" y="4647455"/>
            <a:ext cx="11366927" cy="4216400"/>
          </a:xfrm>
          <a:prstGeom prst="rect">
            <a:avLst/>
          </a:prstGeom>
        </p:spPr>
        <p:txBody>
          <a:bodyPr lIns="0" tIns="0" rIns="0" bIns="0" rtlCol="0" anchor="t">
            <a:spAutoFit/>
          </a:bodyPr>
          <a:lstStyle/>
          <a:p>
            <a:pPr algn="l">
              <a:lnSpc>
                <a:spcPts val="2800"/>
              </a:lnSpc>
            </a:pPr>
            <a:r>
              <a:rPr lang="en-US" sz="2000" spc="56">
                <a:solidFill>
                  <a:srgbClr val="000000"/>
                </a:solidFill>
                <a:latin typeface="Montserrat"/>
                <a:ea typeface="Montserrat"/>
                <a:cs typeface="Montserrat"/>
                <a:sym typeface="Montserrat"/>
              </a:rPr>
              <a:t>This program is not intended to provide medical advice, diagnosis, or treatment. It should not be construed as a substitute for professional medical consultation, diagnosis, or therapy. The program and any associated materials, including vitamin or mineral regimens, are for informational purposes only.</a:t>
            </a:r>
          </a:p>
          <a:p>
            <a:pPr algn="l">
              <a:lnSpc>
                <a:spcPts val="2800"/>
              </a:lnSpc>
            </a:pPr>
            <a:r>
              <a:rPr lang="en-US" sz="2000" spc="56">
                <a:solidFill>
                  <a:srgbClr val="000000"/>
                </a:solidFill>
                <a:latin typeface="Montserrat"/>
                <a:ea typeface="Montserrat"/>
                <a:cs typeface="Montserrat"/>
                <a:sym typeface="Montserrat"/>
              </a:rPr>
              <a:t>Participants are strongly advised to consult a licensed medical professional before undertaking the program or applying any recommendations therein. No guarantees or warranties, express or implied, are made regarding the program's effectiveness or suitability for individual needs. The authors disclaim all liability for any outcomes resulting from the use of this program.</a:t>
            </a:r>
          </a:p>
          <a:p>
            <a:pPr algn="l">
              <a:lnSpc>
                <a:spcPts val="2800"/>
              </a:lnSpc>
            </a:pPr>
            <a:r>
              <a:rPr lang="en-US" sz="2000" spc="56">
                <a:solidFill>
                  <a:srgbClr val="000000"/>
                </a:solidFill>
                <a:latin typeface="Montserrat"/>
                <a:ea typeface="Montserrat"/>
                <a:cs typeface="Montserrat"/>
                <a:sym typeface="Montserrat"/>
              </a:rPr>
              <a:t>By engaging with this program, participants acknowledge and accept these terms.</a:t>
            </a:r>
          </a:p>
          <a:p>
            <a:pPr algn="l">
              <a:lnSpc>
                <a:spcPts val="2800"/>
              </a:lnSpc>
            </a:pPr>
            <a:r>
              <a:rPr lang="en-US" sz="2000" spc="56">
                <a:solidFill>
                  <a:srgbClr val="000000"/>
                </a:solidFill>
                <a:latin typeface="Montserrat"/>
                <a:ea typeface="Montserrat"/>
                <a:cs typeface="Montserrat"/>
                <a:sym typeface="Montserrat"/>
              </a:rPr>
              <a:t>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Freeform 2"/>
          <p:cNvSpPr/>
          <p:nvPr/>
        </p:nvSpPr>
        <p:spPr>
          <a:xfrm>
            <a:off x="10403448" y="5033917"/>
            <a:ext cx="7884552" cy="5253083"/>
          </a:xfrm>
          <a:custGeom>
            <a:avLst/>
            <a:gdLst/>
            <a:ahLst/>
            <a:cxnLst/>
            <a:rect l="l" t="t" r="r" b="b"/>
            <a:pathLst>
              <a:path w="7884552" h="5253083">
                <a:moveTo>
                  <a:pt x="0" y="0"/>
                </a:moveTo>
                <a:lnTo>
                  <a:pt x="7884552" y="0"/>
                </a:lnTo>
                <a:lnTo>
                  <a:pt x="7884552" y="5253083"/>
                </a:lnTo>
                <a:lnTo>
                  <a:pt x="0" y="5253083"/>
                </a:lnTo>
                <a:lnTo>
                  <a:pt x="0" y="0"/>
                </a:lnTo>
                <a:close/>
              </a:path>
            </a:pathLst>
          </a:custGeom>
          <a:blipFill>
            <a:blip r:embed="rId2"/>
            <a:stretch>
              <a:fillRect/>
            </a:stretch>
          </a:blipFill>
        </p:spPr>
      </p:sp>
      <p:grpSp>
        <p:nvGrpSpPr>
          <p:cNvPr id="3" name="Group 3"/>
          <p:cNvGrpSpPr/>
          <p:nvPr/>
        </p:nvGrpSpPr>
        <p:grpSpPr>
          <a:xfrm>
            <a:off x="0" y="0"/>
            <a:ext cx="10403448" cy="10287000"/>
            <a:chOff x="0" y="0"/>
            <a:chExt cx="2740003" cy="2709333"/>
          </a:xfrm>
        </p:grpSpPr>
        <p:sp>
          <p:nvSpPr>
            <p:cNvPr id="4" name="Freeform 4"/>
            <p:cNvSpPr/>
            <p:nvPr/>
          </p:nvSpPr>
          <p:spPr>
            <a:xfrm>
              <a:off x="0" y="0"/>
              <a:ext cx="2740003" cy="2709333"/>
            </a:xfrm>
            <a:custGeom>
              <a:avLst/>
              <a:gdLst/>
              <a:ahLst/>
              <a:cxnLst/>
              <a:rect l="l" t="t" r="r" b="b"/>
              <a:pathLst>
                <a:path w="2740003" h="2709333">
                  <a:moveTo>
                    <a:pt x="0" y="0"/>
                  </a:moveTo>
                  <a:lnTo>
                    <a:pt x="2740003" y="0"/>
                  </a:lnTo>
                  <a:lnTo>
                    <a:pt x="2740003" y="2709333"/>
                  </a:lnTo>
                  <a:lnTo>
                    <a:pt x="0" y="2709333"/>
                  </a:lnTo>
                  <a:close/>
                </a:path>
              </a:pathLst>
            </a:custGeom>
            <a:solidFill>
              <a:srgbClr val="FFFFFF">
                <a:alpha val="12941"/>
              </a:srgbClr>
            </a:solidFill>
          </p:spPr>
        </p:sp>
        <p:sp>
          <p:nvSpPr>
            <p:cNvPr id="5" name="TextBox 5"/>
            <p:cNvSpPr txBox="1"/>
            <p:nvPr/>
          </p:nvSpPr>
          <p:spPr>
            <a:xfrm>
              <a:off x="0" y="9525"/>
              <a:ext cx="2740003" cy="2699808"/>
            </a:xfrm>
            <a:prstGeom prst="rect">
              <a:avLst/>
            </a:prstGeom>
          </p:spPr>
          <p:txBody>
            <a:bodyPr lIns="50800" tIns="50800" rIns="50800" bIns="50800" rtlCol="0" anchor="ctr"/>
            <a:lstStyle/>
            <a:p>
              <a:pPr algn="ctr">
                <a:lnSpc>
                  <a:spcPts val="2999"/>
                </a:lnSpc>
              </a:pPr>
              <a:endParaRPr/>
            </a:p>
          </p:txBody>
        </p:sp>
      </p:grpSp>
      <p:grpSp>
        <p:nvGrpSpPr>
          <p:cNvPr id="6" name="Group 6"/>
          <p:cNvGrpSpPr/>
          <p:nvPr/>
        </p:nvGrpSpPr>
        <p:grpSpPr>
          <a:xfrm>
            <a:off x="2422638" y="1028700"/>
            <a:ext cx="7580663" cy="7703536"/>
            <a:chOff x="0" y="0"/>
            <a:chExt cx="10107550" cy="10271382"/>
          </a:xfrm>
        </p:grpSpPr>
        <p:sp>
          <p:nvSpPr>
            <p:cNvPr id="7" name="TextBox 7"/>
            <p:cNvSpPr txBox="1"/>
            <p:nvPr/>
          </p:nvSpPr>
          <p:spPr>
            <a:xfrm>
              <a:off x="0" y="247650"/>
              <a:ext cx="10107550" cy="6534148"/>
            </a:xfrm>
            <a:prstGeom prst="rect">
              <a:avLst/>
            </a:prstGeom>
          </p:spPr>
          <p:txBody>
            <a:bodyPr lIns="0" tIns="0" rIns="0" bIns="0" rtlCol="0" anchor="t">
              <a:spAutoFit/>
            </a:bodyPr>
            <a:lstStyle/>
            <a:p>
              <a:pPr marL="0" lvl="0" indent="0" algn="l">
                <a:lnSpc>
                  <a:spcPts val="7649"/>
                </a:lnSpc>
                <a:spcBef>
                  <a:spcPct val="0"/>
                </a:spcBef>
              </a:pPr>
              <a:r>
                <a:rPr lang="en-US" sz="8499" spc="-339">
                  <a:solidFill>
                    <a:srgbClr val="000000"/>
                  </a:solidFill>
                  <a:latin typeface="Montserrat"/>
                  <a:ea typeface="Montserrat"/>
                  <a:cs typeface="Montserrat"/>
                  <a:sym typeface="Montserrat"/>
                </a:rPr>
                <a:t>Module 3: Medical Approaches to Menopause Management</a:t>
              </a:r>
            </a:p>
          </p:txBody>
        </p:sp>
        <p:sp>
          <p:nvSpPr>
            <p:cNvPr id="8" name="TextBox 8"/>
            <p:cNvSpPr txBox="1"/>
            <p:nvPr/>
          </p:nvSpPr>
          <p:spPr>
            <a:xfrm>
              <a:off x="0" y="7815613"/>
              <a:ext cx="10107550" cy="2455769"/>
            </a:xfrm>
            <a:prstGeom prst="rect">
              <a:avLst/>
            </a:prstGeom>
          </p:spPr>
          <p:txBody>
            <a:bodyPr lIns="0" tIns="0" rIns="0" bIns="0" rtlCol="0" anchor="t">
              <a:spAutoFit/>
            </a:bodyPr>
            <a:lstStyle/>
            <a:p>
              <a:pPr marL="0" lvl="0" indent="0" algn="l">
                <a:lnSpc>
                  <a:spcPts val="2999"/>
                </a:lnSpc>
                <a:spcBef>
                  <a:spcPct val="0"/>
                </a:spcBef>
              </a:pPr>
              <a:r>
                <a:rPr lang="en-US" sz="2499" b="1" u="none" strike="noStrike" spc="-22">
                  <a:solidFill>
                    <a:srgbClr val="000000"/>
                  </a:solidFill>
                  <a:latin typeface="Montserrat Bold"/>
                  <a:ea typeface="Montserrat Bold"/>
                  <a:cs typeface="Montserrat Bold"/>
                  <a:sym typeface="Montserrat Bold"/>
                </a:rPr>
                <a:t>Objective:</a:t>
              </a:r>
              <a:r>
                <a:rPr lang="en-US" sz="2499" u="none" strike="noStrike" spc="-22">
                  <a:solidFill>
                    <a:srgbClr val="000000"/>
                  </a:solidFill>
                  <a:latin typeface="Montserrat"/>
                  <a:ea typeface="Montserrat"/>
                  <a:cs typeface="Montserrat"/>
                  <a:sym typeface="Montserrat"/>
                </a:rPr>
                <a:t> Explore evidence-based medical treatments for menopause, focusing on Hormone Replacement Therapy (HRT), non-hormonal options, and recent healthcare advances.</a:t>
              </a: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TextBox 2"/>
          <p:cNvSpPr txBox="1"/>
          <p:nvPr/>
        </p:nvSpPr>
        <p:spPr>
          <a:xfrm>
            <a:off x="9144000" y="1824878"/>
            <a:ext cx="8115300" cy="6677025"/>
          </a:xfrm>
          <a:prstGeom prst="rect">
            <a:avLst/>
          </a:prstGeom>
        </p:spPr>
        <p:txBody>
          <a:bodyPr lIns="0" tIns="0" rIns="0" bIns="0" rtlCol="0" anchor="t">
            <a:spAutoFit/>
          </a:bodyPr>
          <a:lstStyle/>
          <a:p>
            <a:pPr marL="0" lvl="0" indent="0" algn="l">
              <a:lnSpc>
                <a:spcPts val="2999"/>
              </a:lnSpc>
              <a:spcBef>
                <a:spcPct val="0"/>
              </a:spcBef>
            </a:pPr>
            <a:r>
              <a:rPr lang="en-US" sz="2499" u="none" strike="noStrike" spc="-22">
                <a:solidFill>
                  <a:srgbClr val="000000"/>
                </a:solidFill>
                <a:latin typeface="Montserrat"/>
                <a:ea typeface="Montserrat"/>
                <a:cs typeface="Montserrat"/>
                <a:sym typeface="Montserrat"/>
              </a:rPr>
              <a:t>Menopause can bring symptoms that impact a woman’s physical, emotional, and mental well-being. While lifestyle changes and natural remedies can provide relief, medical treatments are often necessary for managing severe symptoms or preventing long-term health risks.</a:t>
            </a:r>
          </a:p>
          <a:p>
            <a:pPr marL="0" lvl="0" indent="0" algn="l">
              <a:lnSpc>
                <a:spcPts val="2999"/>
              </a:lnSpc>
              <a:spcBef>
                <a:spcPct val="0"/>
              </a:spcBef>
            </a:pPr>
            <a:endParaRPr lang="en-US" sz="2499" u="none" strike="noStrike" spc="-22">
              <a:solidFill>
                <a:srgbClr val="000000"/>
              </a:solidFill>
              <a:latin typeface="Montserrat"/>
              <a:ea typeface="Montserrat"/>
              <a:cs typeface="Montserrat"/>
              <a:sym typeface="Montserrat"/>
            </a:endParaRPr>
          </a:p>
          <a:p>
            <a:pPr marL="0" lvl="0" indent="0" algn="l">
              <a:lnSpc>
                <a:spcPts val="2999"/>
              </a:lnSpc>
              <a:spcBef>
                <a:spcPct val="0"/>
              </a:spcBef>
            </a:pPr>
            <a:r>
              <a:rPr lang="en-US" sz="2499" u="none" strike="noStrike" spc="-22">
                <a:solidFill>
                  <a:srgbClr val="000000"/>
                </a:solidFill>
                <a:latin typeface="Montserrat"/>
                <a:ea typeface="Montserrat"/>
                <a:cs typeface="Montserrat"/>
                <a:sym typeface="Montserrat"/>
              </a:rPr>
              <a:t>“Imagine alleviating the worst of your menopausal symptoms while protecting your long-term health. With modern medical advances, it’s not only possible—it’s personalized."</a:t>
            </a:r>
          </a:p>
          <a:p>
            <a:pPr marL="0" lvl="0" indent="0" algn="l">
              <a:lnSpc>
                <a:spcPts val="2999"/>
              </a:lnSpc>
              <a:spcBef>
                <a:spcPct val="0"/>
              </a:spcBef>
            </a:pPr>
            <a:endParaRPr lang="en-US" sz="2499" u="none" strike="noStrike" spc="-22">
              <a:solidFill>
                <a:srgbClr val="000000"/>
              </a:solidFill>
              <a:latin typeface="Montserrat"/>
              <a:ea typeface="Montserrat"/>
              <a:cs typeface="Montserrat"/>
              <a:sym typeface="Montserrat"/>
            </a:endParaRPr>
          </a:p>
          <a:p>
            <a:pPr marL="0" lvl="0" indent="0" algn="l">
              <a:lnSpc>
                <a:spcPts val="2999"/>
              </a:lnSpc>
              <a:spcBef>
                <a:spcPct val="0"/>
              </a:spcBef>
            </a:pPr>
            <a:r>
              <a:rPr lang="en-US" sz="2499" b="1" u="none" strike="noStrike" spc="-22">
                <a:solidFill>
                  <a:srgbClr val="000000"/>
                </a:solidFill>
                <a:latin typeface="Montserrat Bold"/>
                <a:ea typeface="Montserrat Bold"/>
                <a:cs typeface="Montserrat Bold"/>
                <a:sym typeface="Montserrat Bold"/>
              </a:rPr>
              <a:t>Why This Matters:</a:t>
            </a:r>
          </a:p>
          <a:p>
            <a:pPr marL="0" lvl="0" indent="0" algn="l">
              <a:lnSpc>
                <a:spcPts val="2999"/>
              </a:lnSpc>
              <a:spcBef>
                <a:spcPct val="0"/>
              </a:spcBef>
            </a:pPr>
            <a:endParaRPr lang="en-US" sz="2499" b="1" u="none" strike="noStrike" spc="-22">
              <a:solidFill>
                <a:srgbClr val="000000"/>
              </a:solidFill>
              <a:latin typeface="Montserrat Bold"/>
              <a:ea typeface="Montserrat Bold"/>
              <a:cs typeface="Montserrat Bold"/>
              <a:sym typeface="Montserrat Bold"/>
            </a:endParaRPr>
          </a:p>
          <a:p>
            <a:pPr marL="539749" lvl="1" indent="-269875" algn="l">
              <a:lnSpc>
                <a:spcPts val="2999"/>
              </a:lnSpc>
              <a:spcBef>
                <a:spcPct val="0"/>
              </a:spcBef>
              <a:buFont typeface="Arial"/>
              <a:buChar char="•"/>
            </a:pPr>
            <a:r>
              <a:rPr lang="en-US" sz="2499" u="none" strike="noStrike" spc="-22">
                <a:solidFill>
                  <a:srgbClr val="000000"/>
                </a:solidFill>
                <a:latin typeface="Montserrat"/>
                <a:ea typeface="Montserrat"/>
                <a:cs typeface="Montserrat"/>
                <a:sym typeface="Montserrat"/>
              </a:rPr>
              <a:t>Understand treatment options to make informed choices.</a:t>
            </a:r>
          </a:p>
          <a:p>
            <a:pPr marL="539749" lvl="1" indent="-269875" algn="l">
              <a:lnSpc>
                <a:spcPts val="2999"/>
              </a:lnSpc>
              <a:spcBef>
                <a:spcPct val="0"/>
              </a:spcBef>
              <a:buFont typeface="Arial"/>
              <a:buChar char="•"/>
            </a:pPr>
            <a:r>
              <a:rPr lang="en-US" sz="2499" u="none" strike="noStrike" spc="-22">
                <a:solidFill>
                  <a:srgbClr val="000000"/>
                </a:solidFill>
                <a:latin typeface="Montserrat"/>
                <a:ea typeface="Montserrat"/>
                <a:cs typeface="Montserrat"/>
                <a:sym typeface="Montserrat"/>
              </a:rPr>
              <a:t>Separate myths from facts for evidence-based decision-making.</a:t>
            </a:r>
          </a:p>
        </p:txBody>
      </p:sp>
      <p:sp>
        <p:nvSpPr>
          <p:cNvPr id="3" name="TextBox 3"/>
          <p:cNvSpPr txBox="1"/>
          <p:nvPr/>
        </p:nvSpPr>
        <p:spPr>
          <a:xfrm>
            <a:off x="1028700" y="2024903"/>
            <a:ext cx="5430188" cy="1703686"/>
          </a:xfrm>
          <a:prstGeom prst="rect">
            <a:avLst/>
          </a:prstGeom>
        </p:spPr>
        <p:txBody>
          <a:bodyPr lIns="0" tIns="0" rIns="0" bIns="0" rtlCol="0" anchor="t">
            <a:spAutoFit/>
          </a:bodyPr>
          <a:lstStyle/>
          <a:p>
            <a:pPr marL="0" lvl="0" indent="0" algn="l">
              <a:lnSpc>
                <a:spcPts val="6547"/>
              </a:lnSpc>
              <a:spcBef>
                <a:spcPct val="0"/>
              </a:spcBef>
            </a:pPr>
            <a:r>
              <a:rPr lang="en-US" sz="7275" u="none" strike="noStrike" spc="-290">
                <a:solidFill>
                  <a:srgbClr val="000000"/>
                </a:solidFill>
                <a:latin typeface="Montserrat"/>
                <a:ea typeface="Montserrat"/>
                <a:cs typeface="Montserrat"/>
                <a:sym typeface="Montserrat"/>
              </a:rPr>
              <a:t>1. Introduction</a:t>
            </a:r>
          </a:p>
        </p:txBody>
      </p:sp>
      <p:sp>
        <p:nvSpPr>
          <p:cNvPr id="4" name="AutoShape 4"/>
          <p:cNvSpPr/>
          <p:nvPr/>
        </p:nvSpPr>
        <p:spPr>
          <a:xfrm>
            <a:off x="0" y="9401175"/>
            <a:ext cx="18601781" cy="0"/>
          </a:xfrm>
          <a:prstGeom prst="line">
            <a:avLst/>
          </a:prstGeom>
          <a:ln w="285750" cap="flat">
            <a:solidFill>
              <a:srgbClr val="FFFFFF"/>
            </a:solidFill>
            <a:prstDash val="solid"/>
            <a:headEnd type="none" w="sm" len="sm"/>
            <a:tailEnd type="none" w="sm" len="sm"/>
          </a:ln>
        </p:spPr>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TextBox 2"/>
          <p:cNvSpPr txBox="1"/>
          <p:nvPr/>
        </p:nvSpPr>
        <p:spPr>
          <a:xfrm>
            <a:off x="1028700" y="3429786"/>
            <a:ext cx="8547566" cy="29336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000000"/>
                </a:solidFill>
                <a:latin typeface="Montserrat"/>
                <a:ea typeface="Montserrat"/>
                <a:cs typeface="Montserrat"/>
                <a:sym typeface="Montserrat"/>
              </a:rPr>
              <a:t>2. Hormone Replacement Therapy (HRT)</a:t>
            </a:r>
          </a:p>
        </p:txBody>
      </p:sp>
      <p:sp>
        <p:nvSpPr>
          <p:cNvPr id="3" name="Freeform 3"/>
          <p:cNvSpPr/>
          <p:nvPr/>
        </p:nvSpPr>
        <p:spPr>
          <a:xfrm rot="-10800000">
            <a:off x="14690626" y="1655917"/>
            <a:ext cx="1461230" cy="1461230"/>
          </a:xfrm>
          <a:custGeom>
            <a:avLst/>
            <a:gdLst/>
            <a:ahLst/>
            <a:cxnLst/>
            <a:rect l="l" t="t" r="r" b="b"/>
            <a:pathLst>
              <a:path w="1461230" h="1461230">
                <a:moveTo>
                  <a:pt x="0" y="0"/>
                </a:moveTo>
                <a:lnTo>
                  <a:pt x="1461230" y="0"/>
                </a:lnTo>
                <a:lnTo>
                  <a:pt x="1461230" y="1461230"/>
                </a:lnTo>
                <a:lnTo>
                  <a:pt x="0" y="14612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10800000">
            <a:off x="12580043" y="477281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10800000">
            <a:off x="12580043" y="669814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8515644">
            <a:off x="11807343" y="2642248"/>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AutoShape 7"/>
          <p:cNvSpPr/>
          <p:nvPr/>
        </p:nvSpPr>
        <p:spPr>
          <a:xfrm flipV="1">
            <a:off x="14557276" y="-870706"/>
            <a:ext cx="0" cy="11687844"/>
          </a:xfrm>
          <a:prstGeom prst="line">
            <a:avLst/>
          </a:prstGeom>
          <a:ln w="285750" cap="flat">
            <a:solidFill>
              <a:srgbClr val="FFFFFF"/>
            </a:solidFill>
            <a:prstDash val="solid"/>
            <a:headEnd type="none" w="sm" len="sm"/>
            <a:tailEnd type="none" w="sm" len="sm"/>
          </a:ln>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9144000" y="4071540"/>
            <a:ext cx="8115300" cy="4428004"/>
          </a:xfrm>
          <a:prstGeom prst="rect">
            <a:avLst/>
          </a:prstGeom>
        </p:spPr>
        <p:txBody>
          <a:bodyPr lIns="0" tIns="0" rIns="0" bIns="0" rtlCol="0" anchor="t">
            <a:spAutoFit/>
          </a:bodyPr>
          <a:lstStyle/>
          <a:p>
            <a:pPr marL="0" lvl="0" indent="0" algn="l">
              <a:lnSpc>
                <a:spcPts val="2999"/>
              </a:lnSpc>
              <a:spcBef>
                <a:spcPct val="0"/>
              </a:spcBef>
            </a:pPr>
            <a:r>
              <a:rPr lang="en-US" sz="2499" u="none" strike="noStrike" spc="-22">
                <a:solidFill>
                  <a:srgbClr val="000000"/>
                </a:solidFill>
                <a:latin typeface="Montserrat"/>
                <a:ea typeface="Montserrat"/>
                <a:cs typeface="Montserrat"/>
                <a:sym typeface="Montserrat"/>
              </a:rPr>
              <a:t>HRT involves supplementing the body with hormones—primarily estrogen, sometimes combined with progesterone—to alleviate menopausal symptoms and protect against health risks.</a:t>
            </a:r>
          </a:p>
          <a:p>
            <a:pPr marL="0" lvl="0" indent="0" algn="l">
              <a:lnSpc>
                <a:spcPts val="2999"/>
              </a:lnSpc>
              <a:spcBef>
                <a:spcPct val="0"/>
              </a:spcBef>
            </a:pPr>
            <a:endParaRPr lang="en-US" sz="2499" u="none" strike="noStrike" spc="-22">
              <a:solidFill>
                <a:srgbClr val="000000"/>
              </a:solidFill>
              <a:latin typeface="Montserrat"/>
              <a:ea typeface="Montserrat"/>
              <a:cs typeface="Montserrat"/>
              <a:sym typeface="Montserrat"/>
            </a:endParaRPr>
          </a:p>
          <a:p>
            <a:pPr marL="0" lvl="0" indent="0" algn="l">
              <a:lnSpc>
                <a:spcPts val="2999"/>
              </a:lnSpc>
              <a:spcBef>
                <a:spcPct val="0"/>
              </a:spcBef>
            </a:pPr>
            <a:r>
              <a:rPr lang="en-US" sz="2499" b="1" u="none" strike="noStrike" spc="-22">
                <a:solidFill>
                  <a:srgbClr val="000000"/>
                </a:solidFill>
                <a:latin typeface="Montserrat Bold"/>
                <a:ea typeface="Montserrat Bold"/>
                <a:cs typeface="Montserrat Bold"/>
                <a:sym typeface="Montserrat Bold"/>
              </a:rPr>
              <a:t>Forms of HRT:</a:t>
            </a:r>
          </a:p>
          <a:p>
            <a:pPr marL="0" lvl="0" indent="0" algn="l">
              <a:lnSpc>
                <a:spcPts val="2999"/>
              </a:lnSpc>
              <a:spcBef>
                <a:spcPct val="0"/>
              </a:spcBef>
            </a:pPr>
            <a:endParaRPr lang="en-US" sz="2499" b="1" u="none" strike="noStrike" spc="-22">
              <a:solidFill>
                <a:srgbClr val="000000"/>
              </a:solidFill>
              <a:latin typeface="Montserrat Bold"/>
              <a:ea typeface="Montserrat Bold"/>
              <a:cs typeface="Montserrat Bold"/>
              <a:sym typeface="Montserrat Bold"/>
            </a:endParaRPr>
          </a:p>
          <a:p>
            <a:pPr marL="539749" lvl="1" indent="-269875" algn="l">
              <a:lnSpc>
                <a:spcPts val="2999"/>
              </a:lnSpc>
              <a:spcBef>
                <a:spcPct val="0"/>
              </a:spcBef>
              <a:buFont typeface="Arial"/>
              <a:buChar char="•"/>
            </a:pPr>
            <a:r>
              <a:rPr lang="en-US" sz="2499" u="none" strike="noStrike" spc="-22">
                <a:solidFill>
                  <a:srgbClr val="000000"/>
                </a:solidFill>
                <a:latin typeface="Montserrat"/>
                <a:ea typeface="Montserrat"/>
                <a:cs typeface="Montserrat"/>
                <a:sym typeface="Montserrat"/>
              </a:rPr>
              <a:t>Oral pills.</a:t>
            </a:r>
          </a:p>
          <a:p>
            <a:pPr marL="539749" lvl="1" indent="-269875" algn="l">
              <a:lnSpc>
                <a:spcPts val="2999"/>
              </a:lnSpc>
              <a:spcBef>
                <a:spcPct val="0"/>
              </a:spcBef>
              <a:buFont typeface="Arial"/>
              <a:buChar char="•"/>
            </a:pPr>
            <a:r>
              <a:rPr lang="en-US" sz="2499" u="none" strike="noStrike" spc="-22">
                <a:solidFill>
                  <a:srgbClr val="000000"/>
                </a:solidFill>
                <a:latin typeface="Montserrat"/>
                <a:ea typeface="Montserrat"/>
                <a:cs typeface="Montserrat"/>
                <a:sym typeface="Montserrat"/>
              </a:rPr>
              <a:t>Transdermal patches.</a:t>
            </a:r>
          </a:p>
          <a:p>
            <a:pPr marL="539749" lvl="1" indent="-269875" algn="l">
              <a:lnSpc>
                <a:spcPts val="2999"/>
              </a:lnSpc>
              <a:spcBef>
                <a:spcPct val="0"/>
              </a:spcBef>
              <a:buFont typeface="Arial"/>
              <a:buChar char="•"/>
            </a:pPr>
            <a:r>
              <a:rPr lang="en-US" sz="2499" u="none" strike="noStrike" spc="-22">
                <a:solidFill>
                  <a:srgbClr val="000000"/>
                </a:solidFill>
                <a:latin typeface="Montserrat"/>
                <a:ea typeface="Montserrat"/>
                <a:cs typeface="Montserrat"/>
                <a:sym typeface="Montserrat"/>
              </a:rPr>
              <a:t>Topical gels or sprays.</a:t>
            </a:r>
          </a:p>
          <a:p>
            <a:pPr marL="539749" lvl="1" indent="-269875" algn="l">
              <a:lnSpc>
                <a:spcPts val="2999"/>
              </a:lnSpc>
              <a:spcBef>
                <a:spcPct val="0"/>
              </a:spcBef>
              <a:buFont typeface="Arial"/>
              <a:buChar char="•"/>
            </a:pPr>
            <a:r>
              <a:rPr lang="en-US" sz="2499" u="none" strike="noStrike" spc="-22">
                <a:solidFill>
                  <a:srgbClr val="000000"/>
                </a:solidFill>
                <a:latin typeface="Montserrat"/>
                <a:ea typeface="Montserrat"/>
                <a:cs typeface="Montserrat"/>
                <a:sym typeface="Montserrat"/>
              </a:rPr>
              <a:t>Vaginal rings or creams.</a:t>
            </a:r>
          </a:p>
        </p:txBody>
      </p:sp>
      <p:sp>
        <p:nvSpPr>
          <p:cNvPr id="3" name="TextBox 3"/>
          <p:cNvSpPr txBox="1"/>
          <p:nvPr/>
        </p:nvSpPr>
        <p:spPr>
          <a:xfrm>
            <a:off x="9144000" y="2035105"/>
            <a:ext cx="8115300" cy="10286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000000"/>
                </a:solidFill>
                <a:latin typeface="Montserrat"/>
                <a:ea typeface="Montserrat"/>
                <a:cs typeface="Montserrat"/>
                <a:sym typeface="Montserrat"/>
              </a:rPr>
              <a:t>What Is HRT?</a:t>
            </a:r>
          </a:p>
        </p:txBody>
      </p:sp>
      <p:sp>
        <p:nvSpPr>
          <p:cNvPr id="4" name="Freeform 4"/>
          <p:cNvSpPr/>
          <p:nvPr/>
        </p:nvSpPr>
        <p:spPr>
          <a:xfrm>
            <a:off x="-19050" y="-6350"/>
            <a:ext cx="6631831" cy="10299700"/>
          </a:xfrm>
          <a:custGeom>
            <a:avLst/>
            <a:gdLst/>
            <a:ahLst/>
            <a:cxnLst/>
            <a:rect l="l" t="t" r="r" b="b"/>
            <a:pathLst>
              <a:path w="6631831" h="10299700">
                <a:moveTo>
                  <a:pt x="0" y="0"/>
                </a:moveTo>
                <a:lnTo>
                  <a:pt x="6631831" y="0"/>
                </a:lnTo>
                <a:lnTo>
                  <a:pt x="6631831" y="10299700"/>
                </a:lnTo>
                <a:lnTo>
                  <a:pt x="0" y="10299700"/>
                </a:lnTo>
                <a:lnTo>
                  <a:pt x="0" y="0"/>
                </a:lnTo>
                <a:close/>
              </a:path>
            </a:pathLst>
          </a:custGeom>
          <a:blipFill>
            <a:blip r:embed="rId2"/>
            <a:stretch>
              <a:fillRect l="-126430" r="-6675"/>
            </a:stretch>
          </a:blipFill>
        </p:spPr>
      </p:sp>
      <p:sp>
        <p:nvSpPr>
          <p:cNvPr id="5" name="AutoShape 5"/>
          <p:cNvSpPr/>
          <p:nvPr/>
        </p:nvSpPr>
        <p:spPr>
          <a:xfrm>
            <a:off x="0" y="9401175"/>
            <a:ext cx="18601781" cy="0"/>
          </a:xfrm>
          <a:prstGeom prst="line">
            <a:avLst/>
          </a:prstGeom>
          <a:ln w="285750" cap="flat">
            <a:solidFill>
              <a:srgbClr val="D8D9DB"/>
            </a:solidFill>
            <a:prstDash val="solid"/>
            <a:headEnd type="none" w="sm" len="sm"/>
            <a:tailEnd type="none" w="sm" len="sm"/>
          </a:ln>
        </p:spPr>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AutoShape 2"/>
          <p:cNvSpPr/>
          <p:nvPr/>
        </p:nvSpPr>
        <p:spPr>
          <a:xfrm>
            <a:off x="9746460" y="2365183"/>
            <a:ext cx="2931365" cy="0"/>
          </a:xfrm>
          <a:prstGeom prst="line">
            <a:avLst/>
          </a:prstGeom>
          <a:ln w="285750" cap="flat">
            <a:solidFill>
              <a:srgbClr val="FFFFFF"/>
            </a:solidFill>
            <a:prstDash val="solid"/>
            <a:headEnd type="none" w="sm" len="sm"/>
            <a:tailEnd type="none" w="sm" len="sm"/>
          </a:ln>
        </p:spPr>
      </p:sp>
      <p:sp>
        <p:nvSpPr>
          <p:cNvPr id="3" name="Freeform 3"/>
          <p:cNvSpPr/>
          <p:nvPr/>
        </p:nvSpPr>
        <p:spPr>
          <a:xfrm>
            <a:off x="-1492187" y="3929777"/>
            <a:ext cx="10021344" cy="8229600"/>
          </a:xfrm>
          <a:custGeom>
            <a:avLst/>
            <a:gdLst/>
            <a:ahLst/>
            <a:cxnLst/>
            <a:rect l="l" t="t" r="r" b="b"/>
            <a:pathLst>
              <a:path w="10021344" h="8229600">
                <a:moveTo>
                  <a:pt x="0" y="0"/>
                </a:moveTo>
                <a:lnTo>
                  <a:pt x="10021344" y="0"/>
                </a:lnTo>
                <a:lnTo>
                  <a:pt x="10021344" y="8229600"/>
                </a:lnTo>
                <a:lnTo>
                  <a:pt x="0" y="8229600"/>
                </a:lnTo>
                <a:lnTo>
                  <a:pt x="0" y="0"/>
                </a:lnTo>
                <a:close/>
              </a:path>
            </a:pathLst>
          </a:custGeom>
          <a:blipFill>
            <a:blip r:embed="rId2"/>
            <a:stretch>
              <a:fillRect l="-8183" r="-15074"/>
            </a:stretch>
          </a:blipFill>
        </p:spPr>
      </p:sp>
      <p:grpSp>
        <p:nvGrpSpPr>
          <p:cNvPr id="4" name="Group 4"/>
          <p:cNvGrpSpPr/>
          <p:nvPr/>
        </p:nvGrpSpPr>
        <p:grpSpPr>
          <a:xfrm>
            <a:off x="9746460" y="3929777"/>
            <a:ext cx="7512840" cy="5328523"/>
            <a:chOff x="0" y="0"/>
            <a:chExt cx="10017119" cy="7104698"/>
          </a:xfrm>
        </p:grpSpPr>
        <p:sp>
          <p:nvSpPr>
            <p:cNvPr id="5" name="TextBox 5"/>
            <p:cNvSpPr txBox="1"/>
            <p:nvPr/>
          </p:nvSpPr>
          <p:spPr>
            <a:xfrm>
              <a:off x="0" y="76200"/>
              <a:ext cx="10017119" cy="409388"/>
            </a:xfrm>
            <a:prstGeom prst="rect">
              <a:avLst/>
            </a:prstGeom>
          </p:spPr>
          <p:txBody>
            <a:bodyPr lIns="0" tIns="0" rIns="0" bIns="0" rtlCol="0" anchor="t">
              <a:spAutoFit/>
            </a:bodyPr>
            <a:lstStyle/>
            <a:p>
              <a:pPr marL="0" lvl="0" indent="0" algn="l">
                <a:lnSpc>
                  <a:spcPts val="2249"/>
                </a:lnSpc>
                <a:spcBef>
                  <a:spcPct val="0"/>
                </a:spcBef>
              </a:pPr>
              <a:r>
                <a:rPr lang="en-US" sz="2499" u="none" strike="noStrike" spc="-99">
                  <a:solidFill>
                    <a:srgbClr val="000000"/>
                  </a:solidFill>
                  <a:latin typeface="Montserrat"/>
                  <a:ea typeface="Montserrat"/>
                  <a:cs typeface="Montserrat"/>
                  <a:sym typeface="Montserrat"/>
                </a:rPr>
                <a:t>Alleviates hot flashes and night sweats.</a:t>
              </a:r>
            </a:p>
          </p:txBody>
        </p:sp>
        <p:sp>
          <p:nvSpPr>
            <p:cNvPr id="6" name="TextBox 6"/>
            <p:cNvSpPr txBox="1"/>
            <p:nvPr/>
          </p:nvSpPr>
          <p:spPr>
            <a:xfrm>
              <a:off x="0" y="2163040"/>
              <a:ext cx="10017119" cy="409388"/>
            </a:xfrm>
            <a:prstGeom prst="rect">
              <a:avLst/>
            </a:prstGeom>
          </p:spPr>
          <p:txBody>
            <a:bodyPr lIns="0" tIns="0" rIns="0" bIns="0" rtlCol="0" anchor="t">
              <a:spAutoFit/>
            </a:bodyPr>
            <a:lstStyle/>
            <a:p>
              <a:pPr marL="0" lvl="0" indent="0" algn="l">
                <a:lnSpc>
                  <a:spcPts val="2249"/>
                </a:lnSpc>
                <a:spcBef>
                  <a:spcPct val="0"/>
                </a:spcBef>
              </a:pPr>
              <a:r>
                <a:rPr lang="en-US" sz="2499" u="none" strike="noStrike" spc="-99">
                  <a:solidFill>
                    <a:srgbClr val="000000"/>
                  </a:solidFill>
                  <a:latin typeface="Montserrat"/>
                  <a:ea typeface="Montserrat"/>
                  <a:cs typeface="Montserrat"/>
                  <a:sym typeface="Montserrat"/>
                </a:rPr>
                <a:t>Improves vaginal dryness and urinary symptoms.</a:t>
              </a:r>
            </a:p>
          </p:txBody>
        </p:sp>
        <p:sp>
          <p:nvSpPr>
            <p:cNvPr id="7" name="TextBox 7"/>
            <p:cNvSpPr txBox="1"/>
            <p:nvPr/>
          </p:nvSpPr>
          <p:spPr>
            <a:xfrm>
              <a:off x="0" y="4249881"/>
              <a:ext cx="10017119" cy="767976"/>
            </a:xfrm>
            <a:prstGeom prst="rect">
              <a:avLst/>
            </a:prstGeom>
          </p:spPr>
          <p:txBody>
            <a:bodyPr lIns="0" tIns="0" rIns="0" bIns="0" rtlCol="0" anchor="t">
              <a:spAutoFit/>
            </a:bodyPr>
            <a:lstStyle/>
            <a:p>
              <a:pPr marL="0" lvl="0" indent="0" algn="l">
                <a:lnSpc>
                  <a:spcPts val="2249"/>
                </a:lnSpc>
                <a:spcBef>
                  <a:spcPct val="0"/>
                </a:spcBef>
              </a:pPr>
              <a:r>
                <a:rPr lang="en-US" sz="2499" u="none" strike="noStrike" spc="-99">
                  <a:solidFill>
                    <a:srgbClr val="000000"/>
                  </a:solidFill>
                  <a:latin typeface="Montserrat"/>
                  <a:ea typeface="Montserrat"/>
                  <a:cs typeface="Montserrat"/>
                  <a:sym typeface="Montserrat"/>
                </a:rPr>
                <a:t>Protects against osteoporosis by maintaining bone density.</a:t>
              </a:r>
            </a:p>
          </p:txBody>
        </p:sp>
        <p:sp>
          <p:nvSpPr>
            <p:cNvPr id="8" name="TextBox 8"/>
            <p:cNvSpPr txBox="1"/>
            <p:nvPr/>
          </p:nvSpPr>
          <p:spPr>
            <a:xfrm>
              <a:off x="0" y="6695310"/>
              <a:ext cx="10017119" cy="409388"/>
            </a:xfrm>
            <a:prstGeom prst="rect">
              <a:avLst/>
            </a:prstGeom>
          </p:spPr>
          <p:txBody>
            <a:bodyPr lIns="0" tIns="0" rIns="0" bIns="0" rtlCol="0" anchor="t">
              <a:spAutoFit/>
            </a:bodyPr>
            <a:lstStyle/>
            <a:p>
              <a:pPr marL="0" lvl="0" indent="0" algn="l">
                <a:lnSpc>
                  <a:spcPts val="2249"/>
                </a:lnSpc>
                <a:spcBef>
                  <a:spcPct val="0"/>
                </a:spcBef>
              </a:pPr>
              <a:r>
                <a:rPr lang="en-US" sz="2499" u="none" strike="noStrike" spc="-99">
                  <a:solidFill>
                    <a:srgbClr val="000000"/>
                  </a:solidFill>
                  <a:latin typeface="Montserrat"/>
                  <a:ea typeface="Montserrat"/>
                  <a:cs typeface="Montserrat"/>
                  <a:sym typeface="Montserrat"/>
                </a:rPr>
                <a:t>May reduce the risk of colon cancer.</a:t>
              </a:r>
            </a:p>
          </p:txBody>
        </p:sp>
      </p:grpSp>
      <p:sp>
        <p:nvSpPr>
          <p:cNvPr id="9" name="TextBox 9"/>
          <p:cNvSpPr txBox="1"/>
          <p:nvPr/>
        </p:nvSpPr>
        <p:spPr>
          <a:xfrm>
            <a:off x="1028700" y="1831783"/>
            <a:ext cx="5787347" cy="10286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000000"/>
                </a:solidFill>
                <a:latin typeface="Montserrat"/>
                <a:ea typeface="Montserrat"/>
                <a:cs typeface="Montserrat"/>
                <a:sym typeface="Montserrat"/>
              </a:rPr>
              <a:t>Benefits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grpSp>
        <p:nvGrpSpPr>
          <p:cNvPr id="2" name="Group 2"/>
          <p:cNvGrpSpPr/>
          <p:nvPr/>
        </p:nvGrpSpPr>
        <p:grpSpPr>
          <a:xfrm>
            <a:off x="9144000" y="3183962"/>
            <a:ext cx="8115300" cy="3549281"/>
            <a:chOff x="0" y="0"/>
            <a:chExt cx="10820400" cy="4732375"/>
          </a:xfrm>
        </p:grpSpPr>
        <p:sp>
          <p:nvSpPr>
            <p:cNvPr id="3" name="TextBox 3"/>
            <p:cNvSpPr txBox="1"/>
            <p:nvPr/>
          </p:nvSpPr>
          <p:spPr>
            <a:xfrm>
              <a:off x="0" y="9525"/>
              <a:ext cx="10820400" cy="976593"/>
            </a:xfrm>
            <a:prstGeom prst="rect">
              <a:avLst/>
            </a:prstGeom>
          </p:spPr>
          <p:txBody>
            <a:bodyPr lIns="0" tIns="0" rIns="0" bIns="0" rtlCol="0" anchor="t">
              <a:spAutoFit/>
            </a:bodyPr>
            <a:lstStyle/>
            <a:p>
              <a:pPr marL="0" lvl="0" indent="0" algn="l">
                <a:lnSpc>
                  <a:spcPts val="2999"/>
                </a:lnSpc>
              </a:pPr>
              <a:r>
                <a:rPr lang="en-US" sz="2499" b="1" spc="-22">
                  <a:solidFill>
                    <a:srgbClr val="000000"/>
                  </a:solidFill>
                  <a:latin typeface="Montserrat Bold"/>
                  <a:ea typeface="Montserrat Bold"/>
                  <a:cs typeface="Montserrat Bold"/>
                  <a:sym typeface="Montserrat Bold"/>
                </a:rPr>
                <a:t>Breast Cancer:</a:t>
              </a:r>
              <a:r>
                <a:rPr lang="en-US" sz="2499" spc="-22">
                  <a:solidFill>
                    <a:srgbClr val="000000"/>
                  </a:solidFill>
                  <a:latin typeface="Montserrat"/>
                  <a:ea typeface="Montserrat"/>
                  <a:cs typeface="Montserrat"/>
                  <a:sym typeface="Montserrat"/>
                </a:rPr>
                <a:t> Slight increase with combined HRT (estrogen + progesterone).</a:t>
              </a:r>
            </a:p>
          </p:txBody>
        </p:sp>
        <p:sp>
          <p:nvSpPr>
            <p:cNvPr id="4" name="TextBox 4"/>
            <p:cNvSpPr txBox="1"/>
            <p:nvPr/>
          </p:nvSpPr>
          <p:spPr>
            <a:xfrm>
              <a:off x="0" y="1912999"/>
              <a:ext cx="10820400" cy="976593"/>
            </a:xfrm>
            <a:prstGeom prst="rect">
              <a:avLst/>
            </a:prstGeom>
          </p:spPr>
          <p:txBody>
            <a:bodyPr lIns="0" tIns="0" rIns="0" bIns="0" rtlCol="0" anchor="t">
              <a:spAutoFit/>
            </a:bodyPr>
            <a:lstStyle/>
            <a:p>
              <a:pPr marL="0" lvl="0" indent="0" algn="l">
                <a:lnSpc>
                  <a:spcPts val="2999"/>
                </a:lnSpc>
              </a:pPr>
              <a:r>
                <a:rPr lang="en-US" sz="2499" b="1" spc="-22">
                  <a:solidFill>
                    <a:srgbClr val="000000"/>
                  </a:solidFill>
                  <a:latin typeface="Montserrat Bold"/>
                  <a:ea typeface="Montserrat Bold"/>
                  <a:cs typeface="Montserrat Bold"/>
                  <a:sym typeface="Montserrat Bold"/>
                </a:rPr>
                <a:t>Cardiovascular Risks:</a:t>
              </a:r>
              <a:r>
                <a:rPr lang="en-US" sz="2499" spc="-22">
                  <a:solidFill>
                    <a:srgbClr val="000000"/>
                  </a:solidFill>
                  <a:latin typeface="Montserrat"/>
                  <a:ea typeface="Montserrat"/>
                  <a:cs typeface="Montserrat"/>
                  <a:sym typeface="Montserrat"/>
                </a:rPr>
                <a:t> Potential for clots or stroke in older women or those with risk factors.</a:t>
              </a:r>
            </a:p>
          </p:txBody>
        </p:sp>
        <p:sp>
          <p:nvSpPr>
            <p:cNvPr id="5" name="TextBox 5"/>
            <p:cNvSpPr txBox="1"/>
            <p:nvPr/>
          </p:nvSpPr>
          <p:spPr>
            <a:xfrm>
              <a:off x="0" y="3755782"/>
              <a:ext cx="10820400" cy="976593"/>
            </a:xfrm>
            <a:prstGeom prst="rect">
              <a:avLst/>
            </a:prstGeom>
          </p:spPr>
          <p:txBody>
            <a:bodyPr lIns="0" tIns="0" rIns="0" bIns="0" rtlCol="0" anchor="t">
              <a:spAutoFit/>
            </a:bodyPr>
            <a:lstStyle/>
            <a:p>
              <a:pPr marL="0" lvl="0" indent="0" algn="l">
                <a:lnSpc>
                  <a:spcPts val="2999"/>
                </a:lnSpc>
              </a:pPr>
              <a:r>
                <a:rPr lang="en-US" sz="2499" b="1" spc="-22">
                  <a:solidFill>
                    <a:srgbClr val="000000"/>
                  </a:solidFill>
                  <a:latin typeface="Montserrat Bold"/>
                  <a:ea typeface="Montserrat Bold"/>
                  <a:cs typeface="Montserrat Bold"/>
                  <a:sym typeface="Montserrat Bold"/>
                </a:rPr>
                <a:t>Side Effects:</a:t>
              </a:r>
              <a:r>
                <a:rPr lang="en-US" sz="2499" spc="-22">
                  <a:solidFill>
                    <a:srgbClr val="000000"/>
                  </a:solidFill>
                  <a:latin typeface="Montserrat"/>
                  <a:ea typeface="Montserrat"/>
                  <a:cs typeface="Montserrat"/>
                  <a:sym typeface="Montserrat"/>
                </a:rPr>
                <a:t> Bloating, nausea, breast tenderness, or mood changes.</a:t>
              </a:r>
            </a:p>
          </p:txBody>
        </p:sp>
      </p:grpSp>
      <p:sp>
        <p:nvSpPr>
          <p:cNvPr id="6" name="TextBox 6"/>
          <p:cNvSpPr txBox="1"/>
          <p:nvPr/>
        </p:nvSpPr>
        <p:spPr>
          <a:xfrm>
            <a:off x="1028700" y="1905722"/>
            <a:ext cx="6299200" cy="10286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000000"/>
                </a:solidFill>
                <a:latin typeface="Montserrat"/>
                <a:ea typeface="Montserrat"/>
                <a:cs typeface="Montserrat"/>
                <a:sym typeface="Montserrat"/>
              </a:rPr>
              <a:t>Risks</a:t>
            </a:r>
          </a:p>
        </p:txBody>
      </p:sp>
      <p:sp>
        <p:nvSpPr>
          <p:cNvPr id="7" name="Freeform 7"/>
          <p:cNvSpPr/>
          <p:nvPr/>
        </p:nvSpPr>
        <p:spPr>
          <a:xfrm rot="5400000">
            <a:off x="1028700" y="5924849"/>
            <a:ext cx="2571750" cy="2571750"/>
          </a:xfrm>
          <a:custGeom>
            <a:avLst/>
            <a:gdLst/>
            <a:ahLst/>
            <a:cxnLst/>
            <a:rect l="l" t="t" r="r" b="b"/>
            <a:pathLst>
              <a:path w="2571750" h="2571750">
                <a:moveTo>
                  <a:pt x="0" y="0"/>
                </a:moveTo>
                <a:lnTo>
                  <a:pt x="2571750" y="0"/>
                </a:lnTo>
                <a:lnTo>
                  <a:pt x="2571750" y="2571750"/>
                </a:lnTo>
                <a:lnTo>
                  <a:pt x="0" y="25717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rot="-10800000">
            <a:off x="3588412" y="5924849"/>
            <a:ext cx="2571750" cy="2571750"/>
          </a:xfrm>
          <a:custGeom>
            <a:avLst/>
            <a:gdLst/>
            <a:ahLst/>
            <a:cxnLst/>
            <a:rect l="l" t="t" r="r" b="b"/>
            <a:pathLst>
              <a:path w="2571750" h="2571750">
                <a:moveTo>
                  <a:pt x="0" y="0"/>
                </a:moveTo>
                <a:lnTo>
                  <a:pt x="2571750" y="0"/>
                </a:lnTo>
                <a:lnTo>
                  <a:pt x="2571750" y="2571750"/>
                </a:lnTo>
                <a:lnTo>
                  <a:pt x="0" y="25717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31999"/>
            </a:blip>
            <a:stretch>
              <a:fillRect t="-9222" b="-9222"/>
            </a:stretch>
          </a:blipFill>
        </p:spPr>
      </p:sp>
      <p:sp>
        <p:nvSpPr>
          <p:cNvPr id="3" name="Freeform 3"/>
          <p:cNvSpPr/>
          <p:nvPr/>
        </p:nvSpPr>
        <p:spPr>
          <a:xfrm rot="-10800000">
            <a:off x="11105903" y="3961821"/>
            <a:ext cx="4846944" cy="2423472"/>
          </a:xfrm>
          <a:custGeom>
            <a:avLst/>
            <a:gdLst/>
            <a:ahLst/>
            <a:cxnLst/>
            <a:rect l="l" t="t" r="r" b="b"/>
            <a:pathLst>
              <a:path w="4846944" h="2423472">
                <a:moveTo>
                  <a:pt x="0" y="0"/>
                </a:moveTo>
                <a:lnTo>
                  <a:pt x="4846944" y="0"/>
                </a:lnTo>
                <a:lnTo>
                  <a:pt x="4846944" y="2423472"/>
                </a:lnTo>
                <a:lnTo>
                  <a:pt x="0" y="242347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10800000">
            <a:off x="11105903" y="6375749"/>
            <a:ext cx="4846944" cy="2423472"/>
          </a:xfrm>
          <a:custGeom>
            <a:avLst/>
            <a:gdLst/>
            <a:ahLst/>
            <a:cxnLst/>
            <a:rect l="l" t="t" r="r" b="b"/>
            <a:pathLst>
              <a:path w="4846944" h="2423472">
                <a:moveTo>
                  <a:pt x="0" y="0"/>
                </a:moveTo>
                <a:lnTo>
                  <a:pt x="4846944" y="0"/>
                </a:lnTo>
                <a:lnTo>
                  <a:pt x="4846944" y="2423472"/>
                </a:lnTo>
                <a:lnTo>
                  <a:pt x="0" y="242347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TextBox 5"/>
          <p:cNvSpPr txBox="1"/>
          <p:nvPr/>
        </p:nvSpPr>
        <p:spPr>
          <a:xfrm>
            <a:off x="1028700" y="4558722"/>
            <a:ext cx="7252124" cy="3028763"/>
          </a:xfrm>
          <a:prstGeom prst="rect">
            <a:avLst/>
          </a:prstGeom>
        </p:spPr>
        <p:txBody>
          <a:bodyPr lIns="0" tIns="0" rIns="0" bIns="0" rtlCol="0" anchor="t">
            <a:spAutoFit/>
          </a:bodyPr>
          <a:lstStyle/>
          <a:p>
            <a:pPr marL="539749" lvl="1" indent="-269875" algn="l">
              <a:lnSpc>
                <a:spcPts val="2749"/>
              </a:lnSpc>
              <a:spcBef>
                <a:spcPct val="0"/>
              </a:spcBef>
              <a:buFont typeface="Arial"/>
              <a:buChar char="•"/>
            </a:pPr>
            <a:r>
              <a:rPr lang="en-US" sz="2499" b="1" u="none" strike="noStrike" spc="-22">
                <a:solidFill>
                  <a:srgbClr val="000000"/>
                </a:solidFill>
                <a:latin typeface="Montserrat Bold"/>
                <a:ea typeface="Montserrat Bold"/>
                <a:cs typeface="Montserrat Bold"/>
                <a:sym typeface="Montserrat Bold"/>
              </a:rPr>
              <a:t>Start Early:</a:t>
            </a:r>
            <a:r>
              <a:rPr lang="en-US" sz="2499" u="none" strike="noStrike" spc="-22">
                <a:solidFill>
                  <a:srgbClr val="000000"/>
                </a:solidFill>
                <a:latin typeface="Montserrat"/>
                <a:ea typeface="Montserrat"/>
                <a:cs typeface="Montserrat"/>
                <a:sym typeface="Montserrat"/>
              </a:rPr>
              <a:t> Best outcomes occur when HRT is started within 10 years of menopause onset or before age 60.</a:t>
            </a:r>
          </a:p>
          <a:p>
            <a:pPr algn="l">
              <a:lnSpc>
                <a:spcPts val="2749"/>
              </a:lnSpc>
              <a:spcBef>
                <a:spcPct val="0"/>
              </a:spcBef>
            </a:pPr>
            <a:endParaRPr lang="en-US" sz="2499" u="none" strike="noStrike" spc="-22">
              <a:solidFill>
                <a:srgbClr val="000000"/>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b="1" u="none" strike="noStrike" spc="-22">
                <a:solidFill>
                  <a:srgbClr val="000000"/>
                </a:solidFill>
                <a:latin typeface="Montserrat Bold"/>
                <a:ea typeface="Montserrat Bold"/>
                <a:cs typeface="Montserrat Bold"/>
                <a:sym typeface="Montserrat Bold"/>
              </a:rPr>
              <a:t>Use the Lowest Effective Dose:</a:t>
            </a:r>
            <a:r>
              <a:rPr lang="en-US" sz="2499" u="none" strike="noStrike" spc="-22">
                <a:solidFill>
                  <a:srgbClr val="000000"/>
                </a:solidFill>
                <a:latin typeface="Montserrat"/>
                <a:ea typeface="Montserrat"/>
                <a:cs typeface="Montserrat"/>
                <a:sym typeface="Montserrat"/>
              </a:rPr>
              <a:t> Tailored to symptom severity and health history.</a:t>
            </a:r>
          </a:p>
          <a:p>
            <a:pPr algn="l">
              <a:lnSpc>
                <a:spcPts val="2749"/>
              </a:lnSpc>
              <a:spcBef>
                <a:spcPct val="0"/>
              </a:spcBef>
            </a:pPr>
            <a:endParaRPr lang="en-US" sz="2499" u="none" strike="noStrike" spc="-22">
              <a:solidFill>
                <a:srgbClr val="000000"/>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b="1" u="none" strike="noStrike" spc="-22">
                <a:solidFill>
                  <a:srgbClr val="000000"/>
                </a:solidFill>
                <a:latin typeface="Montserrat Bold"/>
                <a:ea typeface="Montserrat Bold"/>
                <a:cs typeface="Montserrat Bold"/>
                <a:sym typeface="Montserrat Bold"/>
              </a:rPr>
              <a:t>Duration:</a:t>
            </a:r>
            <a:r>
              <a:rPr lang="en-US" sz="2499" u="none" strike="noStrike" spc="-22">
                <a:solidFill>
                  <a:srgbClr val="000000"/>
                </a:solidFill>
                <a:latin typeface="Montserrat"/>
                <a:ea typeface="Montserrat"/>
                <a:cs typeface="Montserrat"/>
                <a:sym typeface="Montserrat"/>
              </a:rPr>
              <a:t> Short-term use is common, but duration varies by individual needs.</a:t>
            </a:r>
          </a:p>
        </p:txBody>
      </p:sp>
      <p:grpSp>
        <p:nvGrpSpPr>
          <p:cNvPr id="6" name="Group 6"/>
          <p:cNvGrpSpPr/>
          <p:nvPr/>
        </p:nvGrpSpPr>
        <p:grpSpPr>
          <a:xfrm>
            <a:off x="1028700" y="1028700"/>
            <a:ext cx="5309225" cy="2652654"/>
            <a:chOff x="0" y="0"/>
            <a:chExt cx="7078967" cy="3536872"/>
          </a:xfrm>
        </p:grpSpPr>
        <p:sp>
          <p:nvSpPr>
            <p:cNvPr id="7" name="TextBox 7"/>
            <p:cNvSpPr txBox="1"/>
            <p:nvPr/>
          </p:nvSpPr>
          <p:spPr>
            <a:xfrm>
              <a:off x="0" y="3021962"/>
              <a:ext cx="7078967" cy="514910"/>
            </a:xfrm>
            <a:prstGeom prst="rect">
              <a:avLst/>
            </a:prstGeom>
          </p:spPr>
          <p:txBody>
            <a:bodyPr lIns="0" tIns="0" rIns="0" bIns="0" rtlCol="0" anchor="t">
              <a:spAutoFit/>
            </a:bodyPr>
            <a:lstStyle/>
            <a:p>
              <a:pPr marL="0" lvl="0" indent="0" algn="l">
                <a:lnSpc>
                  <a:spcPts val="2700"/>
                </a:lnSpc>
                <a:spcBef>
                  <a:spcPct val="0"/>
                </a:spcBef>
              </a:pPr>
              <a:r>
                <a:rPr lang="en-US" sz="3000" b="1" spc="-27">
                  <a:solidFill>
                    <a:srgbClr val="000000"/>
                  </a:solidFill>
                  <a:latin typeface="Montserrat Bold"/>
                  <a:ea typeface="Montserrat Bold"/>
                  <a:cs typeface="Montserrat Bold"/>
                  <a:sym typeface="Montserrat Bold"/>
                </a:rPr>
                <a:t> </a:t>
              </a:r>
            </a:p>
          </p:txBody>
        </p:sp>
        <p:sp>
          <p:nvSpPr>
            <p:cNvPr id="8" name="TextBox 8"/>
            <p:cNvSpPr txBox="1"/>
            <p:nvPr/>
          </p:nvSpPr>
          <p:spPr>
            <a:xfrm>
              <a:off x="0" y="247650"/>
              <a:ext cx="7078967" cy="272414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000000"/>
                  </a:solidFill>
                  <a:latin typeface="Montserrat"/>
                  <a:ea typeface="Montserrat"/>
                  <a:cs typeface="Montserrat"/>
                  <a:sym typeface="Montserrat"/>
                </a:rPr>
                <a:t>Current Guidelines</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TotalTime>
  <Words>919</Words>
  <Application>Microsoft Office PowerPoint</Application>
  <PresentationFormat>Custom</PresentationFormat>
  <Paragraphs>120</Paragraphs>
  <Slides>16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Calibri</vt:lpstr>
      <vt:lpstr>Arial</vt:lpstr>
      <vt:lpstr>Montserrat</vt:lpstr>
      <vt:lpstr>Montserrat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CM0003 Menopause Medical Approaches to Menopause Management - Presentation</dc:title>
  <dc:creator>USER</dc:creator>
  <cp:lastModifiedBy>USER</cp:lastModifiedBy>
  <cp:revision>2</cp:revision>
  <dcterms:created xsi:type="dcterms:W3CDTF">2006-08-16T00:00:00Z</dcterms:created>
  <dcterms:modified xsi:type="dcterms:W3CDTF">2025-03-06T19:27:53Z</dcterms:modified>
  <dc:identifier>DAGeFVR9x_M</dc:identifier>
</cp:coreProperties>
</file>