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Calibri" panose="020F0502020204030204" pitchFamily="34" charset="0"/>
      <p:regular r:id="rId26"/>
      <p:bold r:id="rId27"/>
      <p:italic r:id="rId28"/>
      <p:boldItalic r:id="rId29"/>
    </p:embeddedFont>
    <p:embeddedFont>
      <p:font typeface="Montserrat" panose="00000500000000000000" pitchFamily="2" charset="0"/>
      <p:regular r:id="rId30"/>
    </p:embeddedFont>
    <p:embeddedFont>
      <p:font typeface="Montserrat Bold" panose="00000800000000000000" pitchFamily="2" charset="0"/>
      <p:regular r:id="rId31"/>
      <p:bold r:id="rId32"/>
    </p:embeddedFont>
    <p:embeddedFont>
      <p:font typeface="Montserrat Italics"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7.svg"/><Relationship Id="rId4" Type="http://schemas.openxmlformats.org/officeDocument/2006/relationships/image" Target="../media/image16.sv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3.svg"/><Relationship Id="rId7"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7.svg"/></Relationships>
</file>

<file path=ppt/slides/_rels/slide1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7.svg"/></Relationships>
</file>

<file path=ppt/slides/_rels/slide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6.sv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3.svg"/><Relationship Id="rId7" Type="http://schemas.openxmlformats.org/officeDocument/2006/relationships/image" Target="../media/image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6.sv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7.svg"/></Relationships>
</file>

<file path=ppt/slides/_rels/slide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7.svg"/></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3.svg"/><Relationship Id="rId7"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3.svg"/><Relationship Id="rId7"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29156"/>
            <a:ext cx="18288000" cy="12145313"/>
          </a:xfrm>
          <a:custGeom>
            <a:avLst/>
            <a:gdLst/>
            <a:ahLst/>
            <a:cxnLst/>
            <a:rect l="l" t="t" r="r" b="b"/>
            <a:pathLst>
              <a:path w="18288000" h="12145313">
                <a:moveTo>
                  <a:pt x="0" y="0"/>
                </a:moveTo>
                <a:lnTo>
                  <a:pt x="18288000" y="0"/>
                </a:lnTo>
                <a:lnTo>
                  <a:pt x="18288000" y="12145312"/>
                </a:lnTo>
                <a:lnTo>
                  <a:pt x="0" y="12145312"/>
                </a:lnTo>
                <a:lnTo>
                  <a:pt x="0" y="0"/>
                </a:lnTo>
                <a:close/>
              </a:path>
            </a:pathLst>
          </a:custGeom>
          <a:blipFill>
            <a:blip r:embed="rId2"/>
            <a:stretch>
              <a:fillRect/>
            </a:stretch>
          </a:blipFill>
        </p:spPr>
      </p:sp>
      <p:sp>
        <p:nvSpPr>
          <p:cNvPr id="3" name="TextBox 3"/>
          <p:cNvSpPr txBox="1"/>
          <p:nvPr/>
        </p:nvSpPr>
        <p:spPr>
          <a:xfrm>
            <a:off x="1351263" y="2030611"/>
            <a:ext cx="10336094" cy="372045"/>
          </a:xfrm>
          <a:prstGeom prst="rect">
            <a:avLst/>
          </a:prstGeom>
        </p:spPr>
        <p:txBody>
          <a:bodyPr lIns="0" tIns="0" rIns="0" bIns="0" rtlCol="0" anchor="t">
            <a:spAutoFit/>
          </a:bodyPr>
          <a:lstStyle/>
          <a:p>
            <a:pPr algn="l">
              <a:lnSpc>
                <a:spcPts val="3026"/>
              </a:lnSpc>
              <a:spcBef>
                <a:spcPct val="0"/>
              </a:spcBef>
            </a:pPr>
            <a:r>
              <a:rPr lang="en-US" sz="2161" spc="1316">
                <a:solidFill>
                  <a:srgbClr val="171616"/>
                </a:solidFill>
                <a:latin typeface="Montserrat"/>
                <a:ea typeface="Montserrat"/>
                <a:cs typeface="Montserrat"/>
                <a:sym typeface="Montserrat"/>
              </a:rPr>
              <a:t>UNDERSTANDING AND MANAGING</a:t>
            </a:r>
          </a:p>
        </p:txBody>
      </p:sp>
      <p:sp>
        <p:nvSpPr>
          <p:cNvPr id="4" name="TextBox 4"/>
          <p:cNvSpPr txBox="1"/>
          <p:nvPr/>
        </p:nvSpPr>
        <p:spPr>
          <a:xfrm>
            <a:off x="1221666" y="2193106"/>
            <a:ext cx="9915443" cy="1875419"/>
          </a:xfrm>
          <a:prstGeom prst="rect">
            <a:avLst/>
          </a:prstGeom>
        </p:spPr>
        <p:txBody>
          <a:bodyPr lIns="0" tIns="0" rIns="0" bIns="0" rtlCol="0" anchor="t">
            <a:spAutoFit/>
          </a:bodyPr>
          <a:lstStyle/>
          <a:p>
            <a:pPr algn="l">
              <a:lnSpc>
                <a:spcPts val="15398"/>
              </a:lnSpc>
              <a:spcBef>
                <a:spcPct val="0"/>
              </a:spcBef>
            </a:pPr>
            <a:r>
              <a:rPr lang="en-US" sz="10998">
                <a:solidFill>
                  <a:srgbClr val="171616"/>
                </a:solidFill>
                <a:latin typeface="Montserrat"/>
                <a:ea typeface="Montserrat"/>
                <a:cs typeface="Montserrat"/>
                <a:sym typeface="Montserrat"/>
              </a:rPr>
              <a:t>MENOPAUSE</a:t>
            </a:r>
          </a:p>
        </p:txBody>
      </p:sp>
      <p:grpSp>
        <p:nvGrpSpPr>
          <p:cNvPr id="5" name="Group 5"/>
          <p:cNvGrpSpPr/>
          <p:nvPr/>
        </p:nvGrpSpPr>
        <p:grpSpPr>
          <a:xfrm>
            <a:off x="1351263" y="3897332"/>
            <a:ext cx="7959465" cy="1104631"/>
            <a:chOff x="0" y="0"/>
            <a:chExt cx="10612621" cy="1472841"/>
          </a:xfrm>
        </p:grpSpPr>
        <p:sp>
          <p:nvSpPr>
            <p:cNvPr id="6" name="TextBox 6"/>
            <p:cNvSpPr txBox="1"/>
            <p:nvPr/>
          </p:nvSpPr>
          <p:spPr>
            <a:xfrm>
              <a:off x="0" y="85725"/>
              <a:ext cx="10612621" cy="479951"/>
            </a:xfrm>
            <a:prstGeom prst="rect">
              <a:avLst/>
            </a:prstGeom>
          </p:spPr>
          <p:txBody>
            <a:bodyPr lIns="0" tIns="0" rIns="0" bIns="0" rtlCol="0" anchor="t">
              <a:spAutoFit/>
            </a:bodyPr>
            <a:lstStyle/>
            <a:p>
              <a:pPr marL="0" lvl="0" indent="0" algn="l">
                <a:lnSpc>
                  <a:spcPts val="2610"/>
                </a:lnSpc>
                <a:spcBef>
                  <a:spcPct val="0"/>
                </a:spcBef>
              </a:pPr>
              <a:r>
                <a:rPr lang="en-US" sz="2900" u="none" strike="noStrike" spc="-116">
                  <a:solidFill>
                    <a:srgbClr val="000000"/>
                  </a:solidFill>
                  <a:latin typeface="Montserrat"/>
                  <a:ea typeface="Montserrat"/>
                  <a:cs typeface="Montserrat"/>
                  <a:sym typeface="Montserrat"/>
                </a:rPr>
                <a:t>M0004</a:t>
              </a:r>
            </a:p>
          </p:txBody>
        </p:sp>
        <p:sp>
          <p:nvSpPr>
            <p:cNvPr id="7" name="TextBox 7"/>
            <p:cNvSpPr txBox="1"/>
            <p:nvPr/>
          </p:nvSpPr>
          <p:spPr>
            <a:xfrm>
              <a:off x="0" y="987066"/>
              <a:ext cx="10612621" cy="485775"/>
            </a:xfrm>
            <a:prstGeom prst="rect">
              <a:avLst/>
            </a:prstGeom>
          </p:spPr>
          <p:txBody>
            <a:bodyPr lIns="0" tIns="0" rIns="0" bIns="0" rtlCol="0" anchor="t">
              <a:spAutoFit/>
            </a:bodyPr>
            <a:lstStyle/>
            <a:p>
              <a:pPr marL="0" lvl="0" indent="0" algn="l">
                <a:lnSpc>
                  <a:spcPts val="2999"/>
                </a:lnSpc>
              </a:pPr>
              <a:r>
                <a:rPr lang="en-US" sz="2499" spc="-22">
                  <a:solidFill>
                    <a:srgbClr val="000000"/>
                  </a:solidFill>
                  <a:latin typeface="Montserrat"/>
                  <a:ea typeface="Montserrat"/>
                  <a:cs typeface="Montserrat"/>
                  <a:sym typeface="Montserrat"/>
                </a:rPr>
                <a:t> </a:t>
              </a:r>
            </a:p>
          </p:txBody>
        </p:sp>
      </p:grpSp>
      <p:pic>
        <p:nvPicPr>
          <p:cNvPr id="9" name="Picture 8">
            <a:extLst>
              <a:ext uri="{FF2B5EF4-FFF2-40B4-BE49-F238E27FC236}">
                <a16:creationId xmlns:a16="http://schemas.microsoft.com/office/drawing/2014/main" id="{A17C0CAD-75BD-4155-BD22-A2E540A178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891750"/>
            <a:ext cx="3063246" cy="28590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114425"/>
            <a:ext cx="10703427" cy="2375460"/>
          </a:xfrm>
          <a:prstGeom prst="rect">
            <a:avLst/>
          </a:prstGeom>
        </p:spPr>
        <p:txBody>
          <a:bodyPr lIns="0" tIns="0" rIns="0" bIns="0" rtlCol="0" anchor="t">
            <a:spAutoFit/>
          </a:bodyPr>
          <a:lstStyle/>
          <a:p>
            <a:pPr marL="0" lvl="0" indent="0" algn="l">
              <a:lnSpc>
                <a:spcPts val="9349"/>
              </a:lnSpc>
            </a:pPr>
            <a:r>
              <a:rPr lang="en-US" sz="8499" u="none" strike="noStrike" spc="-339">
                <a:solidFill>
                  <a:srgbClr val="000000"/>
                </a:solidFill>
                <a:latin typeface="Montserrat"/>
                <a:ea typeface="Montserrat"/>
                <a:cs typeface="Montserrat"/>
                <a:sym typeface="Montserrat"/>
              </a:rPr>
              <a:t>Mood Swings and Emotional Changes</a:t>
            </a:r>
          </a:p>
        </p:txBody>
      </p:sp>
      <p:grpSp>
        <p:nvGrpSpPr>
          <p:cNvPr id="3" name="Group 3"/>
          <p:cNvGrpSpPr/>
          <p:nvPr/>
        </p:nvGrpSpPr>
        <p:grpSpPr>
          <a:xfrm>
            <a:off x="1028700" y="4044682"/>
            <a:ext cx="8128063" cy="4631456"/>
            <a:chOff x="0" y="0"/>
            <a:chExt cx="10837418" cy="6175274"/>
          </a:xfrm>
        </p:grpSpPr>
        <p:sp>
          <p:nvSpPr>
            <p:cNvPr id="4" name="TextBox 4"/>
            <p:cNvSpPr txBox="1"/>
            <p:nvPr/>
          </p:nvSpPr>
          <p:spPr>
            <a:xfrm>
              <a:off x="0" y="940602"/>
              <a:ext cx="10837418" cy="135846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b="1" u="none" strike="noStrike" spc="-22">
                  <a:solidFill>
                    <a:srgbClr val="000000"/>
                  </a:solidFill>
                  <a:latin typeface="Montserrat Bold"/>
                  <a:ea typeface="Montserrat Bold"/>
                  <a:cs typeface="Montserrat Bold"/>
                  <a:sym typeface="Montserrat Bold"/>
                </a:rPr>
                <a:t>Cognitive Behavioral Therapy (CBT)</a:t>
              </a:r>
              <a:r>
                <a:rPr lang="en-US" sz="2499" u="none" strike="noStrike" spc="-22">
                  <a:solidFill>
                    <a:srgbClr val="000000"/>
                  </a:solidFill>
                  <a:latin typeface="Montserrat"/>
                  <a:ea typeface="Montserrat"/>
                  <a:cs typeface="Montserrat"/>
                  <a:sym typeface="Montserrat"/>
                </a:rPr>
                <a:t> helps manage mood swings and stress.</a:t>
              </a: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Meditation and yoga provide emotional balance.</a:t>
              </a:r>
            </a:p>
          </p:txBody>
        </p:sp>
        <p:sp>
          <p:nvSpPr>
            <p:cNvPr id="5" name="TextBox 5"/>
            <p:cNvSpPr txBox="1"/>
            <p:nvPr/>
          </p:nvSpPr>
          <p:spPr>
            <a:xfrm>
              <a:off x="0" y="85725"/>
              <a:ext cx="10837418" cy="523875"/>
            </a:xfrm>
            <a:prstGeom prst="rect">
              <a:avLst/>
            </a:prstGeom>
          </p:spPr>
          <p:txBody>
            <a:bodyPr lIns="0" tIns="0" rIns="0" bIns="0" rtlCol="0" anchor="t">
              <a:spAutoFit/>
            </a:bodyPr>
            <a:lstStyle/>
            <a:p>
              <a:pPr marL="0" lvl="0" indent="0" algn="l">
                <a:lnSpc>
                  <a:spcPts val="2700"/>
                </a:lnSpc>
                <a:spcBef>
                  <a:spcPct val="0"/>
                </a:spcBef>
              </a:pPr>
              <a:r>
                <a:rPr lang="en-US" sz="3000" b="1" u="none" strike="noStrike" spc="-27">
                  <a:solidFill>
                    <a:srgbClr val="000000"/>
                  </a:solidFill>
                  <a:latin typeface="Montserrat Bold"/>
                  <a:ea typeface="Montserrat Bold"/>
                  <a:cs typeface="Montserrat Bold"/>
                  <a:sym typeface="Montserrat Bold"/>
                </a:rPr>
                <a:t>Therapy and Mindfulness</a:t>
              </a:r>
            </a:p>
          </p:txBody>
        </p:sp>
        <p:sp>
          <p:nvSpPr>
            <p:cNvPr id="6" name="TextBox 6"/>
            <p:cNvSpPr txBox="1"/>
            <p:nvPr/>
          </p:nvSpPr>
          <p:spPr>
            <a:xfrm>
              <a:off x="0" y="4368575"/>
              <a:ext cx="10837418" cy="1806699"/>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Regular exercise boosts mood by releasing endorphins.</a:t>
              </a: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Include omega-3s and magnesium in your diet for emotional support.</a:t>
              </a:r>
            </a:p>
          </p:txBody>
        </p:sp>
        <p:sp>
          <p:nvSpPr>
            <p:cNvPr id="7" name="TextBox 7"/>
            <p:cNvSpPr txBox="1"/>
            <p:nvPr/>
          </p:nvSpPr>
          <p:spPr>
            <a:xfrm>
              <a:off x="0" y="3513698"/>
              <a:ext cx="10837418" cy="523875"/>
            </a:xfrm>
            <a:prstGeom prst="rect">
              <a:avLst/>
            </a:prstGeom>
          </p:spPr>
          <p:txBody>
            <a:bodyPr lIns="0" tIns="0" rIns="0" bIns="0" rtlCol="0" anchor="t">
              <a:spAutoFit/>
            </a:bodyPr>
            <a:lstStyle/>
            <a:p>
              <a:pPr marL="0" lvl="0" indent="0" algn="l">
                <a:lnSpc>
                  <a:spcPts val="2700"/>
                </a:lnSpc>
                <a:spcBef>
                  <a:spcPct val="0"/>
                </a:spcBef>
              </a:pPr>
              <a:r>
                <a:rPr lang="en-US" sz="3000" b="1" u="none" strike="noStrike" spc="-27">
                  <a:solidFill>
                    <a:srgbClr val="000000"/>
                  </a:solidFill>
                  <a:latin typeface="Montserrat Bold"/>
                  <a:ea typeface="Montserrat Bold"/>
                  <a:cs typeface="Montserrat Bold"/>
                  <a:sym typeface="Montserrat Bold"/>
                </a:rPr>
                <a:t>Lifestyle Tips</a:t>
              </a:r>
            </a:p>
          </p:txBody>
        </p:sp>
      </p:grpSp>
      <p:sp>
        <p:nvSpPr>
          <p:cNvPr id="8" name="Freeform 8"/>
          <p:cNvSpPr/>
          <p:nvPr/>
        </p:nvSpPr>
        <p:spPr>
          <a:xfrm>
            <a:off x="14690626" y="-1096062"/>
            <a:ext cx="3597374" cy="11383062"/>
          </a:xfrm>
          <a:custGeom>
            <a:avLst/>
            <a:gdLst/>
            <a:ahLst/>
            <a:cxnLst/>
            <a:rect l="l" t="t" r="r" b="b"/>
            <a:pathLst>
              <a:path w="3597374" h="11383062">
                <a:moveTo>
                  <a:pt x="0" y="0"/>
                </a:moveTo>
                <a:lnTo>
                  <a:pt x="3597374" y="0"/>
                </a:lnTo>
                <a:lnTo>
                  <a:pt x="3597374" y="11383062"/>
                </a:lnTo>
                <a:lnTo>
                  <a:pt x="0" y="11383062"/>
                </a:lnTo>
                <a:lnTo>
                  <a:pt x="0" y="0"/>
                </a:lnTo>
                <a:close/>
              </a:path>
            </a:pathLst>
          </a:custGeom>
          <a:blipFill>
            <a:blip r:embed="rId2"/>
            <a:stretch>
              <a:fillRect l="-114208" r="-260729"/>
            </a:stretch>
          </a:blipFill>
        </p:spPr>
      </p:sp>
      <p:sp>
        <p:nvSpPr>
          <p:cNvPr id="9" name="Freeform 9"/>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AutoShape 13"/>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2170361" y="0"/>
            <a:ext cx="6117639" cy="10287000"/>
          </a:xfrm>
          <a:custGeom>
            <a:avLst/>
            <a:gdLst/>
            <a:ahLst/>
            <a:cxnLst/>
            <a:rect l="l" t="t" r="r" b="b"/>
            <a:pathLst>
              <a:path w="6117639" h="10287000">
                <a:moveTo>
                  <a:pt x="0" y="0"/>
                </a:moveTo>
                <a:lnTo>
                  <a:pt x="6117639" y="0"/>
                </a:lnTo>
                <a:lnTo>
                  <a:pt x="6117639" y="10287000"/>
                </a:lnTo>
                <a:lnTo>
                  <a:pt x="0" y="10287000"/>
                </a:lnTo>
                <a:lnTo>
                  <a:pt x="0" y="0"/>
                </a:lnTo>
                <a:close/>
              </a:path>
            </a:pathLst>
          </a:custGeom>
          <a:blipFill>
            <a:blip r:embed="rId2"/>
            <a:stretch>
              <a:fillRect l="-75487" r="-75487"/>
            </a:stretch>
          </a:blipFill>
        </p:spPr>
      </p:sp>
      <p:sp>
        <p:nvSpPr>
          <p:cNvPr id="3" name="Freeform 3"/>
          <p:cNvSpPr/>
          <p:nvPr/>
        </p:nvSpPr>
        <p:spPr>
          <a:xfrm>
            <a:off x="16090364" y="8089364"/>
            <a:ext cx="2197636" cy="2197636"/>
          </a:xfrm>
          <a:custGeom>
            <a:avLst/>
            <a:gdLst/>
            <a:ahLst/>
            <a:cxnLst/>
            <a:rect l="l" t="t" r="r" b="b"/>
            <a:pathLst>
              <a:path w="2197636" h="2197636">
                <a:moveTo>
                  <a:pt x="0" y="0"/>
                </a:moveTo>
                <a:lnTo>
                  <a:pt x="2197636" y="0"/>
                </a:lnTo>
                <a:lnTo>
                  <a:pt x="2197636" y="2197636"/>
                </a:lnTo>
                <a:lnTo>
                  <a:pt x="0" y="21976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a:off x="0" y="0"/>
            <a:ext cx="2197636" cy="2197636"/>
          </a:xfrm>
          <a:custGeom>
            <a:avLst/>
            <a:gdLst/>
            <a:ahLst/>
            <a:cxnLst/>
            <a:rect l="l" t="t" r="r" b="b"/>
            <a:pathLst>
              <a:path w="2197636" h="2197636">
                <a:moveTo>
                  <a:pt x="0" y="0"/>
                </a:moveTo>
                <a:lnTo>
                  <a:pt x="2197636" y="0"/>
                </a:lnTo>
                <a:lnTo>
                  <a:pt x="2197636" y="2197636"/>
                </a:lnTo>
                <a:lnTo>
                  <a:pt x="0" y="21976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19175" y="2319504"/>
            <a:ext cx="1132889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Cognitive Challenges (“Brain Fog”)</a:t>
            </a:r>
          </a:p>
        </p:txBody>
      </p:sp>
      <p:grpSp>
        <p:nvGrpSpPr>
          <p:cNvPr id="6" name="Group 6"/>
          <p:cNvGrpSpPr/>
          <p:nvPr/>
        </p:nvGrpSpPr>
        <p:grpSpPr>
          <a:xfrm>
            <a:off x="1019175" y="5312644"/>
            <a:ext cx="11005564" cy="3945656"/>
            <a:chOff x="0" y="0"/>
            <a:chExt cx="14674086" cy="5260874"/>
          </a:xfrm>
        </p:grpSpPr>
        <p:sp>
          <p:nvSpPr>
            <p:cNvPr id="7" name="TextBox 7"/>
            <p:cNvSpPr txBox="1"/>
            <p:nvPr/>
          </p:nvSpPr>
          <p:spPr>
            <a:xfrm>
              <a:off x="0" y="931637"/>
              <a:ext cx="14674086" cy="135846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Keep your mind sharp with puzzles, learning new skills, and memory exercises.</a:t>
              </a: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Support brain health with omega-3s, Vitamin B12, and Vitamin D.</a:t>
              </a:r>
            </a:p>
          </p:txBody>
        </p:sp>
        <p:sp>
          <p:nvSpPr>
            <p:cNvPr id="8" name="TextBox 8"/>
            <p:cNvSpPr txBox="1"/>
            <p:nvPr/>
          </p:nvSpPr>
          <p:spPr>
            <a:xfrm>
              <a:off x="0" y="85725"/>
              <a:ext cx="14674086" cy="514910"/>
            </a:xfrm>
            <a:prstGeom prst="rect">
              <a:avLst/>
            </a:prstGeom>
          </p:spPr>
          <p:txBody>
            <a:bodyPr lIns="0" tIns="0" rIns="0" bIns="0" rtlCol="0" anchor="t">
              <a:spAutoFit/>
            </a:bodyPr>
            <a:lstStyle/>
            <a:p>
              <a:pPr marL="0" lvl="0" indent="0" algn="l">
                <a:lnSpc>
                  <a:spcPts val="2700"/>
                </a:lnSpc>
                <a:spcBef>
                  <a:spcPct val="0"/>
                </a:spcBef>
              </a:pPr>
              <a:r>
                <a:rPr lang="en-US" sz="3000" b="1" u="none" strike="noStrike" spc="-27">
                  <a:solidFill>
                    <a:srgbClr val="000000"/>
                  </a:solidFill>
                  <a:latin typeface="Montserrat Bold"/>
                  <a:ea typeface="Montserrat Bold"/>
                  <a:cs typeface="Montserrat Bold"/>
                  <a:sym typeface="Montserrat Bold"/>
                </a:rPr>
                <a:t>Brain Training and Supplements</a:t>
              </a:r>
            </a:p>
          </p:txBody>
        </p:sp>
        <p:sp>
          <p:nvSpPr>
            <p:cNvPr id="9" name="TextBox 9"/>
            <p:cNvSpPr txBox="1"/>
            <p:nvPr/>
          </p:nvSpPr>
          <p:spPr>
            <a:xfrm>
              <a:off x="0" y="4350645"/>
              <a:ext cx="14674086" cy="910229"/>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Prioritize quality sleep to improve focus and memory.</a:t>
              </a: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Reduce multitasking to enhance clarity.</a:t>
              </a:r>
            </a:p>
          </p:txBody>
        </p:sp>
        <p:sp>
          <p:nvSpPr>
            <p:cNvPr id="10" name="TextBox 10"/>
            <p:cNvSpPr txBox="1"/>
            <p:nvPr/>
          </p:nvSpPr>
          <p:spPr>
            <a:xfrm>
              <a:off x="0" y="3504733"/>
              <a:ext cx="14674086" cy="514910"/>
            </a:xfrm>
            <a:prstGeom prst="rect">
              <a:avLst/>
            </a:prstGeom>
          </p:spPr>
          <p:txBody>
            <a:bodyPr lIns="0" tIns="0" rIns="0" bIns="0" rtlCol="0" anchor="t">
              <a:spAutoFit/>
            </a:bodyPr>
            <a:lstStyle/>
            <a:p>
              <a:pPr marL="0" lvl="0" indent="0" algn="l">
                <a:lnSpc>
                  <a:spcPts val="2700"/>
                </a:lnSpc>
                <a:spcBef>
                  <a:spcPct val="0"/>
                </a:spcBef>
              </a:pPr>
              <a:r>
                <a:rPr lang="en-US" sz="3000" b="1" u="none" strike="noStrike" spc="-27">
                  <a:solidFill>
                    <a:srgbClr val="000000"/>
                  </a:solidFill>
                  <a:latin typeface="Montserrat Bold"/>
                  <a:ea typeface="Montserrat Bold"/>
                  <a:cs typeface="Montserrat Bold"/>
                  <a:sym typeface="Montserrat Bold"/>
                </a:rPr>
                <a:t>Lifestyle Changes</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1276350"/>
            <a:ext cx="12861553"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Vaginal Dryness and Genitourinary Symptoms</a:t>
            </a:r>
          </a:p>
        </p:txBody>
      </p:sp>
      <p:grpSp>
        <p:nvGrpSpPr>
          <p:cNvPr id="3" name="Group 3"/>
          <p:cNvGrpSpPr/>
          <p:nvPr/>
        </p:nvGrpSpPr>
        <p:grpSpPr>
          <a:xfrm>
            <a:off x="1028700" y="4034287"/>
            <a:ext cx="8128063" cy="4631456"/>
            <a:chOff x="0" y="0"/>
            <a:chExt cx="10837418" cy="6175274"/>
          </a:xfrm>
        </p:grpSpPr>
        <p:sp>
          <p:nvSpPr>
            <p:cNvPr id="4" name="TextBox 4"/>
            <p:cNvSpPr txBox="1"/>
            <p:nvPr/>
          </p:nvSpPr>
          <p:spPr>
            <a:xfrm>
              <a:off x="0" y="940602"/>
              <a:ext cx="10837418" cy="135846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Vaginal estrogen creams or non-hormonal gels can provide relief.</a:t>
              </a: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Moisturizers and lubricants improve comfort.</a:t>
              </a:r>
            </a:p>
          </p:txBody>
        </p:sp>
        <p:sp>
          <p:nvSpPr>
            <p:cNvPr id="5" name="TextBox 5"/>
            <p:cNvSpPr txBox="1"/>
            <p:nvPr/>
          </p:nvSpPr>
          <p:spPr>
            <a:xfrm>
              <a:off x="0" y="85725"/>
              <a:ext cx="10837418" cy="523875"/>
            </a:xfrm>
            <a:prstGeom prst="rect">
              <a:avLst/>
            </a:prstGeom>
          </p:spPr>
          <p:txBody>
            <a:bodyPr lIns="0" tIns="0" rIns="0" bIns="0" rtlCol="0" anchor="t">
              <a:spAutoFit/>
            </a:bodyPr>
            <a:lstStyle/>
            <a:p>
              <a:pPr marL="0" lvl="0" indent="0" algn="l">
                <a:lnSpc>
                  <a:spcPts val="2700"/>
                </a:lnSpc>
                <a:spcBef>
                  <a:spcPct val="0"/>
                </a:spcBef>
              </a:pPr>
              <a:r>
                <a:rPr lang="en-US" sz="3000" b="1" u="none" strike="noStrike" spc="-27">
                  <a:solidFill>
                    <a:srgbClr val="000000"/>
                  </a:solidFill>
                  <a:latin typeface="Montserrat Bold"/>
                  <a:ea typeface="Montserrat Bold"/>
                  <a:cs typeface="Montserrat Bold"/>
                  <a:sym typeface="Montserrat Bold"/>
                </a:rPr>
                <a:t>Medical Interventions</a:t>
              </a:r>
            </a:p>
          </p:txBody>
        </p:sp>
        <p:sp>
          <p:nvSpPr>
            <p:cNvPr id="6" name="TextBox 6"/>
            <p:cNvSpPr txBox="1"/>
            <p:nvPr/>
          </p:nvSpPr>
          <p:spPr>
            <a:xfrm>
              <a:off x="0" y="4368575"/>
              <a:ext cx="10837418" cy="1806699"/>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Pelvic floor exercises strengthen genitourinary health.</a:t>
              </a: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In severe cases, consider laser therapy for vaginal tissue rejuvenation.</a:t>
              </a:r>
            </a:p>
          </p:txBody>
        </p:sp>
        <p:sp>
          <p:nvSpPr>
            <p:cNvPr id="7" name="TextBox 7"/>
            <p:cNvSpPr txBox="1"/>
            <p:nvPr/>
          </p:nvSpPr>
          <p:spPr>
            <a:xfrm>
              <a:off x="0" y="3513698"/>
              <a:ext cx="10837418" cy="523875"/>
            </a:xfrm>
            <a:prstGeom prst="rect">
              <a:avLst/>
            </a:prstGeom>
          </p:spPr>
          <p:txBody>
            <a:bodyPr lIns="0" tIns="0" rIns="0" bIns="0" rtlCol="0" anchor="t">
              <a:spAutoFit/>
            </a:bodyPr>
            <a:lstStyle/>
            <a:p>
              <a:pPr marL="0" lvl="0" indent="0" algn="l">
                <a:lnSpc>
                  <a:spcPts val="2700"/>
                </a:lnSpc>
                <a:spcBef>
                  <a:spcPct val="0"/>
                </a:spcBef>
              </a:pPr>
              <a:r>
                <a:rPr lang="en-US" sz="3000" b="1" u="none" strike="noStrike" spc="-27">
                  <a:solidFill>
                    <a:srgbClr val="000000"/>
                  </a:solidFill>
                  <a:latin typeface="Montserrat Bold"/>
                  <a:ea typeface="Montserrat Bold"/>
                  <a:cs typeface="Montserrat Bold"/>
                  <a:sym typeface="Montserrat Bold"/>
                </a:rPr>
                <a:t>Complementary Therapies</a:t>
              </a:r>
            </a:p>
          </p:txBody>
        </p:sp>
      </p:grpSp>
      <p:sp>
        <p:nvSpPr>
          <p:cNvPr id="8" name="AutoShape 8"/>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9" name="Freeform 9"/>
          <p:cNvSpPr/>
          <p:nvPr/>
        </p:nvSpPr>
        <p:spPr>
          <a:xfrm>
            <a:off x="9144000" y="3688987"/>
            <a:ext cx="9144000" cy="5569313"/>
          </a:xfrm>
          <a:custGeom>
            <a:avLst/>
            <a:gdLst/>
            <a:ahLst/>
            <a:cxnLst/>
            <a:rect l="l" t="t" r="r" b="b"/>
            <a:pathLst>
              <a:path w="9144000" h="5569313">
                <a:moveTo>
                  <a:pt x="0" y="0"/>
                </a:moveTo>
                <a:lnTo>
                  <a:pt x="9144000" y="0"/>
                </a:lnTo>
                <a:lnTo>
                  <a:pt x="9144000" y="5569313"/>
                </a:lnTo>
                <a:lnTo>
                  <a:pt x="0" y="5569313"/>
                </a:lnTo>
                <a:lnTo>
                  <a:pt x="0" y="0"/>
                </a:lnTo>
                <a:close/>
              </a:path>
            </a:pathLst>
          </a:custGeom>
          <a:blipFill>
            <a:blip r:embed="rId2"/>
            <a:stretch>
              <a:fillRect t="-4694" b="-4694"/>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rot="5400000">
            <a:off x="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a:off x="257175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0" y="258226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3479221" y="3394811"/>
            <a:ext cx="8128063" cy="857250"/>
          </a:xfrm>
          <a:prstGeom prst="rect">
            <a:avLst/>
          </a:prstGeom>
        </p:spPr>
        <p:txBody>
          <a:bodyPr lIns="0" tIns="0" rIns="0" bIns="0" rtlCol="0" anchor="t">
            <a:spAutoFit/>
          </a:bodyPr>
          <a:lstStyle/>
          <a:p>
            <a:pPr marL="0" lvl="0" indent="0" algn="l">
              <a:lnSpc>
                <a:spcPts val="6299"/>
              </a:lnSpc>
              <a:spcBef>
                <a:spcPct val="0"/>
              </a:spcBef>
            </a:pPr>
            <a:r>
              <a:rPr lang="en-US" sz="6999" u="none" strike="noStrike" spc="-279">
                <a:solidFill>
                  <a:srgbClr val="000000"/>
                </a:solidFill>
                <a:latin typeface="Montserrat"/>
                <a:ea typeface="Montserrat"/>
                <a:cs typeface="Montserrat"/>
                <a:sym typeface="Montserrat"/>
              </a:rPr>
              <a:t>Sleep Disruptions</a:t>
            </a:r>
          </a:p>
        </p:txBody>
      </p:sp>
      <p:grpSp>
        <p:nvGrpSpPr>
          <p:cNvPr id="6" name="Group 6"/>
          <p:cNvGrpSpPr/>
          <p:nvPr/>
        </p:nvGrpSpPr>
        <p:grpSpPr>
          <a:xfrm>
            <a:off x="3479221" y="4841250"/>
            <a:ext cx="8128063" cy="4417050"/>
            <a:chOff x="0" y="0"/>
            <a:chExt cx="10837418" cy="5889399"/>
          </a:xfrm>
        </p:grpSpPr>
        <p:sp>
          <p:nvSpPr>
            <p:cNvPr id="7" name="TextBox 7"/>
            <p:cNvSpPr txBox="1"/>
            <p:nvPr/>
          </p:nvSpPr>
          <p:spPr>
            <a:xfrm>
              <a:off x="0" y="940602"/>
              <a:ext cx="10837418" cy="1439644"/>
            </a:xfrm>
            <a:prstGeom prst="rect">
              <a:avLst/>
            </a:prstGeom>
          </p:spPr>
          <p:txBody>
            <a:bodyPr lIns="0" tIns="0" rIns="0" bIns="0" rtlCol="0" anchor="t">
              <a:spAutoFit/>
            </a:bodyPr>
            <a:lstStyle/>
            <a:p>
              <a:pPr marL="431797" lvl="1" indent="-215899" algn="l">
                <a:lnSpc>
                  <a:spcPts val="2199"/>
                </a:lnSpc>
                <a:spcBef>
                  <a:spcPct val="0"/>
                </a:spcBef>
                <a:buFont typeface="Arial"/>
                <a:buChar char="•"/>
              </a:pPr>
              <a:r>
                <a:rPr lang="en-US" sz="1999" u="none" strike="noStrike" spc="-17">
                  <a:solidFill>
                    <a:srgbClr val="000000"/>
                  </a:solidFill>
                  <a:latin typeface="Montserrat"/>
                  <a:ea typeface="Montserrat"/>
                  <a:cs typeface="Montserrat"/>
                  <a:sym typeface="Montserrat"/>
                </a:rPr>
                <a:t>Address night sweats with treatments like HRT or gabapentin.</a:t>
              </a:r>
            </a:p>
            <a:p>
              <a:pPr marL="431797" lvl="1" indent="-215899" algn="l">
                <a:lnSpc>
                  <a:spcPts val="2199"/>
                </a:lnSpc>
                <a:spcBef>
                  <a:spcPct val="0"/>
                </a:spcBef>
                <a:buFont typeface="Arial"/>
                <a:buChar char="•"/>
              </a:pPr>
              <a:r>
                <a:rPr lang="en-US" sz="1999" u="none" strike="noStrike" spc="-17">
                  <a:solidFill>
                    <a:srgbClr val="000000"/>
                  </a:solidFill>
                  <a:latin typeface="Montserrat"/>
                  <a:ea typeface="Montserrat"/>
                  <a:cs typeface="Montserrat"/>
                  <a:sym typeface="Montserrat"/>
                </a:rPr>
                <a:t>Establish bedtime routines and reduce screen time before bed.</a:t>
              </a:r>
            </a:p>
          </p:txBody>
        </p:sp>
        <p:sp>
          <p:nvSpPr>
            <p:cNvPr id="8" name="TextBox 8"/>
            <p:cNvSpPr txBox="1"/>
            <p:nvPr/>
          </p:nvSpPr>
          <p:spPr>
            <a:xfrm>
              <a:off x="0" y="85725"/>
              <a:ext cx="10837418" cy="523875"/>
            </a:xfrm>
            <a:prstGeom prst="rect">
              <a:avLst/>
            </a:prstGeom>
          </p:spPr>
          <p:txBody>
            <a:bodyPr lIns="0" tIns="0" rIns="0" bIns="0" rtlCol="0" anchor="t">
              <a:spAutoFit/>
            </a:bodyPr>
            <a:lstStyle/>
            <a:p>
              <a:pPr marL="0" lvl="0" indent="0" algn="l">
                <a:lnSpc>
                  <a:spcPts val="2700"/>
                </a:lnSpc>
                <a:spcBef>
                  <a:spcPct val="0"/>
                </a:spcBef>
              </a:pPr>
              <a:r>
                <a:rPr lang="en-US" sz="3000" b="1" u="none" strike="noStrike" spc="-27">
                  <a:solidFill>
                    <a:srgbClr val="000000"/>
                  </a:solidFill>
                  <a:latin typeface="Montserrat Bold"/>
                  <a:ea typeface="Montserrat Bold"/>
                  <a:cs typeface="Montserrat Bold"/>
                  <a:sym typeface="Montserrat Bold"/>
                </a:rPr>
                <a:t>Medical and Behavioral Approaches</a:t>
              </a:r>
            </a:p>
          </p:txBody>
        </p:sp>
        <p:sp>
          <p:nvSpPr>
            <p:cNvPr id="9" name="TextBox 9"/>
            <p:cNvSpPr txBox="1"/>
            <p:nvPr/>
          </p:nvSpPr>
          <p:spPr>
            <a:xfrm>
              <a:off x="0" y="4449755"/>
              <a:ext cx="10837418" cy="1439644"/>
            </a:xfrm>
            <a:prstGeom prst="rect">
              <a:avLst/>
            </a:prstGeom>
          </p:spPr>
          <p:txBody>
            <a:bodyPr lIns="0" tIns="0" rIns="0" bIns="0" rtlCol="0" anchor="t">
              <a:spAutoFit/>
            </a:bodyPr>
            <a:lstStyle/>
            <a:p>
              <a:pPr marL="431797" lvl="1" indent="-215899" algn="l">
                <a:lnSpc>
                  <a:spcPts val="2199"/>
                </a:lnSpc>
                <a:spcBef>
                  <a:spcPct val="0"/>
                </a:spcBef>
                <a:buFont typeface="Arial"/>
                <a:buChar char="•"/>
              </a:pPr>
              <a:r>
                <a:rPr lang="en-US" sz="1999" u="none" strike="noStrike" spc="-17">
                  <a:solidFill>
                    <a:srgbClr val="000000"/>
                  </a:solidFill>
                  <a:latin typeface="Montserrat"/>
                  <a:ea typeface="Montserrat"/>
                  <a:cs typeface="Montserrat"/>
                  <a:sym typeface="Montserrat"/>
                </a:rPr>
                <a:t>Relaxation techniques like progressive muscle relaxation and yoga.</a:t>
              </a:r>
            </a:p>
            <a:p>
              <a:pPr marL="431797" lvl="1" indent="-215899" algn="l">
                <a:lnSpc>
                  <a:spcPts val="2199"/>
                </a:lnSpc>
                <a:spcBef>
                  <a:spcPct val="0"/>
                </a:spcBef>
                <a:buFont typeface="Arial"/>
                <a:buChar char="•"/>
              </a:pPr>
              <a:r>
                <a:rPr lang="en-US" sz="1999" u="none" strike="noStrike" spc="-17">
                  <a:solidFill>
                    <a:srgbClr val="000000"/>
                  </a:solidFill>
                  <a:latin typeface="Montserrat"/>
                  <a:ea typeface="Montserrat"/>
                  <a:cs typeface="Montserrat"/>
                  <a:sym typeface="Montserrat"/>
                </a:rPr>
                <a:t>Herbal teas such as chamomile or valerian root promote restful sleep.</a:t>
              </a:r>
            </a:p>
          </p:txBody>
        </p:sp>
        <p:sp>
          <p:nvSpPr>
            <p:cNvPr id="10" name="TextBox 10"/>
            <p:cNvSpPr txBox="1"/>
            <p:nvPr/>
          </p:nvSpPr>
          <p:spPr>
            <a:xfrm>
              <a:off x="0" y="3594878"/>
              <a:ext cx="10837418" cy="523875"/>
            </a:xfrm>
            <a:prstGeom prst="rect">
              <a:avLst/>
            </a:prstGeom>
          </p:spPr>
          <p:txBody>
            <a:bodyPr lIns="0" tIns="0" rIns="0" bIns="0" rtlCol="0" anchor="t">
              <a:spAutoFit/>
            </a:bodyPr>
            <a:lstStyle/>
            <a:p>
              <a:pPr marL="0" lvl="0" indent="0" algn="l">
                <a:lnSpc>
                  <a:spcPts val="2700"/>
                </a:lnSpc>
                <a:spcBef>
                  <a:spcPct val="0"/>
                </a:spcBef>
              </a:pPr>
              <a:r>
                <a:rPr lang="en-US" sz="3000" b="1" u="none" strike="noStrike" spc="-27">
                  <a:solidFill>
                    <a:srgbClr val="000000"/>
                  </a:solidFill>
                  <a:latin typeface="Montserrat Bold"/>
                  <a:ea typeface="Montserrat Bold"/>
                  <a:cs typeface="Montserrat Bold"/>
                  <a:sym typeface="Montserrat Bold"/>
                </a:rPr>
                <a:t>Complementary Approaches</a:t>
              </a:r>
            </a:p>
          </p:txBody>
        </p:sp>
      </p:grpSp>
      <p:sp>
        <p:nvSpPr>
          <p:cNvPr id="11" name="Freeform 11"/>
          <p:cNvSpPr/>
          <p:nvPr/>
        </p:nvSpPr>
        <p:spPr>
          <a:xfrm>
            <a:off x="12512160" y="10519"/>
            <a:ext cx="5775840" cy="10287000"/>
          </a:xfrm>
          <a:custGeom>
            <a:avLst/>
            <a:gdLst/>
            <a:ahLst/>
            <a:cxnLst/>
            <a:rect l="l" t="t" r="r" b="b"/>
            <a:pathLst>
              <a:path w="5775840" h="10287000">
                <a:moveTo>
                  <a:pt x="0" y="0"/>
                </a:moveTo>
                <a:lnTo>
                  <a:pt x="5775840" y="0"/>
                </a:lnTo>
                <a:lnTo>
                  <a:pt x="5775840" y="10287000"/>
                </a:lnTo>
                <a:lnTo>
                  <a:pt x="0" y="10287000"/>
                </a:lnTo>
                <a:lnTo>
                  <a:pt x="0" y="0"/>
                </a:lnTo>
                <a:close/>
              </a:path>
            </a:pathLst>
          </a:custGeom>
          <a:blipFill>
            <a:blip r:embed="rId8"/>
            <a:stretch>
              <a:fillRect l="-167323"/>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800476"/>
            <a:ext cx="8547566"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Severity-Based Symptom Management</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20563" y="6092068"/>
            <a:ext cx="7238737" cy="1989492"/>
            <a:chOff x="0" y="0"/>
            <a:chExt cx="9651649" cy="2652656"/>
          </a:xfrm>
        </p:grpSpPr>
        <p:sp>
          <p:nvSpPr>
            <p:cNvPr id="3" name="TextBox 3"/>
            <p:cNvSpPr txBox="1"/>
            <p:nvPr/>
          </p:nvSpPr>
          <p:spPr>
            <a:xfrm>
              <a:off x="0" y="28575"/>
              <a:ext cx="9651649" cy="910229"/>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000000"/>
                  </a:solidFill>
                  <a:latin typeface="Montserrat"/>
                  <a:ea typeface="Montserrat"/>
                  <a:cs typeface="Montserrat"/>
                  <a:sym typeface="Montserrat"/>
                </a:rPr>
                <a:t>Lifestyle changes like diet adjustments and stress management.</a:t>
              </a:r>
            </a:p>
          </p:txBody>
        </p:sp>
        <p:sp>
          <p:nvSpPr>
            <p:cNvPr id="4" name="TextBox 4"/>
            <p:cNvSpPr txBox="1"/>
            <p:nvPr/>
          </p:nvSpPr>
          <p:spPr>
            <a:xfrm>
              <a:off x="0" y="1742427"/>
              <a:ext cx="9651649" cy="910229"/>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000000"/>
                  </a:solidFill>
                  <a:latin typeface="Montserrat"/>
                  <a:ea typeface="Montserrat"/>
                  <a:cs typeface="Montserrat"/>
                  <a:sym typeface="Montserrat"/>
                </a:rPr>
                <a:t>Over-the-counter solutions for vaginal dryness and mild discomfort.</a:t>
              </a:r>
            </a:p>
          </p:txBody>
        </p:sp>
      </p:grpSp>
      <p:sp>
        <p:nvSpPr>
          <p:cNvPr id="5" name="TextBox 5"/>
          <p:cNvSpPr txBox="1"/>
          <p:nvPr/>
        </p:nvSpPr>
        <p:spPr>
          <a:xfrm>
            <a:off x="1028700" y="6100360"/>
            <a:ext cx="5745024"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Mild Symptoms</a:t>
            </a:r>
          </a:p>
        </p:txBody>
      </p:sp>
      <p:sp>
        <p:nvSpPr>
          <p:cNvPr id="6" name="Freeform 6"/>
          <p:cNvSpPr/>
          <p:nvPr/>
        </p:nvSpPr>
        <p:spPr>
          <a:xfrm>
            <a:off x="2571750" y="-1096062"/>
            <a:ext cx="15716250" cy="6250081"/>
          </a:xfrm>
          <a:custGeom>
            <a:avLst/>
            <a:gdLst/>
            <a:ahLst/>
            <a:cxnLst/>
            <a:rect l="l" t="t" r="r" b="b"/>
            <a:pathLst>
              <a:path w="15716250" h="6250081">
                <a:moveTo>
                  <a:pt x="0" y="0"/>
                </a:moveTo>
                <a:lnTo>
                  <a:pt x="15716250" y="0"/>
                </a:lnTo>
                <a:lnTo>
                  <a:pt x="15716250" y="6250081"/>
                </a:lnTo>
                <a:lnTo>
                  <a:pt x="0" y="6250081"/>
                </a:lnTo>
                <a:lnTo>
                  <a:pt x="0" y="0"/>
                </a:lnTo>
                <a:close/>
              </a:path>
            </a:pathLst>
          </a:custGeom>
          <a:blipFill>
            <a:blip r:embed="rId2"/>
            <a:stretch>
              <a:fillRect t="-33766" b="-33766"/>
            </a:stretch>
          </a:blipFill>
        </p:spPr>
      </p:sp>
      <p:sp>
        <p:nvSpPr>
          <p:cNvPr id="7" name="Freeform 7"/>
          <p:cNvSpPr/>
          <p:nvPr/>
        </p:nvSpPr>
        <p:spPr>
          <a:xfrm rot="5400000">
            <a:off x="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0800000">
            <a:off x="257175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0" y="258226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AutoShape 10"/>
          <p:cNvSpPr/>
          <p:nvPr/>
        </p:nvSpPr>
        <p:spPr>
          <a:xfrm>
            <a:off x="1028700" y="8503148"/>
            <a:ext cx="2931365" cy="0"/>
          </a:xfrm>
          <a:prstGeom prst="line">
            <a:avLst/>
          </a:prstGeom>
          <a:ln w="285750" cap="flat">
            <a:solidFill>
              <a:srgbClr val="C0B68B"/>
            </a:solidFill>
            <a:prstDash val="solid"/>
            <a:headEnd type="none" w="sm" len="sm"/>
            <a:tailEnd type="none" w="sm" len="sm"/>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71750" y="-1096062"/>
            <a:ext cx="15716250" cy="6250081"/>
          </a:xfrm>
          <a:custGeom>
            <a:avLst/>
            <a:gdLst/>
            <a:ahLst/>
            <a:cxnLst/>
            <a:rect l="l" t="t" r="r" b="b"/>
            <a:pathLst>
              <a:path w="15716250" h="6250081">
                <a:moveTo>
                  <a:pt x="0" y="0"/>
                </a:moveTo>
                <a:lnTo>
                  <a:pt x="15716250" y="0"/>
                </a:lnTo>
                <a:lnTo>
                  <a:pt x="15716250" y="6250081"/>
                </a:lnTo>
                <a:lnTo>
                  <a:pt x="0" y="6250081"/>
                </a:lnTo>
                <a:lnTo>
                  <a:pt x="0" y="0"/>
                </a:lnTo>
                <a:close/>
              </a:path>
            </a:pathLst>
          </a:custGeom>
          <a:blipFill>
            <a:blip r:embed="rId2"/>
            <a:stretch>
              <a:fillRect t="-33766" b="-33766"/>
            </a:stretch>
          </a:blipFill>
        </p:spPr>
      </p:sp>
      <p:sp>
        <p:nvSpPr>
          <p:cNvPr id="3" name="Freeform 3"/>
          <p:cNvSpPr/>
          <p:nvPr/>
        </p:nvSpPr>
        <p:spPr>
          <a:xfrm rot="5400000">
            <a:off x="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a:off x="257175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0" y="258226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1028700" y="5770728"/>
            <a:ext cx="5673746"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Moderate Symptoms</a:t>
            </a:r>
          </a:p>
        </p:txBody>
      </p:sp>
      <p:sp>
        <p:nvSpPr>
          <p:cNvPr id="7" name="TextBox 7"/>
          <p:cNvSpPr txBox="1"/>
          <p:nvPr/>
        </p:nvSpPr>
        <p:spPr>
          <a:xfrm>
            <a:off x="9144000" y="6157423"/>
            <a:ext cx="8115300" cy="893482"/>
          </a:xfrm>
          <a:prstGeom prst="rect">
            <a:avLst/>
          </a:prstGeom>
        </p:spPr>
        <p:txBody>
          <a:bodyPr lIns="0" tIns="0" rIns="0" bIns="0" rtlCol="0" anchor="t">
            <a:spAutoFit/>
          </a:bodyPr>
          <a:lstStyle/>
          <a:p>
            <a:pPr marL="0" lvl="0" indent="0" algn="l">
              <a:lnSpc>
                <a:spcPts val="3724"/>
              </a:lnSpc>
            </a:pPr>
            <a:r>
              <a:rPr lang="en-US" sz="2499" u="none" strike="noStrike" spc="-99">
                <a:solidFill>
                  <a:srgbClr val="000000"/>
                </a:solidFill>
                <a:latin typeface="Montserrat"/>
                <a:ea typeface="Montserrat"/>
                <a:cs typeface="Montserrat"/>
                <a:sym typeface="Montserrat"/>
              </a:rPr>
              <a:t>Non-hormonal treatments like SSRIs or complementary therapies.</a:t>
            </a:r>
          </a:p>
        </p:txBody>
      </p:sp>
      <p:sp>
        <p:nvSpPr>
          <p:cNvPr id="8" name="AutoShape 8"/>
          <p:cNvSpPr/>
          <p:nvPr/>
        </p:nvSpPr>
        <p:spPr>
          <a:xfrm>
            <a:off x="1028700" y="8078525"/>
            <a:ext cx="2931365" cy="0"/>
          </a:xfrm>
          <a:prstGeom prst="line">
            <a:avLst/>
          </a:prstGeom>
          <a:ln w="285750" cap="flat">
            <a:solidFill>
              <a:srgbClr val="C0B68B"/>
            </a:solidFill>
            <a:prstDash val="solid"/>
            <a:headEnd type="none" w="sm" len="sm"/>
            <a:tailEnd type="none" w="sm" len="sm"/>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71750" y="-1096062"/>
            <a:ext cx="15716250" cy="6250081"/>
          </a:xfrm>
          <a:custGeom>
            <a:avLst/>
            <a:gdLst/>
            <a:ahLst/>
            <a:cxnLst/>
            <a:rect l="l" t="t" r="r" b="b"/>
            <a:pathLst>
              <a:path w="15716250" h="6250081">
                <a:moveTo>
                  <a:pt x="0" y="0"/>
                </a:moveTo>
                <a:lnTo>
                  <a:pt x="15716250" y="0"/>
                </a:lnTo>
                <a:lnTo>
                  <a:pt x="15716250" y="6250081"/>
                </a:lnTo>
                <a:lnTo>
                  <a:pt x="0" y="6250081"/>
                </a:lnTo>
                <a:lnTo>
                  <a:pt x="0" y="0"/>
                </a:lnTo>
                <a:close/>
              </a:path>
            </a:pathLst>
          </a:custGeom>
          <a:blipFill>
            <a:blip r:embed="rId2"/>
            <a:stretch>
              <a:fillRect t="-33766" b="-33766"/>
            </a:stretch>
          </a:blipFill>
        </p:spPr>
      </p:sp>
      <p:sp>
        <p:nvSpPr>
          <p:cNvPr id="3" name="Freeform 3"/>
          <p:cNvSpPr/>
          <p:nvPr/>
        </p:nvSpPr>
        <p:spPr>
          <a:xfrm rot="5400000">
            <a:off x="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a:off x="257175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0" y="258226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1028700" y="5629379"/>
            <a:ext cx="5716908"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Severe Symptoms</a:t>
            </a:r>
          </a:p>
        </p:txBody>
      </p:sp>
      <p:sp>
        <p:nvSpPr>
          <p:cNvPr id="7" name="TextBox 7"/>
          <p:cNvSpPr txBox="1"/>
          <p:nvPr/>
        </p:nvSpPr>
        <p:spPr>
          <a:xfrm>
            <a:off x="9423400" y="6245795"/>
            <a:ext cx="7835900" cy="434041"/>
          </a:xfrm>
          <a:prstGeom prst="rect">
            <a:avLst/>
          </a:prstGeom>
        </p:spPr>
        <p:txBody>
          <a:bodyPr lIns="0" tIns="0" rIns="0" bIns="0" rtlCol="0" anchor="t">
            <a:spAutoFit/>
          </a:bodyPr>
          <a:lstStyle/>
          <a:p>
            <a:pPr marL="0" lvl="0" indent="0" algn="l">
              <a:lnSpc>
                <a:spcPts val="3724"/>
              </a:lnSpc>
            </a:pPr>
            <a:r>
              <a:rPr lang="en-US" sz="2499" u="none" strike="noStrike" spc="-99">
                <a:solidFill>
                  <a:srgbClr val="000000"/>
                </a:solidFill>
                <a:latin typeface="Montserrat"/>
                <a:ea typeface="Montserrat"/>
                <a:cs typeface="Montserrat"/>
                <a:sym typeface="Montserrat"/>
              </a:rPr>
              <a:t>Comprehensive medical approaches like HRT.</a:t>
            </a:r>
          </a:p>
        </p:txBody>
      </p:sp>
      <p:sp>
        <p:nvSpPr>
          <p:cNvPr id="8" name="AutoShape 8"/>
          <p:cNvSpPr/>
          <p:nvPr/>
        </p:nvSpPr>
        <p:spPr>
          <a:xfrm>
            <a:off x="1028700" y="7982053"/>
            <a:ext cx="2931365" cy="0"/>
          </a:xfrm>
          <a:prstGeom prst="line">
            <a:avLst/>
          </a:prstGeom>
          <a:ln w="285750" cap="flat">
            <a:solidFill>
              <a:srgbClr val="C0B68B"/>
            </a:solidFill>
            <a:prstDash val="solid"/>
            <a:headEnd type="none" w="sm" len="sm"/>
            <a:tailEnd type="none" w="sm" len="sm"/>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8547566"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Tools to Support Your Journey</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2945301"/>
            <a:ext cx="11096856"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Symptom Tracker</a:t>
            </a:r>
          </a:p>
        </p:txBody>
      </p:sp>
      <p:sp>
        <p:nvSpPr>
          <p:cNvPr id="3" name="TextBox 3"/>
          <p:cNvSpPr txBox="1"/>
          <p:nvPr/>
        </p:nvSpPr>
        <p:spPr>
          <a:xfrm>
            <a:off x="1028700" y="4753941"/>
            <a:ext cx="7835900" cy="893482"/>
          </a:xfrm>
          <a:prstGeom prst="rect">
            <a:avLst/>
          </a:prstGeom>
        </p:spPr>
        <p:txBody>
          <a:bodyPr lIns="0" tIns="0" rIns="0" bIns="0" rtlCol="0" anchor="t">
            <a:spAutoFit/>
          </a:bodyPr>
          <a:lstStyle/>
          <a:p>
            <a:pPr marL="0" lvl="0" indent="0" algn="l">
              <a:lnSpc>
                <a:spcPts val="3724"/>
              </a:lnSpc>
            </a:pPr>
            <a:r>
              <a:rPr lang="en-US" sz="2499" u="none" strike="noStrike" spc="-99">
                <a:solidFill>
                  <a:srgbClr val="000000"/>
                </a:solidFill>
                <a:latin typeface="Montserrat"/>
                <a:ea typeface="Montserrat"/>
                <a:cs typeface="Montserrat"/>
                <a:sym typeface="Montserrat"/>
              </a:rPr>
              <a:t>Record your symptoms, intensity, and potential triggers.</a:t>
            </a:r>
          </a:p>
        </p:txBody>
      </p:sp>
      <p:sp>
        <p:nvSpPr>
          <p:cNvPr id="4" name="AutoShape 4"/>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5" name="Freeform 5"/>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AutoShape 7"/>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8" name="Freeform 8"/>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6"/>
            <a:stretch>
              <a:fillRect l="-53884" r="-53884"/>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5958994" y="1774563"/>
            <a:ext cx="6370012" cy="885825"/>
          </a:xfrm>
          <a:prstGeom prst="rect">
            <a:avLst/>
          </a:prstGeom>
        </p:spPr>
        <p:txBody>
          <a:bodyPr lIns="0" tIns="0" rIns="0" bIns="0" rtlCol="0" anchor="t">
            <a:spAutoFit/>
          </a:bodyPr>
          <a:lstStyle/>
          <a:p>
            <a:pPr algn="ctr">
              <a:lnSpc>
                <a:spcPts val="6600"/>
              </a:lnSpc>
            </a:pPr>
            <a:r>
              <a:rPr lang="en-US" sz="6500" spc="-314">
                <a:solidFill>
                  <a:srgbClr val="000000"/>
                </a:solidFill>
                <a:latin typeface="Montserrat"/>
                <a:ea typeface="Montserrat"/>
                <a:cs typeface="Montserrat"/>
                <a:sym typeface="Montserrat"/>
              </a:rPr>
              <a:t>Please Read</a:t>
            </a:r>
          </a:p>
        </p:txBody>
      </p:sp>
      <p:sp>
        <p:nvSpPr>
          <p:cNvPr id="3" name="TextBox 3"/>
          <p:cNvSpPr txBox="1"/>
          <p:nvPr/>
        </p:nvSpPr>
        <p:spPr>
          <a:xfrm>
            <a:off x="7546454" y="3643178"/>
            <a:ext cx="3195093" cy="269240"/>
          </a:xfrm>
          <a:prstGeom prst="rect">
            <a:avLst/>
          </a:prstGeom>
        </p:spPr>
        <p:txBody>
          <a:bodyPr lIns="0" tIns="0" rIns="0" bIns="0" rtlCol="0" anchor="t">
            <a:spAutoFit/>
          </a:bodyPr>
          <a:lstStyle/>
          <a:p>
            <a:pPr algn="ctr">
              <a:lnSpc>
                <a:spcPts val="2200"/>
              </a:lnSpc>
            </a:pPr>
            <a:r>
              <a:rPr lang="en-US" sz="1600" spc="314">
                <a:solidFill>
                  <a:srgbClr val="000000"/>
                </a:solidFill>
                <a:latin typeface="Montserrat"/>
                <a:ea typeface="Montserrat"/>
                <a:cs typeface="Montserrat"/>
                <a:sym typeface="Montserrat"/>
              </a:rPr>
              <a:t>DISCLAIMER</a:t>
            </a:r>
          </a:p>
        </p:txBody>
      </p:sp>
      <p:sp>
        <p:nvSpPr>
          <p:cNvPr id="4" name="TextBox 4"/>
          <p:cNvSpPr txBox="1"/>
          <p:nvPr/>
        </p:nvSpPr>
        <p:spPr>
          <a:xfrm>
            <a:off x="3405817" y="4647455"/>
            <a:ext cx="11366927" cy="4216400"/>
          </a:xfrm>
          <a:prstGeom prst="rect">
            <a:avLst/>
          </a:prstGeom>
        </p:spPr>
        <p:txBody>
          <a:bodyPr lIns="0" tIns="0" rIns="0" bIns="0" rtlCol="0" anchor="t">
            <a:spAutoFit/>
          </a:bodyPr>
          <a:lstStyle/>
          <a:p>
            <a:pPr algn="l">
              <a:lnSpc>
                <a:spcPts val="2800"/>
              </a:lnSpc>
            </a:pPr>
            <a:r>
              <a:rPr lang="en-US" sz="2000" spc="56">
                <a:solidFill>
                  <a:srgbClr val="000000"/>
                </a:solidFill>
                <a:latin typeface="Montserrat"/>
                <a:ea typeface="Montserrat"/>
                <a:cs typeface="Montserrat"/>
                <a:sym typeface="Montserrat"/>
              </a:rPr>
              <a:t>This program is not intended to provide medical advice, diagnosis, or treatment. It should not be construed as a substitute for professional medical consultation, diagnosis, or therapy. The program and any associated materials, including vitamin or mineral regimens, are for informational purposes only.</a:t>
            </a:r>
          </a:p>
          <a:p>
            <a:pPr algn="l">
              <a:lnSpc>
                <a:spcPts val="2800"/>
              </a:lnSpc>
            </a:pPr>
            <a:r>
              <a:rPr lang="en-US" sz="2000" spc="56">
                <a:solidFill>
                  <a:srgbClr val="000000"/>
                </a:solidFill>
                <a:latin typeface="Montserrat"/>
                <a:ea typeface="Montserrat"/>
                <a:cs typeface="Montserrat"/>
                <a:sym typeface="Montserrat"/>
              </a:rPr>
              <a:t>Participants are strongly advised to consult a licensed medical professional before undertaking the program or applying any recommendations therein. No guarantees or warranties, express or implied, are made regarding the program's effectiveness or suitability for individual needs. The authors disclaim all liability for any outcomes resulting from the use of this program.</a:t>
            </a:r>
          </a:p>
          <a:p>
            <a:pPr algn="l">
              <a:lnSpc>
                <a:spcPts val="2800"/>
              </a:lnSpc>
            </a:pPr>
            <a:r>
              <a:rPr lang="en-US" sz="2000" spc="56">
                <a:solidFill>
                  <a:srgbClr val="000000"/>
                </a:solidFill>
                <a:latin typeface="Montserrat"/>
                <a:ea typeface="Montserrat"/>
                <a:cs typeface="Montserrat"/>
                <a:sym typeface="Montserrat"/>
              </a:rPr>
              <a:t>By engaging with this program, participants acknowledge and accept these terms.</a:t>
            </a:r>
          </a:p>
          <a:p>
            <a:pPr algn="l">
              <a:lnSpc>
                <a:spcPts val="2800"/>
              </a:lnSpc>
            </a:pPr>
            <a:r>
              <a:rPr lang="en-US" sz="2000" spc="56">
                <a:solidFill>
                  <a:srgbClr val="000000"/>
                </a:solidFill>
                <a:latin typeface="Montserrat"/>
                <a:ea typeface="Montserrat"/>
                <a:cs typeface="Montserrat"/>
                <a:sym typeface="Montserrat"/>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3857625" y="5958285"/>
            <a:ext cx="7596839" cy="1989492"/>
            <a:chOff x="0" y="0"/>
            <a:chExt cx="10129118" cy="2652656"/>
          </a:xfrm>
        </p:grpSpPr>
        <p:sp>
          <p:nvSpPr>
            <p:cNvPr id="3" name="TextBox 3"/>
            <p:cNvSpPr txBox="1"/>
            <p:nvPr/>
          </p:nvSpPr>
          <p:spPr>
            <a:xfrm>
              <a:off x="0" y="28575"/>
              <a:ext cx="10129118" cy="910229"/>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000000"/>
                  </a:solidFill>
                  <a:latin typeface="Montserrat"/>
                  <a:ea typeface="Montserrat"/>
                  <a:cs typeface="Montserrat"/>
                  <a:sym typeface="Montserrat"/>
                </a:rPr>
                <a:t>Match your symptoms to possible treatments.</a:t>
              </a:r>
            </a:p>
          </p:txBody>
        </p:sp>
        <p:sp>
          <p:nvSpPr>
            <p:cNvPr id="4" name="TextBox 4"/>
            <p:cNvSpPr txBox="1"/>
            <p:nvPr/>
          </p:nvSpPr>
          <p:spPr>
            <a:xfrm>
              <a:off x="0" y="1742427"/>
              <a:ext cx="10129118" cy="910229"/>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000000"/>
                  </a:solidFill>
                  <a:latin typeface="Montserrat"/>
                  <a:ea typeface="Montserrat"/>
                  <a:cs typeface="Montserrat"/>
                  <a:sym typeface="Montserrat"/>
                </a:rPr>
                <a:t>Collaborate with your healthcare provider to tailor a plan.</a:t>
              </a:r>
            </a:p>
          </p:txBody>
        </p:sp>
      </p:grpSp>
      <p:sp>
        <p:nvSpPr>
          <p:cNvPr id="5" name="TextBox 5"/>
          <p:cNvSpPr txBox="1"/>
          <p:nvPr/>
        </p:nvSpPr>
        <p:spPr>
          <a:xfrm>
            <a:off x="3857625" y="4125320"/>
            <a:ext cx="5841563"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Action Plan</a:t>
            </a:r>
          </a:p>
        </p:txBody>
      </p:sp>
      <p:sp>
        <p:nvSpPr>
          <p:cNvPr id="6" name="Freeform 6"/>
          <p:cNvSpPr/>
          <p:nvPr/>
        </p:nvSpPr>
        <p:spPr>
          <a:xfrm rot="5400000">
            <a:off x="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10800000">
            <a:off x="257175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0" y="258226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2740339"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8"/>
            <a:stretch>
              <a:fillRect l="-24456" r="-83312"/>
            </a:stretch>
          </a:blipFill>
        </p:spPr>
      </p:sp>
      <p:sp>
        <p:nvSpPr>
          <p:cNvPr id="10" name="AutoShape 10"/>
          <p:cNvSpPr/>
          <p:nvPr/>
        </p:nvSpPr>
        <p:spPr>
          <a:xfrm>
            <a:off x="0" y="9401175"/>
            <a:ext cx="18601781" cy="0"/>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679803"/>
            <a:ext cx="5270895" cy="200024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Education Resources</a:t>
            </a:r>
          </a:p>
        </p:txBody>
      </p:sp>
      <p:sp>
        <p:nvSpPr>
          <p:cNvPr id="3" name="TextBox 3"/>
          <p:cNvSpPr txBox="1"/>
          <p:nvPr/>
        </p:nvSpPr>
        <p:spPr>
          <a:xfrm>
            <a:off x="9423400" y="4662621"/>
            <a:ext cx="7835900" cy="893482"/>
          </a:xfrm>
          <a:prstGeom prst="rect">
            <a:avLst/>
          </a:prstGeom>
        </p:spPr>
        <p:txBody>
          <a:bodyPr lIns="0" tIns="0" rIns="0" bIns="0" rtlCol="0" anchor="t">
            <a:spAutoFit/>
          </a:bodyPr>
          <a:lstStyle/>
          <a:p>
            <a:pPr marL="0" lvl="0" indent="0" algn="l">
              <a:lnSpc>
                <a:spcPts val="3724"/>
              </a:lnSpc>
            </a:pPr>
            <a:r>
              <a:rPr lang="en-US" sz="2499" u="none" strike="noStrike" spc="-99">
                <a:solidFill>
                  <a:srgbClr val="000000"/>
                </a:solidFill>
                <a:latin typeface="Montserrat"/>
                <a:ea typeface="Montserrat"/>
                <a:cs typeface="Montserrat"/>
                <a:sym typeface="Montserrat"/>
              </a:rPr>
              <a:t>Access handouts on lifestyle tips and FAQs about treatment options.</a:t>
            </a:r>
          </a:p>
        </p:txBody>
      </p:sp>
      <p:sp>
        <p:nvSpPr>
          <p:cNvPr id="4" name="AutoShape 4"/>
          <p:cNvSpPr/>
          <p:nvPr/>
        </p:nvSpPr>
        <p:spPr>
          <a:xfrm>
            <a:off x="1028700" y="7021235"/>
            <a:ext cx="2931365" cy="0"/>
          </a:xfrm>
          <a:prstGeom prst="line">
            <a:avLst/>
          </a:prstGeom>
          <a:ln w="285750" cap="flat">
            <a:solidFill>
              <a:srgbClr val="C0B68B"/>
            </a:solidFill>
            <a:prstDash val="solid"/>
            <a:headEnd type="none" w="sm" len="sm"/>
            <a:tailEnd type="none" w="sm" len="sm"/>
          </a:ln>
        </p:spPr>
      </p:sp>
      <p:sp>
        <p:nvSpPr>
          <p:cNvPr id="5" name="Freeform 5"/>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60058" b="-74733"/>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752976"/>
            <a:ext cx="8547566"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Conclusion</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6413868"/>
            <a:ext cx="8782328" cy="2020234"/>
          </a:xfrm>
          <a:prstGeom prst="rect">
            <a:avLst/>
          </a:prstGeom>
        </p:spPr>
        <p:txBody>
          <a:bodyPr lIns="0" tIns="0" rIns="0" bIns="0" rtlCol="0" anchor="t">
            <a:spAutoFit/>
          </a:bodyPr>
          <a:lstStyle/>
          <a:p>
            <a:pPr marL="539749" lvl="1" indent="-269875" algn="l">
              <a:lnSpc>
                <a:spcPts val="2749"/>
              </a:lnSpc>
              <a:spcBef>
                <a:spcPct val="0"/>
              </a:spcBef>
              <a:buAutoNum type="arabicPeriod"/>
            </a:pPr>
            <a:r>
              <a:rPr lang="en-US" sz="2499" u="none" strike="noStrike" spc="-22">
                <a:solidFill>
                  <a:srgbClr val="000000"/>
                </a:solidFill>
                <a:latin typeface="Montserrat"/>
                <a:ea typeface="Montserrat"/>
                <a:cs typeface="Montserrat"/>
                <a:sym typeface="Montserrat"/>
              </a:rPr>
              <a:t>Symptom management is about finding what works for you.</a:t>
            </a:r>
          </a:p>
          <a:p>
            <a:pPr marL="539749" lvl="1" indent="-269875" algn="l">
              <a:lnSpc>
                <a:spcPts val="2749"/>
              </a:lnSpc>
              <a:spcBef>
                <a:spcPct val="0"/>
              </a:spcBef>
              <a:buAutoNum type="arabicPeriod"/>
            </a:pPr>
            <a:r>
              <a:rPr lang="en-US" sz="2499" u="none" strike="noStrike" spc="-22">
                <a:solidFill>
                  <a:srgbClr val="000000"/>
                </a:solidFill>
                <a:latin typeface="Montserrat"/>
                <a:ea typeface="Montserrat"/>
                <a:cs typeface="Montserrat"/>
                <a:sym typeface="Montserrat"/>
              </a:rPr>
              <a:t>Combining medical, lifestyle, and complementary strategies can make a big difference.</a:t>
            </a:r>
          </a:p>
          <a:p>
            <a:pPr marL="539749" lvl="1" indent="-269875" algn="l">
              <a:lnSpc>
                <a:spcPts val="2749"/>
              </a:lnSpc>
              <a:spcBef>
                <a:spcPct val="0"/>
              </a:spcBef>
              <a:buAutoNum type="arabicPeriod"/>
            </a:pPr>
            <a:r>
              <a:rPr lang="en-US" sz="2499" u="none" strike="noStrike" spc="-22">
                <a:solidFill>
                  <a:srgbClr val="000000"/>
                </a:solidFill>
                <a:latin typeface="Montserrat"/>
                <a:ea typeface="Montserrat"/>
                <a:cs typeface="Montserrat"/>
                <a:sym typeface="Montserrat"/>
              </a:rPr>
              <a:t>Stay informed, track your progress, and work with your healthcare provider.</a:t>
            </a:r>
          </a:p>
        </p:txBody>
      </p:sp>
      <p:sp>
        <p:nvSpPr>
          <p:cNvPr id="3" name="TextBox 3"/>
          <p:cNvSpPr txBox="1"/>
          <p:nvPr/>
        </p:nvSpPr>
        <p:spPr>
          <a:xfrm>
            <a:off x="1028700" y="1276350"/>
            <a:ext cx="10077203"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Take Control of Your Menopause Journey</a:t>
            </a:r>
          </a:p>
        </p:txBody>
      </p:sp>
      <p:sp>
        <p:nvSpPr>
          <p:cNvPr id="4" name="TextBox 4"/>
          <p:cNvSpPr txBox="1"/>
          <p:nvPr/>
        </p:nvSpPr>
        <p:spPr>
          <a:xfrm>
            <a:off x="1028700" y="4651935"/>
            <a:ext cx="8782328" cy="1011704"/>
          </a:xfrm>
          <a:prstGeom prst="rect">
            <a:avLst/>
          </a:prstGeom>
        </p:spPr>
        <p:txBody>
          <a:bodyPr lIns="0" tIns="0" rIns="0" bIns="0" rtlCol="0" anchor="t">
            <a:spAutoFit/>
          </a:bodyPr>
          <a:lstStyle/>
          <a:p>
            <a:pPr marL="0" lvl="0" indent="0" algn="l">
              <a:lnSpc>
                <a:spcPts val="2749"/>
              </a:lnSpc>
            </a:pPr>
            <a:r>
              <a:rPr lang="en-US" sz="2499" b="1" u="none" strike="noStrike" spc="-22">
                <a:solidFill>
                  <a:srgbClr val="000000"/>
                </a:solidFill>
                <a:latin typeface="Montserrat Bold"/>
                <a:ea typeface="Montserrat Bold"/>
                <a:cs typeface="Montserrat Bold"/>
                <a:sym typeface="Montserrat Bold"/>
              </a:rPr>
              <a:t>Call to Action </a:t>
            </a:r>
          </a:p>
          <a:p>
            <a:pPr marL="0" lvl="0" indent="0" algn="l">
              <a:lnSpc>
                <a:spcPts val="2749"/>
              </a:lnSpc>
            </a:pPr>
            <a:r>
              <a:rPr lang="en-US" sz="2499" u="none" strike="noStrike" spc="-22">
                <a:solidFill>
                  <a:srgbClr val="000000"/>
                </a:solidFill>
                <a:latin typeface="Montserrat"/>
                <a:ea typeface="Montserrat"/>
                <a:cs typeface="Montserrat"/>
                <a:sym typeface="Montserrat"/>
              </a:rPr>
              <a:t>Start using a symptom tracker today, and explore the strategies discussed to improve your well-being.</a:t>
            </a:r>
          </a:p>
        </p:txBody>
      </p:sp>
      <p:sp>
        <p:nvSpPr>
          <p:cNvPr id="5" name="Freeform 5"/>
          <p:cNvSpPr/>
          <p:nvPr/>
        </p:nvSpPr>
        <p:spPr>
          <a:xfrm rot="-10800000">
            <a:off x="11105903" y="3961821"/>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0800000">
            <a:off x="11105903" y="6375749"/>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95761" y="68254"/>
            <a:ext cx="6808239" cy="10218746"/>
          </a:xfrm>
          <a:custGeom>
            <a:avLst/>
            <a:gdLst/>
            <a:ahLst/>
            <a:cxnLst/>
            <a:rect l="l" t="t" r="r" b="b"/>
            <a:pathLst>
              <a:path w="6808239" h="10218746">
                <a:moveTo>
                  <a:pt x="0" y="0"/>
                </a:moveTo>
                <a:lnTo>
                  <a:pt x="6808240" y="0"/>
                </a:lnTo>
                <a:lnTo>
                  <a:pt x="6808240" y="10218746"/>
                </a:lnTo>
                <a:lnTo>
                  <a:pt x="0" y="10218746"/>
                </a:lnTo>
                <a:lnTo>
                  <a:pt x="0" y="0"/>
                </a:lnTo>
                <a:close/>
              </a:path>
            </a:pathLst>
          </a:custGeom>
          <a:blipFill>
            <a:blip r:embed="rId2"/>
            <a:stretch>
              <a:fillRect/>
            </a:stretch>
          </a:blipFill>
        </p:spPr>
      </p:sp>
      <p:sp>
        <p:nvSpPr>
          <p:cNvPr id="3" name="AutoShape 3"/>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4" name="AutoShape 4"/>
          <p:cNvSpPr/>
          <p:nvPr/>
        </p:nvSpPr>
        <p:spPr>
          <a:xfrm>
            <a:off x="-156891" y="885825"/>
            <a:ext cx="18601781" cy="0"/>
          </a:xfrm>
          <a:prstGeom prst="line">
            <a:avLst/>
          </a:prstGeom>
          <a:ln w="285750" cap="flat">
            <a:solidFill>
              <a:srgbClr val="FFFFFF"/>
            </a:solidFill>
            <a:prstDash val="solid"/>
            <a:headEnd type="none" w="sm" len="sm"/>
            <a:tailEnd type="none" w="sm" len="sm"/>
          </a:ln>
        </p:spPr>
      </p:sp>
      <p:sp>
        <p:nvSpPr>
          <p:cNvPr id="5" name="TextBox 5"/>
          <p:cNvSpPr txBox="1"/>
          <p:nvPr/>
        </p:nvSpPr>
        <p:spPr>
          <a:xfrm>
            <a:off x="2743363" y="4981624"/>
            <a:ext cx="6299200" cy="733425"/>
          </a:xfrm>
          <a:prstGeom prst="rect">
            <a:avLst/>
          </a:prstGeom>
        </p:spPr>
        <p:txBody>
          <a:bodyPr lIns="0" tIns="0" rIns="0" bIns="0" rtlCol="0" anchor="t">
            <a:spAutoFit/>
          </a:bodyPr>
          <a:lstStyle/>
          <a:p>
            <a:pPr algn="ctr">
              <a:lnSpc>
                <a:spcPts val="2999"/>
              </a:lnSpc>
              <a:spcBef>
                <a:spcPct val="0"/>
              </a:spcBef>
            </a:pPr>
            <a:r>
              <a:rPr lang="en-US" sz="2499" spc="-22">
                <a:solidFill>
                  <a:srgbClr val="000000"/>
                </a:solidFill>
                <a:latin typeface="Montserrat"/>
                <a:ea typeface="Montserrat"/>
                <a:cs typeface="Montserrat"/>
                <a:sym typeface="Montserrat"/>
              </a:rPr>
              <a:t>You are now ready to move on to the workbook and journal.</a:t>
            </a:r>
          </a:p>
        </p:txBody>
      </p:sp>
      <p:sp>
        <p:nvSpPr>
          <p:cNvPr id="6" name="TextBox 6"/>
          <p:cNvSpPr txBox="1"/>
          <p:nvPr/>
        </p:nvSpPr>
        <p:spPr>
          <a:xfrm>
            <a:off x="2921000" y="3338876"/>
            <a:ext cx="5943926" cy="994410"/>
          </a:xfrm>
          <a:prstGeom prst="rect">
            <a:avLst/>
          </a:prstGeom>
        </p:spPr>
        <p:txBody>
          <a:bodyPr lIns="0" tIns="0" rIns="0" bIns="0" rtlCol="0" anchor="t">
            <a:spAutoFit/>
          </a:bodyPr>
          <a:lstStyle/>
          <a:p>
            <a:pPr marL="0" lvl="0" indent="0" algn="l">
              <a:lnSpc>
                <a:spcPts val="7290"/>
              </a:lnSpc>
              <a:spcBef>
                <a:spcPct val="0"/>
              </a:spcBef>
            </a:pPr>
            <a:r>
              <a:rPr lang="en-US" sz="8100" spc="-324">
                <a:solidFill>
                  <a:srgbClr val="000000"/>
                </a:solidFill>
                <a:latin typeface="Montserrat"/>
                <a:ea typeface="Montserrat"/>
                <a:cs typeface="Montserrat"/>
                <a:sym typeface="Montserrat"/>
              </a:rPr>
              <a:t>Well Done</a:t>
            </a:r>
            <a:r>
              <a:rPr lang="en-US" sz="8100" u="none" strike="noStrike" spc="-324">
                <a:solidFill>
                  <a:srgbClr val="000000"/>
                </a:solidFill>
                <a:latin typeface="Montserrat"/>
                <a:ea typeface="Montserrat"/>
                <a:cs typeface="Montserrat"/>
                <a:sym typeface="Montserrat"/>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03448" y="5033917"/>
            <a:ext cx="7884552" cy="5253083"/>
          </a:xfrm>
          <a:custGeom>
            <a:avLst/>
            <a:gdLst/>
            <a:ahLst/>
            <a:cxnLst/>
            <a:rect l="l" t="t" r="r" b="b"/>
            <a:pathLst>
              <a:path w="7884552" h="5253083">
                <a:moveTo>
                  <a:pt x="0" y="0"/>
                </a:moveTo>
                <a:lnTo>
                  <a:pt x="7884552" y="0"/>
                </a:lnTo>
                <a:lnTo>
                  <a:pt x="7884552" y="5253083"/>
                </a:lnTo>
                <a:lnTo>
                  <a:pt x="0" y="5253083"/>
                </a:lnTo>
                <a:lnTo>
                  <a:pt x="0" y="0"/>
                </a:lnTo>
                <a:close/>
              </a:path>
            </a:pathLst>
          </a:custGeom>
          <a:blipFill>
            <a:blip r:embed="rId2"/>
            <a:stretch>
              <a:fillRect/>
            </a:stretch>
          </a:blipFill>
        </p:spPr>
      </p:sp>
      <p:grpSp>
        <p:nvGrpSpPr>
          <p:cNvPr id="3" name="Group 3"/>
          <p:cNvGrpSpPr/>
          <p:nvPr/>
        </p:nvGrpSpPr>
        <p:grpSpPr>
          <a:xfrm>
            <a:off x="0" y="0"/>
            <a:ext cx="10403448" cy="10287000"/>
            <a:chOff x="0" y="0"/>
            <a:chExt cx="2740003" cy="2709333"/>
          </a:xfrm>
        </p:grpSpPr>
        <p:sp>
          <p:nvSpPr>
            <p:cNvPr id="4" name="Freeform 4"/>
            <p:cNvSpPr/>
            <p:nvPr/>
          </p:nvSpPr>
          <p:spPr>
            <a:xfrm>
              <a:off x="0" y="0"/>
              <a:ext cx="2740003" cy="2709333"/>
            </a:xfrm>
            <a:custGeom>
              <a:avLst/>
              <a:gdLst/>
              <a:ahLst/>
              <a:cxnLst/>
              <a:rect l="l" t="t" r="r" b="b"/>
              <a:pathLst>
                <a:path w="2740003" h="2709333">
                  <a:moveTo>
                    <a:pt x="0" y="0"/>
                  </a:moveTo>
                  <a:lnTo>
                    <a:pt x="2740003" y="0"/>
                  </a:lnTo>
                  <a:lnTo>
                    <a:pt x="2740003" y="2709333"/>
                  </a:lnTo>
                  <a:lnTo>
                    <a:pt x="0" y="2709333"/>
                  </a:lnTo>
                  <a:close/>
                </a:path>
              </a:pathLst>
            </a:custGeom>
            <a:solidFill>
              <a:srgbClr val="FFFFFF">
                <a:alpha val="12941"/>
              </a:srgbClr>
            </a:solidFill>
          </p:spPr>
        </p:sp>
        <p:sp>
          <p:nvSpPr>
            <p:cNvPr id="5" name="TextBox 5"/>
            <p:cNvSpPr txBox="1"/>
            <p:nvPr/>
          </p:nvSpPr>
          <p:spPr>
            <a:xfrm>
              <a:off x="0" y="9525"/>
              <a:ext cx="2740003" cy="2699808"/>
            </a:xfrm>
            <a:prstGeom prst="rect">
              <a:avLst/>
            </a:prstGeom>
          </p:spPr>
          <p:txBody>
            <a:bodyPr lIns="50800" tIns="50800" rIns="50800" bIns="50800" rtlCol="0" anchor="ctr"/>
            <a:lstStyle/>
            <a:p>
              <a:pPr algn="ctr">
                <a:lnSpc>
                  <a:spcPts val="2999"/>
                </a:lnSpc>
              </a:pPr>
              <a:endParaRPr/>
            </a:p>
          </p:txBody>
        </p:sp>
      </p:grpSp>
      <p:sp>
        <p:nvSpPr>
          <p:cNvPr id="6" name="TextBox 6"/>
          <p:cNvSpPr txBox="1"/>
          <p:nvPr/>
        </p:nvSpPr>
        <p:spPr>
          <a:xfrm>
            <a:off x="1028700" y="1317194"/>
            <a:ext cx="8970770" cy="2931580"/>
          </a:xfrm>
          <a:prstGeom prst="rect">
            <a:avLst/>
          </a:prstGeom>
        </p:spPr>
        <p:txBody>
          <a:bodyPr lIns="0" tIns="0" rIns="0" bIns="0" rtlCol="0" anchor="t">
            <a:spAutoFit/>
          </a:bodyPr>
          <a:lstStyle/>
          <a:p>
            <a:pPr marL="0" lvl="0" indent="0" algn="l">
              <a:lnSpc>
                <a:spcPts val="5760"/>
              </a:lnSpc>
              <a:spcBef>
                <a:spcPct val="0"/>
              </a:spcBef>
            </a:pPr>
            <a:r>
              <a:rPr lang="en-US" sz="6400" u="none" strike="noStrike" spc="-256">
                <a:solidFill>
                  <a:srgbClr val="171616"/>
                </a:solidFill>
                <a:latin typeface="Montserrat"/>
                <a:ea typeface="Montserrat"/>
                <a:cs typeface="Montserrat"/>
                <a:sym typeface="Montserrat"/>
              </a:rPr>
              <a:t>Module 4: Managing Menopause Symptoms—An In-Depth Guide for Women</a:t>
            </a:r>
          </a:p>
        </p:txBody>
      </p:sp>
      <p:sp>
        <p:nvSpPr>
          <p:cNvPr id="7" name="TextBox 7"/>
          <p:cNvSpPr txBox="1"/>
          <p:nvPr/>
        </p:nvSpPr>
        <p:spPr>
          <a:xfrm>
            <a:off x="1028700" y="5143500"/>
            <a:ext cx="8566792" cy="819710"/>
          </a:xfrm>
          <a:prstGeom prst="rect">
            <a:avLst/>
          </a:prstGeom>
        </p:spPr>
        <p:txBody>
          <a:bodyPr lIns="0" tIns="0" rIns="0" bIns="0" rtlCol="0" anchor="t">
            <a:spAutoFit/>
          </a:bodyPr>
          <a:lstStyle/>
          <a:p>
            <a:pPr marL="0" lvl="0" indent="0" algn="l">
              <a:lnSpc>
                <a:spcPts val="3359"/>
              </a:lnSpc>
            </a:pPr>
            <a:r>
              <a:rPr lang="en-US" sz="2799" i="1" spc="-25" dirty="0">
                <a:solidFill>
                  <a:srgbClr val="171616"/>
                </a:solidFill>
                <a:latin typeface="Montserrat Italics"/>
                <a:ea typeface="Montserrat Italics"/>
                <a:cs typeface="Montserrat Italics"/>
                <a:sym typeface="Montserrat Italics"/>
              </a:rPr>
              <a:t>Explore medical, lifestyle, and complementary strategies to take control of your symptoms.</a:t>
            </a:r>
          </a:p>
        </p:txBody>
      </p:sp>
      <p:sp>
        <p:nvSpPr>
          <p:cNvPr id="8" name="TextBox 8"/>
          <p:cNvSpPr txBox="1"/>
          <p:nvPr/>
        </p:nvSpPr>
        <p:spPr>
          <a:xfrm>
            <a:off x="1028700" y="8528237"/>
            <a:ext cx="8115300" cy="730063"/>
          </a:xfrm>
          <a:prstGeom prst="rect">
            <a:avLst/>
          </a:prstGeom>
        </p:spPr>
        <p:txBody>
          <a:bodyPr lIns="0" tIns="0" rIns="0" bIns="0" rtlCol="0" anchor="t">
            <a:spAutoFit/>
          </a:bodyPr>
          <a:lstStyle/>
          <a:p>
            <a:pPr marL="0" lvl="0" indent="0" algn="l">
              <a:lnSpc>
                <a:spcPts val="2999"/>
              </a:lnSpc>
            </a:pPr>
            <a:r>
              <a:rPr lang="en-US" sz="2499" spc="-22">
                <a:solidFill>
                  <a:srgbClr val="171616"/>
                </a:solidFill>
                <a:latin typeface="Montserrat"/>
                <a:ea typeface="Montserrat"/>
                <a:cs typeface="Montserrat"/>
                <a:sym typeface="Montserrat"/>
              </a:rPr>
              <a:t>Empowering you to navigate menopause with confidence and clarity.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5177872"/>
            <a:ext cx="8115300" cy="202023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Understand common and uncommon symptoms.</a:t>
            </a: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Learn how to manage symptoms based on their severity.</a:t>
            </a:r>
          </a:p>
          <a:p>
            <a:pPr marL="539749" lvl="1" indent="-269875" algn="l">
              <a:lnSpc>
                <a:spcPts val="2749"/>
              </a:lnSpc>
              <a:spcBef>
                <a:spcPct val="0"/>
              </a:spcBef>
              <a:buFont typeface="Arial"/>
              <a:buChar char="•"/>
            </a:pPr>
            <a:r>
              <a:rPr lang="en-US" sz="2499" u="none" strike="noStrike" spc="-22">
                <a:solidFill>
                  <a:srgbClr val="000000"/>
                </a:solidFill>
                <a:latin typeface="Montserrat"/>
                <a:ea typeface="Montserrat"/>
                <a:cs typeface="Montserrat"/>
                <a:sym typeface="Montserrat"/>
              </a:rPr>
              <a:t>Explore tools and strategies to improve your quality of life.</a:t>
            </a:r>
          </a:p>
        </p:txBody>
      </p:sp>
      <p:sp>
        <p:nvSpPr>
          <p:cNvPr id="3" name="TextBox 3"/>
          <p:cNvSpPr txBox="1"/>
          <p:nvPr/>
        </p:nvSpPr>
        <p:spPr>
          <a:xfrm>
            <a:off x="1028700" y="4587322"/>
            <a:ext cx="8115300" cy="364751"/>
          </a:xfrm>
          <a:prstGeom prst="rect">
            <a:avLst/>
          </a:prstGeom>
        </p:spPr>
        <p:txBody>
          <a:bodyPr lIns="0" tIns="0" rIns="0" bIns="0" rtlCol="0" anchor="t">
            <a:spAutoFit/>
          </a:bodyPr>
          <a:lstStyle/>
          <a:p>
            <a:pPr marL="0" lvl="0" indent="0" algn="l">
              <a:lnSpc>
                <a:spcPts val="2700"/>
              </a:lnSpc>
              <a:spcBef>
                <a:spcPct val="0"/>
              </a:spcBef>
            </a:pPr>
            <a:r>
              <a:rPr lang="en-US" sz="3000" u="none" strike="noStrike" spc="-27">
                <a:solidFill>
                  <a:srgbClr val="000000"/>
                </a:solidFill>
                <a:latin typeface="Montserrat"/>
                <a:ea typeface="Montserrat"/>
                <a:cs typeface="Montserrat"/>
                <a:sym typeface="Montserrat"/>
              </a:rPr>
              <a:t>This session helps you:</a:t>
            </a:r>
          </a:p>
        </p:txBody>
      </p:sp>
      <p:sp>
        <p:nvSpPr>
          <p:cNvPr id="4" name="TextBox 4"/>
          <p:cNvSpPr txBox="1"/>
          <p:nvPr/>
        </p:nvSpPr>
        <p:spPr>
          <a:xfrm>
            <a:off x="1028700" y="2936638"/>
            <a:ext cx="81153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Objective</a:t>
            </a:r>
          </a:p>
        </p:txBody>
      </p:sp>
      <p:sp>
        <p:nvSpPr>
          <p:cNvPr id="5" name="Freeform 5"/>
          <p:cNvSpPr/>
          <p:nvPr/>
        </p:nvSpPr>
        <p:spPr>
          <a:xfrm rot="-10800000">
            <a:off x="12412356" y="2529619"/>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0800000">
            <a:off x="12412356" y="4943547"/>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4120911"/>
            <a:ext cx="11179839" cy="4476243"/>
            <a:chOff x="0" y="0"/>
            <a:chExt cx="14906452" cy="5968323"/>
          </a:xfrm>
        </p:grpSpPr>
        <p:sp>
          <p:nvSpPr>
            <p:cNvPr id="3" name="TextBox 3"/>
            <p:cNvSpPr txBox="1"/>
            <p:nvPr/>
          </p:nvSpPr>
          <p:spPr>
            <a:xfrm>
              <a:off x="0" y="247650"/>
              <a:ext cx="14906452" cy="272414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Why Symptom Management Matters</a:t>
              </a:r>
            </a:p>
          </p:txBody>
        </p:sp>
        <p:sp>
          <p:nvSpPr>
            <p:cNvPr id="4" name="TextBox 4"/>
            <p:cNvSpPr txBox="1"/>
            <p:nvPr/>
          </p:nvSpPr>
          <p:spPr>
            <a:xfrm>
              <a:off x="0" y="4005613"/>
              <a:ext cx="14906452" cy="1962710"/>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000000"/>
                  </a:solidFill>
                  <a:latin typeface="Montserrat"/>
                  <a:ea typeface="Montserrat"/>
                  <a:cs typeface="Montserrat"/>
                  <a:sym typeface="Montserrat"/>
                </a:rPr>
                <a:t>Menopause symptoms can disrupt daily life, but with the right knowledge and tools, you can reduce their impact. Whether it’s hot flashes, mood changes, or sleep disturbances, tailored solutions can help you feel your best.</a:t>
              </a:r>
            </a:p>
          </p:txBody>
        </p:sp>
      </p:grpSp>
      <p:sp>
        <p:nvSpPr>
          <p:cNvPr id="5" name="Freeform 5"/>
          <p:cNvSpPr/>
          <p:nvPr/>
        </p:nvSpPr>
        <p:spPr>
          <a:xfrm>
            <a:off x="1302090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5654453"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5400000">
            <a:off x="1302090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4572000" y="-3125041"/>
            <a:ext cx="9144000" cy="6250081"/>
          </a:xfrm>
          <a:custGeom>
            <a:avLst/>
            <a:gdLst/>
            <a:ahLst/>
            <a:cxnLst/>
            <a:rect l="l" t="t" r="r" b="b"/>
            <a:pathLst>
              <a:path w="9144000" h="6250081">
                <a:moveTo>
                  <a:pt x="0" y="0"/>
                </a:moveTo>
                <a:lnTo>
                  <a:pt x="9144000" y="0"/>
                </a:lnTo>
                <a:lnTo>
                  <a:pt x="9144000" y="6250082"/>
                </a:lnTo>
                <a:lnTo>
                  <a:pt x="0" y="6250082"/>
                </a:lnTo>
                <a:lnTo>
                  <a:pt x="0" y="0"/>
                </a:lnTo>
                <a:close/>
              </a:path>
            </a:pathLst>
          </a:custGeom>
          <a:blipFill>
            <a:blip r:embed="rId8"/>
            <a:stretch>
              <a:fillRect t="-9726"/>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8547566"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Hot Flashes and Night Sweats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9144000" y="5684923"/>
            <a:ext cx="8115300" cy="1989492"/>
            <a:chOff x="0" y="0"/>
            <a:chExt cx="10820400" cy="2652656"/>
          </a:xfrm>
        </p:grpSpPr>
        <p:sp>
          <p:nvSpPr>
            <p:cNvPr id="3" name="TextBox 3"/>
            <p:cNvSpPr txBox="1"/>
            <p:nvPr/>
          </p:nvSpPr>
          <p:spPr>
            <a:xfrm>
              <a:off x="0" y="28575"/>
              <a:ext cx="10820400" cy="910229"/>
            </a:xfrm>
            <a:prstGeom prst="rect">
              <a:avLst/>
            </a:prstGeom>
          </p:spPr>
          <p:txBody>
            <a:bodyPr lIns="0" tIns="0" rIns="0" bIns="0" rtlCol="0" anchor="t">
              <a:spAutoFit/>
            </a:bodyPr>
            <a:lstStyle/>
            <a:p>
              <a:pPr marL="0" lvl="0" indent="0" algn="l">
                <a:lnSpc>
                  <a:spcPts val="2749"/>
                </a:lnSpc>
                <a:spcBef>
                  <a:spcPct val="0"/>
                </a:spcBef>
              </a:pPr>
              <a:r>
                <a:rPr lang="en-US" sz="2499" b="1" u="none" strike="noStrike" spc="-22">
                  <a:solidFill>
                    <a:srgbClr val="000000"/>
                  </a:solidFill>
                  <a:latin typeface="Montserrat Bold"/>
                  <a:ea typeface="Montserrat Bold"/>
                  <a:cs typeface="Montserrat Bold"/>
                  <a:sym typeface="Montserrat Bold"/>
                </a:rPr>
                <a:t>Hormone Replacement Therapy (HRT): </a:t>
              </a:r>
              <a:r>
                <a:rPr lang="en-US" sz="2499" u="none" strike="noStrike" spc="-22">
                  <a:solidFill>
                    <a:srgbClr val="000000"/>
                  </a:solidFill>
                  <a:latin typeface="Montserrat"/>
                  <a:ea typeface="Montserrat"/>
                  <a:cs typeface="Montserrat"/>
                  <a:sym typeface="Montserrat"/>
                </a:rPr>
                <a:t>The most effective treatment for hot flashes.</a:t>
              </a:r>
            </a:p>
          </p:txBody>
        </p:sp>
        <p:sp>
          <p:nvSpPr>
            <p:cNvPr id="4" name="TextBox 4"/>
            <p:cNvSpPr txBox="1"/>
            <p:nvPr/>
          </p:nvSpPr>
          <p:spPr>
            <a:xfrm>
              <a:off x="0" y="1742427"/>
              <a:ext cx="10820400" cy="910229"/>
            </a:xfrm>
            <a:prstGeom prst="rect">
              <a:avLst/>
            </a:prstGeom>
          </p:spPr>
          <p:txBody>
            <a:bodyPr lIns="0" tIns="0" rIns="0" bIns="0" rtlCol="0" anchor="t">
              <a:spAutoFit/>
            </a:bodyPr>
            <a:lstStyle/>
            <a:p>
              <a:pPr marL="0" lvl="0" indent="0" algn="l">
                <a:lnSpc>
                  <a:spcPts val="2749"/>
                </a:lnSpc>
                <a:spcBef>
                  <a:spcPct val="0"/>
                </a:spcBef>
              </a:pPr>
              <a:r>
                <a:rPr lang="en-US" sz="2499" b="1" u="none" strike="noStrike" spc="-22">
                  <a:solidFill>
                    <a:srgbClr val="000000"/>
                  </a:solidFill>
                  <a:latin typeface="Montserrat Bold"/>
                  <a:ea typeface="Montserrat Bold"/>
                  <a:cs typeface="Montserrat Bold"/>
                  <a:sym typeface="Montserrat Bold"/>
                </a:rPr>
                <a:t>Non-hormonal options:</a:t>
              </a:r>
              <a:r>
                <a:rPr lang="en-US" sz="2499" u="none" strike="noStrike" spc="-22">
                  <a:solidFill>
                    <a:srgbClr val="000000"/>
                  </a:solidFill>
                  <a:latin typeface="Montserrat"/>
                  <a:ea typeface="Montserrat"/>
                  <a:cs typeface="Montserrat"/>
                  <a:sym typeface="Montserrat"/>
                </a:rPr>
                <a:t> Medications like SSRIs or gabapentin can help.</a:t>
              </a:r>
            </a:p>
          </p:txBody>
        </p:sp>
      </p:grpSp>
      <p:sp>
        <p:nvSpPr>
          <p:cNvPr id="5" name="TextBox 5"/>
          <p:cNvSpPr txBox="1"/>
          <p:nvPr/>
        </p:nvSpPr>
        <p:spPr>
          <a:xfrm>
            <a:off x="1028700" y="5942098"/>
            <a:ext cx="4733725"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Medical Solutions</a:t>
            </a:r>
          </a:p>
        </p:txBody>
      </p:sp>
      <p:sp>
        <p:nvSpPr>
          <p:cNvPr id="6" name="Freeform 6"/>
          <p:cNvSpPr/>
          <p:nvPr/>
        </p:nvSpPr>
        <p:spPr>
          <a:xfrm>
            <a:off x="2571750" y="-1096062"/>
            <a:ext cx="15716250" cy="6250081"/>
          </a:xfrm>
          <a:custGeom>
            <a:avLst/>
            <a:gdLst/>
            <a:ahLst/>
            <a:cxnLst/>
            <a:rect l="l" t="t" r="r" b="b"/>
            <a:pathLst>
              <a:path w="15716250" h="6250081">
                <a:moveTo>
                  <a:pt x="0" y="0"/>
                </a:moveTo>
                <a:lnTo>
                  <a:pt x="15716250" y="0"/>
                </a:lnTo>
                <a:lnTo>
                  <a:pt x="15716250" y="6250081"/>
                </a:lnTo>
                <a:lnTo>
                  <a:pt x="0" y="6250081"/>
                </a:lnTo>
                <a:lnTo>
                  <a:pt x="0" y="0"/>
                </a:lnTo>
                <a:close/>
              </a:path>
            </a:pathLst>
          </a:custGeom>
          <a:blipFill>
            <a:blip r:embed="rId2"/>
            <a:stretch>
              <a:fillRect t="-33766" b="-33766"/>
            </a:stretch>
          </a:blipFill>
        </p:spPr>
      </p:sp>
      <p:sp>
        <p:nvSpPr>
          <p:cNvPr id="7" name="Freeform 7"/>
          <p:cNvSpPr/>
          <p:nvPr/>
        </p:nvSpPr>
        <p:spPr>
          <a:xfrm rot="5400000">
            <a:off x="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0800000">
            <a:off x="257175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0" y="258226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8898338" y="5963230"/>
            <a:ext cx="8360962" cy="675528"/>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000000"/>
                </a:solidFill>
                <a:latin typeface="Montserrat"/>
                <a:ea typeface="Montserrat"/>
                <a:cs typeface="Montserrat"/>
                <a:sym typeface="Montserrat"/>
              </a:rPr>
              <a:t>Avoid triggers such as caffeine, alcohol, and spicy foods.</a:t>
            </a:r>
          </a:p>
        </p:txBody>
      </p:sp>
      <p:sp>
        <p:nvSpPr>
          <p:cNvPr id="3" name="TextBox 3"/>
          <p:cNvSpPr txBox="1"/>
          <p:nvPr/>
        </p:nvSpPr>
        <p:spPr>
          <a:xfrm>
            <a:off x="8898338" y="7248619"/>
            <a:ext cx="8360962" cy="675528"/>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000000"/>
                </a:solidFill>
                <a:latin typeface="Montserrat"/>
                <a:ea typeface="Montserrat"/>
                <a:cs typeface="Montserrat"/>
                <a:sym typeface="Montserrat"/>
              </a:rPr>
              <a:t>Use cooling techniques: lightweight clothing, cooling pillows, and fans.</a:t>
            </a:r>
          </a:p>
        </p:txBody>
      </p:sp>
      <p:sp>
        <p:nvSpPr>
          <p:cNvPr id="4" name="TextBox 4"/>
          <p:cNvSpPr txBox="1"/>
          <p:nvPr/>
        </p:nvSpPr>
        <p:spPr>
          <a:xfrm>
            <a:off x="1028700" y="6182305"/>
            <a:ext cx="657225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Lifestyle Adjustments</a:t>
            </a:r>
          </a:p>
        </p:txBody>
      </p:sp>
      <p:sp>
        <p:nvSpPr>
          <p:cNvPr id="5" name="Freeform 5"/>
          <p:cNvSpPr/>
          <p:nvPr/>
        </p:nvSpPr>
        <p:spPr>
          <a:xfrm rot="5400000">
            <a:off x="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2571750" y="-1096062"/>
            <a:ext cx="15716250" cy="6250081"/>
          </a:xfrm>
          <a:custGeom>
            <a:avLst/>
            <a:gdLst/>
            <a:ahLst/>
            <a:cxnLst/>
            <a:rect l="l" t="t" r="r" b="b"/>
            <a:pathLst>
              <a:path w="15716250" h="6250081">
                <a:moveTo>
                  <a:pt x="0" y="0"/>
                </a:moveTo>
                <a:lnTo>
                  <a:pt x="15716250" y="0"/>
                </a:lnTo>
                <a:lnTo>
                  <a:pt x="15716250" y="6250081"/>
                </a:lnTo>
                <a:lnTo>
                  <a:pt x="0" y="6250081"/>
                </a:lnTo>
                <a:lnTo>
                  <a:pt x="0" y="0"/>
                </a:lnTo>
                <a:close/>
              </a:path>
            </a:pathLst>
          </a:custGeom>
          <a:blipFill>
            <a:blip r:embed="rId4"/>
            <a:stretch>
              <a:fillRect t="-33923" b="-33923"/>
            </a:stretch>
          </a:blipFill>
        </p:spPr>
      </p:sp>
      <p:sp>
        <p:nvSpPr>
          <p:cNvPr id="7" name="Freeform 7"/>
          <p:cNvSpPr/>
          <p:nvPr/>
        </p:nvSpPr>
        <p:spPr>
          <a:xfrm rot="-10800000">
            <a:off x="257175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0" y="258226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10223574" y="6423009"/>
            <a:ext cx="7035726" cy="1989492"/>
            <a:chOff x="0" y="0"/>
            <a:chExt cx="9380968" cy="2652656"/>
          </a:xfrm>
        </p:grpSpPr>
        <p:sp>
          <p:nvSpPr>
            <p:cNvPr id="3" name="TextBox 3"/>
            <p:cNvSpPr txBox="1"/>
            <p:nvPr/>
          </p:nvSpPr>
          <p:spPr>
            <a:xfrm>
              <a:off x="0" y="28575"/>
              <a:ext cx="9380968" cy="910229"/>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000000"/>
                  </a:solidFill>
                  <a:latin typeface="Montserrat"/>
                  <a:ea typeface="Montserrat"/>
                  <a:cs typeface="Montserrat"/>
                  <a:sym typeface="Montserrat"/>
                </a:rPr>
                <a:t>Acupuncture may reduce hot flash frequency.</a:t>
              </a:r>
            </a:p>
          </p:txBody>
        </p:sp>
        <p:sp>
          <p:nvSpPr>
            <p:cNvPr id="4" name="TextBox 4"/>
            <p:cNvSpPr txBox="1"/>
            <p:nvPr/>
          </p:nvSpPr>
          <p:spPr>
            <a:xfrm>
              <a:off x="0" y="1742427"/>
              <a:ext cx="9380968" cy="910229"/>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000000"/>
                  </a:solidFill>
                  <a:latin typeface="Montserrat"/>
                  <a:ea typeface="Montserrat"/>
                  <a:cs typeface="Montserrat"/>
                  <a:sym typeface="Montserrat"/>
                </a:rPr>
                <a:t>Herbal remedies like black cohosh and red clover could offer relief.</a:t>
              </a:r>
            </a:p>
          </p:txBody>
        </p:sp>
      </p:grpSp>
      <p:sp>
        <p:nvSpPr>
          <p:cNvPr id="5" name="TextBox 5"/>
          <p:cNvSpPr txBox="1"/>
          <p:nvPr/>
        </p:nvSpPr>
        <p:spPr>
          <a:xfrm>
            <a:off x="1028700" y="6382892"/>
            <a:ext cx="8388151"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000000"/>
                </a:solidFill>
                <a:latin typeface="Montserrat"/>
                <a:ea typeface="Montserrat"/>
                <a:cs typeface="Montserrat"/>
                <a:sym typeface="Montserrat"/>
              </a:rPr>
              <a:t>Complementary Approaches</a:t>
            </a:r>
          </a:p>
        </p:txBody>
      </p:sp>
      <p:sp>
        <p:nvSpPr>
          <p:cNvPr id="6" name="Freeform 6"/>
          <p:cNvSpPr/>
          <p:nvPr/>
        </p:nvSpPr>
        <p:spPr>
          <a:xfrm rot="5400000">
            <a:off x="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2571750" y="-1096062"/>
            <a:ext cx="15716250" cy="6250081"/>
          </a:xfrm>
          <a:custGeom>
            <a:avLst/>
            <a:gdLst/>
            <a:ahLst/>
            <a:cxnLst/>
            <a:rect l="l" t="t" r="r" b="b"/>
            <a:pathLst>
              <a:path w="15716250" h="6250081">
                <a:moveTo>
                  <a:pt x="0" y="0"/>
                </a:moveTo>
                <a:lnTo>
                  <a:pt x="15716250" y="0"/>
                </a:lnTo>
                <a:lnTo>
                  <a:pt x="15716250" y="6250081"/>
                </a:lnTo>
                <a:lnTo>
                  <a:pt x="0" y="6250081"/>
                </a:lnTo>
                <a:lnTo>
                  <a:pt x="0" y="0"/>
                </a:lnTo>
                <a:close/>
              </a:path>
            </a:pathLst>
          </a:custGeom>
          <a:blipFill>
            <a:blip r:embed="rId4"/>
            <a:stretch>
              <a:fillRect t="-24022" b="-24022"/>
            </a:stretch>
          </a:blipFill>
        </p:spPr>
      </p:sp>
      <p:sp>
        <p:nvSpPr>
          <p:cNvPr id="8" name="Freeform 8"/>
          <p:cNvSpPr/>
          <p:nvPr/>
        </p:nvSpPr>
        <p:spPr>
          <a:xfrm rot="-10800000">
            <a:off x="2571750" y="1051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0" y="258226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695</Words>
  <Application>Microsoft Office PowerPoint</Application>
  <PresentationFormat>Custom</PresentationFormat>
  <Paragraphs>83</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Calibri</vt:lpstr>
      <vt:lpstr>Arial</vt:lpstr>
      <vt:lpstr>Montserrat</vt:lpstr>
      <vt:lpstr>Montserrat Bold</vt:lpstr>
      <vt:lpstr>Montserrat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CM0004 Menopause Managing Menopause Symptoms - Presentation</dc:title>
  <dc:creator>USER</dc:creator>
  <cp:lastModifiedBy>USER</cp:lastModifiedBy>
  <cp:revision>2</cp:revision>
  <dcterms:created xsi:type="dcterms:W3CDTF">2006-08-16T00:00:00Z</dcterms:created>
  <dcterms:modified xsi:type="dcterms:W3CDTF">2025-03-06T19:28:48Z</dcterms:modified>
  <dc:identifier>DAGeFWVSwD8</dc:identifier>
</cp:coreProperties>
</file>