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0000500000000000000" pitchFamily="2" charset="0"/>
      <p:regular r:id="rId33"/>
    </p:embeddedFont>
    <p:embeddedFont>
      <p:font typeface="Montserrat Bold" panose="00000800000000000000"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svg"/><Relationship Id="rId7" Type="http://schemas.openxmlformats.org/officeDocument/2006/relationships/image" Target="../media/image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9.svg"/><Relationship Id="rId7" Type="http://schemas.openxmlformats.org/officeDocument/2006/relationships/image" Target="../media/image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M0005</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14638E4B-F8F5-470E-B042-6BA1FD109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18988"/>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000000"/>
                </a:solidFill>
                <a:latin typeface="Montserrat"/>
                <a:ea typeface="Montserrat"/>
                <a:cs typeface="Montserrat"/>
                <a:sym typeface="Montserrat"/>
              </a:rPr>
              <a:t>2.</a:t>
            </a:r>
            <a:r>
              <a:rPr lang="en-US" sz="8499" u="none" strike="noStrike" spc="-339">
                <a:solidFill>
                  <a:srgbClr val="000000"/>
                </a:solidFill>
                <a:latin typeface="Montserrat"/>
                <a:ea typeface="Montserrat"/>
                <a:cs typeface="Montserrat"/>
                <a:sym typeface="Montserrat"/>
              </a:rPr>
              <a:t> Exercise for Symptom Relief</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205071"/>
            <a:ext cx="7118741"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Reducing hot flashes and mood swings.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Improving cardiovascular health.</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Maintaining bone density and muscle mass.</a:t>
            </a:r>
          </a:p>
        </p:txBody>
      </p:sp>
      <p:sp>
        <p:nvSpPr>
          <p:cNvPr id="3" name="TextBox 3"/>
          <p:cNvSpPr txBox="1"/>
          <p:nvPr/>
        </p:nvSpPr>
        <p:spPr>
          <a:xfrm>
            <a:off x="1028700" y="5071017"/>
            <a:ext cx="7118741"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Exercise provides numerous benefits for menopausal women, including:</a:t>
            </a:r>
          </a:p>
        </p:txBody>
      </p:sp>
      <p:sp>
        <p:nvSpPr>
          <p:cNvPr id="4" name="TextBox 4"/>
          <p:cNvSpPr txBox="1"/>
          <p:nvPr/>
        </p:nvSpPr>
        <p:spPr>
          <a:xfrm>
            <a:off x="1028700" y="2309346"/>
            <a:ext cx="702732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Benefits of Exercise</a:t>
            </a:r>
          </a:p>
        </p:txBody>
      </p:sp>
      <p:sp>
        <p:nvSpPr>
          <p:cNvPr id="5" name="Freeform 5"/>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105903" y="637574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447750"/>
            <a:ext cx="7118741"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Weightlifting.</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Resistance band exercises.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Bodyweight exercises (e.g., squats, push-ups).</a:t>
            </a:r>
          </a:p>
        </p:txBody>
      </p:sp>
      <p:sp>
        <p:nvSpPr>
          <p:cNvPr id="3" name="TextBox 3"/>
          <p:cNvSpPr txBox="1"/>
          <p:nvPr/>
        </p:nvSpPr>
        <p:spPr>
          <a:xfrm>
            <a:off x="1028700" y="4888451"/>
            <a:ext cx="7118741" cy="825873"/>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Incorporate strength training into your routine to prevent bone loss and support joint health. Examples include:</a:t>
            </a:r>
          </a:p>
        </p:txBody>
      </p:sp>
      <p:sp>
        <p:nvSpPr>
          <p:cNvPr id="4" name="TextBox 4"/>
          <p:cNvSpPr txBox="1"/>
          <p:nvPr/>
        </p:nvSpPr>
        <p:spPr>
          <a:xfrm>
            <a:off x="1028700" y="2126780"/>
            <a:ext cx="7352251"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Strength Training</a:t>
            </a:r>
          </a:p>
        </p:txBody>
      </p:sp>
      <p:sp>
        <p:nvSpPr>
          <p:cNvPr id="5" name="Freeform 5"/>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0861315" y="6375749"/>
            <a:ext cx="4846944" cy="2423472"/>
          </a:xfrm>
          <a:custGeom>
            <a:avLst/>
            <a:gdLst/>
            <a:ahLst/>
            <a:cxnLst/>
            <a:rect l="l" t="t" r="r" b="b"/>
            <a:pathLst>
              <a:path w="4846944" h="2423472">
                <a:moveTo>
                  <a:pt x="0" y="0"/>
                </a:moveTo>
                <a:lnTo>
                  <a:pt x="4846945" y="0"/>
                </a:lnTo>
                <a:lnTo>
                  <a:pt x="4846945"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595954"/>
            <a:ext cx="81153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Child’s Pose (for relaxation).</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Warrior Pose (for strength and focus).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Bridge Pose (to stretch and strengthen).</a:t>
            </a:r>
          </a:p>
        </p:txBody>
      </p:sp>
      <p:sp>
        <p:nvSpPr>
          <p:cNvPr id="3" name="TextBox 3"/>
          <p:cNvSpPr txBox="1"/>
          <p:nvPr/>
        </p:nvSpPr>
        <p:spPr>
          <a:xfrm>
            <a:off x="1028700" y="5076423"/>
            <a:ext cx="8115300" cy="825873"/>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Yoga improves flexibility, reduces stress, and promotes hormonal balance. Focus on gentle poses such as:</a:t>
            </a:r>
          </a:p>
        </p:txBody>
      </p:sp>
      <p:sp>
        <p:nvSpPr>
          <p:cNvPr id="4" name="TextBox 4"/>
          <p:cNvSpPr txBox="1"/>
          <p:nvPr/>
        </p:nvSpPr>
        <p:spPr>
          <a:xfrm>
            <a:off x="1028700" y="2305227"/>
            <a:ext cx="8115300" cy="1961646"/>
          </a:xfrm>
          <a:prstGeom prst="rect">
            <a:avLst/>
          </a:prstGeom>
        </p:spPr>
        <p:txBody>
          <a:bodyPr lIns="0" tIns="0" rIns="0" bIns="0" rtlCol="0" anchor="t">
            <a:spAutoFit/>
          </a:bodyPr>
          <a:lstStyle/>
          <a:p>
            <a:pPr marL="0" lvl="0" indent="0" algn="l">
              <a:lnSpc>
                <a:spcPts val="7492"/>
              </a:lnSpc>
              <a:spcBef>
                <a:spcPct val="0"/>
              </a:spcBef>
            </a:pPr>
            <a:r>
              <a:rPr lang="en-US" sz="8325" u="none" strike="noStrike" spc="-333">
                <a:solidFill>
                  <a:srgbClr val="000000"/>
                </a:solidFill>
                <a:latin typeface="Montserrat"/>
                <a:ea typeface="Montserrat"/>
                <a:cs typeface="Montserrat"/>
                <a:sym typeface="Montserrat"/>
              </a:rPr>
              <a:t>Yoga for Menopause</a:t>
            </a:r>
          </a:p>
        </p:txBody>
      </p:sp>
      <p:sp>
        <p:nvSpPr>
          <p:cNvPr id="5" name="Freeform 5"/>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105903" y="637574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5664"/>
            <a:ext cx="8115300" cy="3318622"/>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Aerobic exercises enhance heart health and mood. Options include:</a:t>
            </a:r>
          </a:p>
          <a:p>
            <a:pPr marL="0" lvl="0" indent="0" algn="l">
              <a:lnSpc>
                <a:spcPts val="299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Walking or jogging.</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Swimming or cycling.</a:t>
            </a:r>
          </a:p>
          <a:p>
            <a:pPr marL="539749" lvl="1" indent="-269875" algn="l">
              <a:lnSpc>
                <a:spcPts val="2999"/>
              </a:lnSpc>
              <a:spcBef>
                <a:spcPct val="0"/>
              </a:spcBef>
              <a:buFont typeface="Arial"/>
              <a:buChar char="•"/>
            </a:pPr>
            <a:r>
              <a:rPr lang="en-US" sz="2499" u="none" strike="noStrike" spc="-22">
                <a:solidFill>
                  <a:srgbClr val="000000"/>
                </a:solidFill>
                <a:latin typeface="Montserrat"/>
                <a:ea typeface="Montserrat"/>
                <a:cs typeface="Montserrat"/>
                <a:sym typeface="Montserrat"/>
              </a:rPr>
              <a:t>Dance classes for fun and fitness.</a:t>
            </a:r>
          </a:p>
          <a:p>
            <a:pPr marL="0" lvl="0" indent="0" algn="l">
              <a:lnSpc>
                <a:spcPts val="2999"/>
              </a:lnSpc>
              <a:spcBef>
                <a:spcPct val="0"/>
              </a:spcBef>
            </a:pPr>
            <a:endParaRPr lang="en-US" sz="2499" u="none" strike="noStrike" spc="-22">
              <a:solidFill>
                <a:srgbClr val="000000"/>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Aim for at least 150 minutes of moderate aerobic activity weekly.</a:t>
            </a:r>
          </a:p>
        </p:txBody>
      </p:sp>
      <p:sp>
        <p:nvSpPr>
          <p:cNvPr id="3" name="TextBox 3"/>
          <p:cNvSpPr txBox="1"/>
          <p:nvPr/>
        </p:nvSpPr>
        <p:spPr>
          <a:xfrm>
            <a:off x="1028700" y="127635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Aerobic Activities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305" r="-29305"/>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2700" y="0"/>
            <a:ext cx="18300700" cy="3858934"/>
            <a:chOff x="0" y="0"/>
            <a:chExt cx="4819937" cy="1016345"/>
          </a:xfrm>
        </p:grpSpPr>
        <p:sp>
          <p:nvSpPr>
            <p:cNvPr id="3" name="Freeform 3"/>
            <p:cNvSpPr/>
            <p:nvPr/>
          </p:nvSpPr>
          <p:spPr>
            <a:xfrm>
              <a:off x="0" y="0"/>
              <a:ext cx="4819938" cy="1016345"/>
            </a:xfrm>
            <a:custGeom>
              <a:avLst/>
              <a:gdLst/>
              <a:ahLst/>
              <a:cxnLst/>
              <a:rect l="l" t="t" r="r" b="b"/>
              <a:pathLst>
                <a:path w="4819938" h="1016345">
                  <a:moveTo>
                    <a:pt x="0" y="0"/>
                  </a:moveTo>
                  <a:lnTo>
                    <a:pt x="4819938" y="0"/>
                  </a:lnTo>
                  <a:lnTo>
                    <a:pt x="4819938" y="1016345"/>
                  </a:lnTo>
                  <a:lnTo>
                    <a:pt x="0" y="1016345"/>
                  </a:lnTo>
                  <a:close/>
                </a:path>
              </a:pathLst>
            </a:custGeom>
            <a:solidFill>
              <a:srgbClr val="FFFFFF"/>
            </a:solidFill>
          </p:spPr>
        </p:sp>
        <p:sp>
          <p:nvSpPr>
            <p:cNvPr id="4" name="TextBox 4"/>
            <p:cNvSpPr txBox="1"/>
            <p:nvPr/>
          </p:nvSpPr>
          <p:spPr>
            <a:xfrm>
              <a:off x="0" y="-57150"/>
              <a:ext cx="4819937" cy="1073495"/>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1022350" y="1247775"/>
            <a:ext cx="16230600" cy="967773"/>
          </a:xfrm>
          <a:prstGeom prst="rect">
            <a:avLst/>
          </a:prstGeom>
        </p:spPr>
        <p:txBody>
          <a:bodyPr lIns="0" tIns="0" rIns="0" bIns="0" rtlCol="0" anchor="t">
            <a:spAutoFit/>
          </a:bodyPr>
          <a:lstStyle/>
          <a:p>
            <a:pPr marL="0" lvl="0" indent="0" algn="ctr">
              <a:lnSpc>
                <a:spcPts val="7124"/>
              </a:lnSpc>
              <a:spcBef>
                <a:spcPct val="0"/>
              </a:spcBef>
            </a:pPr>
            <a:r>
              <a:rPr lang="en-US" sz="7915" u="none" strike="noStrike" spc="-316">
                <a:solidFill>
                  <a:srgbClr val="000000"/>
                </a:solidFill>
                <a:latin typeface="Montserrat"/>
                <a:ea typeface="Montserrat"/>
                <a:cs typeface="Montserrat"/>
                <a:sym typeface="Montserrat"/>
              </a:rPr>
              <a:t>Consistency is Key</a:t>
            </a:r>
          </a:p>
        </p:txBody>
      </p:sp>
      <p:sp>
        <p:nvSpPr>
          <p:cNvPr id="6" name="TextBox 6"/>
          <p:cNvSpPr txBox="1"/>
          <p:nvPr/>
        </p:nvSpPr>
        <p:spPr>
          <a:xfrm>
            <a:off x="1028700" y="4662919"/>
            <a:ext cx="16230600" cy="360269"/>
          </a:xfrm>
          <a:prstGeom prst="rect">
            <a:avLst/>
          </a:prstGeom>
        </p:spPr>
        <p:txBody>
          <a:bodyPr lIns="0" tIns="0" rIns="0" bIns="0" rtlCol="0" anchor="t">
            <a:spAutoFit/>
          </a:bodyPr>
          <a:lstStyle/>
          <a:p>
            <a:pPr marL="0" lvl="0" indent="0" algn="ctr">
              <a:lnSpc>
                <a:spcPts val="2999"/>
              </a:lnSpc>
              <a:spcBef>
                <a:spcPct val="0"/>
              </a:spcBef>
            </a:pPr>
            <a:r>
              <a:rPr lang="en-US" sz="2499" u="none" strike="noStrike" spc="-22">
                <a:solidFill>
                  <a:srgbClr val="000000"/>
                </a:solidFill>
                <a:latin typeface="Montserrat"/>
                <a:ea typeface="Montserrat"/>
                <a:cs typeface="Montserrat"/>
                <a:sym typeface="Montserrat"/>
              </a:rPr>
              <a:t>The best results come from regular exercise. Create a weekly schedule to:</a:t>
            </a:r>
          </a:p>
        </p:txBody>
      </p:sp>
      <p:sp>
        <p:nvSpPr>
          <p:cNvPr id="7" name="TextBox 7"/>
          <p:cNvSpPr txBox="1"/>
          <p:nvPr/>
        </p:nvSpPr>
        <p:spPr>
          <a:xfrm>
            <a:off x="3882616" y="6674393"/>
            <a:ext cx="4470671" cy="675528"/>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000000"/>
                </a:solidFill>
                <a:latin typeface="Montserrat"/>
                <a:ea typeface="Montserrat"/>
                <a:cs typeface="Montserrat"/>
                <a:sym typeface="Montserrat"/>
              </a:rPr>
              <a:t>Combine strength, yoga, and aerobic activities.</a:t>
            </a:r>
          </a:p>
        </p:txBody>
      </p:sp>
      <p:sp>
        <p:nvSpPr>
          <p:cNvPr id="8" name="TextBox 8"/>
          <p:cNvSpPr txBox="1"/>
          <p:nvPr/>
        </p:nvSpPr>
        <p:spPr>
          <a:xfrm>
            <a:off x="10743610" y="6674393"/>
            <a:ext cx="4470671" cy="675528"/>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000000"/>
                </a:solidFill>
                <a:latin typeface="Montserrat"/>
                <a:ea typeface="Montserrat"/>
                <a:cs typeface="Montserrat"/>
                <a:sym typeface="Montserrat"/>
              </a:rPr>
              <a:t>Gradually increase intensity as your fitness improves.</a:t>
            </a:r>
          </a:p>
        </p:txBody>
      </p:sp>
      <p:sp>
        <p:nvSpPr>
          <p:cNvPr id="9" name="AutoShape 9"/>
          <p:cNvSpPr/>
          <p:nvPr/>
        </p:nvSpPr>
        <p:spPr>
          <a:xfrm>
            <a:off x="7671967" y="9115425"/>
            <a:ext cx="2931365" cy="0"/>
          </a:xfrm>
          <a:prstGeom prst="line">
            <a:avLst/>
          </a:prstGeom>
          <a:ln w="285750" cap="flat">
            <a:solidFill>
              <a:srgbClr val="CAC8BA"/>
            </a:solidFill>
            <a:prstDash val="solid"/>
            <a:headEnd type="none" w="sm" len="sm"/>
            <a:tailEnd type="none" w="sm" len="sm"/>
          </a:ln>
        </p:spPr>
      </p:sp>
      <p:sp>
        <p:nvSpPr>
          <p:cNvPr id="10" name="Freeform 10"/>
          <p:cNvSpPr/>
          <p:nvPr/>
        </p:nvSpPr>
        <p:spPr>
          <a:xfrm rot="5400000">
            <a:off x="3073719" y="6645818"/>
            <a:ext cx="637730" cy="637730"/>
          </a:xfrm>
          <a:custGeom>
            <a:avLst/>
            <a:gdLst/>
            <a:ahLst/>
            <a:cxnLst/>
            <a:rect l="l" t="t" r="r" b="b"/>
            <a:pathLst>
              <a:path w="637730" h="637730">
                <a:moveTo>
                  <a:pt x="0" y="0"/>
                </a:moveTo>
                <a:lnTo>
                  <a:pt x="637730" y="0"/>
                </a:lnTo>
                <a:lnTo>
                  <a:pt x="637730" y="637729"/>
                </a:lnTo>
                <a:lnTo>
                  <a:pt x="0" y="637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0800000">
            <a:off x="9934430" y="6645818"/>
            <a:ext cx="637730" cy="637730"/>
          </a:xfrm>
          <a:custGeom>
            <a:avLst/>
            <a:gdLst/>
            <a:ahLst/>
            <a:cxnLst/>
            <a:rect l="l" t="t" r="r" b="b"/>
            <a:pathLst>
              <a:path w="637730" h="637730">
                <a:moveTo>
                  <a:pt x="0" y="0"/>
                </a:moveTo>
                <a:lnTo>
                  <a:pt x="637730" y="0"/>
                </a:lnTo>
                <a:lnTo>
                  <a:pt x="637730" y="637729"/>
                </a:lnTo>
                <a:lnTo>
                  <a:pt x="0" y="637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3. Stress Management Techniques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29129"/>
            <a:ext cx="10851514" cy="5428742"/>
            <a:chOff x="0" y="0"/>
            <a:chExt cx="14468686" cy="7238323"/>
          </a:xfrm>
        </p:grpSpPr>
        <p:sp>
          <p:nvSpPr>
            <p:cNvPr id="3" name="TextBox 3"/>
            <p:cNvSpPr txBox="1"/>
            <p:nvPr/>
          </p:nvSpPr>
          <p:spPr>
            <a:xfrm>
              <a:off x="0" y="247650"/>
              <a:ext cx="14468686" cy="3994148"/>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Why Stress Management Matters</a:t>
              </a:r>
            </a:p>
          </p:txBody>
        </p:sp>
        <p:sp>
          <p:nvSpPr>
            <p:cNvPr id="4" name="TextBox 4"/>
            <p:cNvSpPr txBox="1"/>
            <p:nvPr/>
          </p:nvSpPr>
          <p:spPr>
            <a:xfrm>
              <a:off x="0" y="5275613"/>
              <a:ext cx="14468686" cy="196271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Stress can exacerbate menopausal symptoms like hot flashes and sleep disturbances. Managing stress through relaxation techniques and mindfulness helps regulate cortisol levels, which directly affect hormonal balance.</a:t>
              </a:r>
            </a:p>
          </p:txBody>
        </p:sp>
      </p:grpSp>
      <p:sp>
        <p:nvSpPr>
          <p:cNvPr id="5" name="Freeform 5"/>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75762" r="-32007"/>
            </a:stretch>
          </a:blipFill>
        </p:spPr>
      </p:sp>
      <p:sp>
        <p:nvSpPr>
          <p:cNvPr id="6" name="Freeform 6"/>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AutoShape 8"/>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769"/>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210432"/>
            <a:ext cx="10357777" cy="1853038"/>
          </a:xfrm>
          <a:prstGeom prst="rect">
            <a:avLst/>
          </a:prstGeom>
        </p:spPr>
        <p:txBody>
          <a:bodyPr lIns="0" tIns="0" rIns="0" bIns="0" rtlCol="0" anchor="t">
            <a:spAutoFit/>
          </a:bodyPr>
          <a:lstStyle/>
          <a:p>
            <a:pPr marL="0" lvl="0" indent="0" algn="l">
              <a:lnSpc>
                <a:spcPts val="7124"/>
              </a:lnSpc>
              <a:spcBef>
                <a:spcPct val="0"/>
              </a:spcBef>
            </a:pPr>
            <a:r>
              <a:rPr lang="en-US" sz="7915" u="none" strike="noStrike" spc="-316">
                <a:solidFill>
                  <a:srgbClr val="000000"/>
                </a:solidFill>
                <a:latin typeface="Montserrat"/>
                <a:ea typeface="Montserrat"/>
                <a:cs typeface="Montserrat"/>
                <a:sym typeface="Montserrat"/>
              </a:rPr>
              <a:t>Meditation and Deep Breathing</a:t>
            </a:r>
          </a:p>
        </p:txBody>
      </p:sp>
      <p:sp>
        <p:nvSpPr>
          <p:cNvPr id="7" name="TextBox 7"/>
          <p:cNvSpPr txBox="1"/>
          <p:nvPr/>
        </p:nvSpPr>
        <p:spPr>
          <a:xfrm>
            <a:off x="1028700" y="5355594"/>
            <a:ext cx="11435838"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Simple relaxation techniques can provide immediate relief.</a:t>
            </a:r>
          </a:p>
        </p:txBody>
      </p:sp>
      <p:sp>
        <p:nvSpPr>
          <p:cNvPr id="8" name="TextBox 8"/>
          <p:cNvSpPr txBox="1"/>
          <p:nvPr/>
        </p:nvSpPr>
        <p:spPr>
          <a:xfrm>
            <a:off x="1028700" y="6499714"/>
            <a:ext cx="10357777"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000000"/>
                </a:solidFill>
                <a:latin typeface="Montserrat Bold"/>
                <a:ea typeface="Montserrat Bold"/>
                <a:cs typeface="Montserrat Bold"/>
                <a:sym typeface="Montserrat Bold"/>
              </a:rPr>
              <a:t>Meditation:</a:t>
            </a:r>
            <a:r>
              <a:rPr lang="en-US" sz="2499" u="none" strike="noStrike" spc="-22">
                <a:solidFill>
                  <a:srgbClr val="000000"/>
                </a:solidFill>
                <a:latin typeface="Montserrat"/>
                <a:ea typeface="Montserrat"/>
                <a:cs typeface="Montserrat"/>
                <a:sym typeface="Montserrat"/>
              </a:rPr>
              <a:t> Quiet the mind and enhance focus.</a:t>
            </a:r>
          </a:p>
        </p:txBody>
      </p:sp>
      <p:sp>
        <p:nvSpPr>
          <p:cNvPr id="9" name="TextBox 9"/>
          <p:cNvSpPr txBox="1"/>
          <p:nvPr/>
        </p:nvSpPr>
        <p:spPr>
          <a:xfrm>
            <a:off x="1028700" y="7620116"/>
            <a:ext cx="10357777"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000000"/>
                </a:solidFill>
                <a:latin typeface="Montserrat Bold"/>
                <a:ea typeface="Montserrat Bold"/>
                <a:cs typeface="Montserrat Bold"/>
                <a:sym typeface="Montserrat Bold"/>
              </a:rPr>
              <a:t>Deep Breathing:</a:t>
            </a:r>
            <a:r>
              <a:rPr lang="en-US" sz="2499" u="none" strike="noStrike" spc="-22">
                <a:solidFill>
                  <a:srgbClr val="000000"/>
                </a:solidFill>
                <a:latin typeface="Montserrat"/>
                <a:ea typeface="Montserrat"/>
                <a:cs typeface="Montserrat"/>
                <a:sym typeface="Montserrat"/>
              </a:rPr>
              <a:t> Reduce tension by practicing slow, controlled breaths for 5-10 minutes daily.</a:t>
            </a:r>
          </a:p>
        </p:txBody>
      </p:sp>
      <p:sp>
        <p:nvSpPr>
          <p:cNvPr id="10" name="AutoShape 10"/>
          <p:cNvSpPr/>
          <p:nvPr/>
        </p:nvSpPr>
        <p:spPr>
          <a:xfrm>
            <a:off x="1028700" y="4629403"/>
            <a:ext cx="2931365" cy="0"/>
          </a:xfrm>
          <a:prstGeom prst="line">
            <a:avLst/>
          </a:prstGeom>
          <a:ln w="285750" cap="flat">
            <a:solidFill>
              <a:srgbClr val="CAC8BA"/>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93192" r="-30076"/>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403849"/>
            <a:ext cx="1035777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Journaling for Emotional Release</a:t>
            </a:r>
          </a:p>
        </p:txBody>
      </p:sp>
      <p:sp>
        <p:nvSpPr>
          <p:cNvPr id="7" name="TextBox 7"/>
          <p:cNvSpPr txBox="1"/>
          <p:nvPr/>
        </p:nvSpPr>
        <p:spPr>
          <a:xfrm>
            <a:off x="1028700" y="5540935"/>
            <a:ext cx="10357777"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Journaling is a powerful tool for identifying stressors and processing emotions. Use prompts like:</a:t>
            </a:r>
          </a:p>
        </p:txBody>
      </p:sp>
      <p:sp>
        <p:nvSpPr>
          <p:cNvPr id="8" name="TextBox 8"/>
          <p:cNvSpPr txBox="1"/>
          <p:nvPr/>
        </p:nvSpPr>
        <p:spPr>
          <a:xfrm>
            <a:off x="1028700" y="6861549"/>
            <a:ext cx="10357777"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“What am I grateful for today?”</a:t>
            </a:r>
          </a:p>
        </p:txBody>
      </p:sp>
      <p:sp>
        <p:nvSpPr>
          <p:cNvPr id="9" name="TextBox 9"/>
          <p:cNvSpPr txBox="1"/>
          <p:nvPr/>
        </p:nvSpPr>
        <p:spPr>
          <a:xfrm>
            <a:off x="1028700" y="7791450"/>
            <a:ext cx="10357777"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“What challenges did I overcome this week?”</a:t>
            </a:r>
          </a:p>
        </p:txBody>
      </p:sp>
      <p:sp>
        <p:nvSpPr>
          <p:cNvPr id="10" name="AutoShape 10"/>
          <p:cNvSpPr/>
          <p:nvPr/>
        </p:nvSpPr>
        <p:spPr>
          <a:xfrm>
            <a:off x="1028700" y="4823020"/>
            <a:ext cx="2931365" cy="0"/>
          </a:xfrm>
          <a:prstGeom prst="line">
            <a:avLst/>
          </a:prstGeom>
          <a:ln w="285750" cap="flat">
            <a:solidFill>
              <a:srgbClr val="CAC8BA"/>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47449" r="-97012"/>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grpSp>
        <p:nvGrpSpPr>
          <p:cNvPr id="6" name="Group 6"/>
          <p:cNvGrpSpPr/>
          <p:nvPr/>
        </p:nvGrpSpPr>
        <p:grpSpPr>
          <a:xfrm>
            <a:off x="1028700" y="2674542"/>
            <a:ext cx="8115300" cy="4690729"/>
            <a:chOff x="0" y="0"/>
            <a:chExt cx="10820400" cy="6254305"/>
          </a:xfrm>
        </p:grpSpPr>
        <p:sp>
          <p:nvSpPr>
            <p:cNvPr id="7" name="TextBox 7"/>
            <p:cNvSpPr txBox="1"/>
            <p:nvPr/>
          </p:nvSpPr>
          <p:spPr>
            <a:xfrm>
              <a:off x="0" y="4895841"/>
              <a:ext cx="9491655" cy="135846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Lowers cortisol levels.</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Enhances mood.</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Improves energy.</a:t>
              </a:r>
            </a:p>
          </p:txBody>
        </p:sp>
        <p:sp>
          <p:nvSpPr>
            <p:cNvPr id="8" name="TextBox 8"/>
            <p:cNvSpPr txBox="1"/>
            <p:nvPr/>
          </p:nvSpPr>
          <p:spPr>
            <a:xfrm>
              <a:off x="0" y="3359701"/>
              <a:ext cx="9491655" cy="1126565"/>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Combine light exercise with relaxation by spending time in green spaces. Walking in nature:</a:t>
              </a:r>
            </a:p>
          </p:txBody>
        </p:sp>
        <p:sp>
          <p:nvSpPr>
            <p:cNvPr id="9" name="TextBox 9"/>
            <p:cNvSpPr txBox="1"/>
            <p:nvPr/>
          </p:nvSpPr>
          <p:spPr>
            <a:xfrm>
              <a:off x="0" y="247650"/>
              <a:ext cx="10820400" cy="145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Nature Walks</a:t>
              </a:r>
            </a:p>
          </p:txBody>
        </p:sp>
        <p:sp>
          <p:nvSpPr>
            <p:cNvPr id="10" name="AutoShape 10"/>
            <p:cNvSpPr/>
            <p:nvPr/>
          </p:nvSpPr>
          <p:spPr>
            <a:xfrm>
              <a:off x="0" y="2268736"/>
              <a:ext cx="3908487" cy="0"/>
            </a:xfrm>
            <a:prstGeom prst="line">
              <a:avLst/>
            </a:prstGeom>
            <a:ln w="381000" cap="flat">
              <a:solidFill>
                <a:srgbClr val="CAC8BA"/>
              </a:solidFill>
              <a:prstDash val="solid"/>
              <a:headEnd type="none" w="sm" len="sm"/>
              <a:tailEnd type="none" w="sm" len="sm"/>
            </a:ln>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73045" r="-73045"/>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46529" y="2311880"/>
            <a:ext cx="908176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Social Connections</a:t>
            </a:r>
          </a:p>
        </p:txBody>
      </p:sp>
      <p:sp>
        <p:nvSpPr>
          <p:cNvPr id="7" name="TextBox 7"/>
          <p:cNvSpPr txBox="1"/>
          <p:nvPr/>
        </p:nvSpPr>
        <p:spPr>
          <a:xfrm>
            <a:off x="1037614" y="5520845"/>
            <a:ext cx="9090675"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Building strong relationships fosters emotional resilience.</a:t>
            </a:r>
          </a:p>
        </p:txBody>
      </p:sp>
      <p:sp>
        <p:nvSpPr>
          <p:cNvPr id="8" name="TextBox 8"/>
          <p:cNvSpPr txBox="1"/>
          <p:nvPr/>
        </p:nvSpPr>
        <p:spPr>
          <a:xfrm>
            <a:off x="1037614" y="6376414"/>
            <a:ext cx="908176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Join support groups or participate in community activities.</a:t>
            </a:r>
          </a:p>
        </p:txBody>
      </p:sp>
      <p:sp>
        <p:nvSpPr>
          <p:cNvPr id="9" name="TextBox 9"/>
          <p:cNvSpPr txBox="1"/>
          <p:nvPr/>
        </p:nvSpPr>
        <p:spPr>
          <a:xfrm>
            <a:off x="1028700" y="7547242"/>
            <a:ext cx="9090675"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Schedule regular time with friends and loved ones to reduce feelings of isolation.</a:t>
            </a:r>
          </a:p>
        </p:txBody>
      </p:sp>
      <p:sp>
        <p:nvSpPr>
          <p:cNvPr id="10" name="AutoShape 10"/>
          <p:cNvSpPr/>
          <p:nvPr/>
        </p:nvSpPr>
        <p:spPr>
          <a:xfrm>
            <a:off x="1046529" y="4901720"/>
            <a:ext cx="2931365" cy="0"/>
          </a:xfrm>
          <a:prstGeom prst="line">
            <a:avLst/>
          </a:prstGeom>
          <a:ln w="285750" cap="flat">
            <a:solidFill>
              <a:srgbClr val="CAC8BA"/>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000000"/>
                </a:solidFill>
                <a:latin typeface="Montserrat"/>
                <a:ea typeface="Montserrat"/>
                <a:cs typeface="Montserrat"/>
                <a:sym typeface="Montserrat"/>
              </a:rPr>
              <a:t>4. </a:t>
            </a:r>
            <a:r>
              <a:rPr lang="en-US" sz="8499" u="none" strike="noStrike" spc="-339">
                <a:solidFill>
                  <a:srgbClr val="000000"/>
                </a:solidFill>
                <a:latin typeface="Montserrat"/>
                <a:ea typeface="Montserrat"/>
                <a:cs typeface="Montserrat"/>
                <a:sym typeface="Montserrat"/>
              </a:rPr>
              <a:t>Developing Personalized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884505" y="10519"/>
            <a:ext cx="10653437" cy="10287000"/>
          </a:xfrm>
          <a:custGeom>
            <a:avLst/>
            <a:gdLst/>
            <a:ahLst/>
            <a:cxnLst/>
            <a:rect l="l" t="t" r="r" b="b"/>
            <a:pathLst>
              <a:path w="10653437" h="10287000">
                <a:moveTo>
                  <a:pt x="0" y="0"/>
                </a:moveTo>
                <a:lnTo>
                  <a:pt x="10653437" y="0"/>
                </a:lnTo>
                <a:lnTo>
                  <a:pt x="10653437" y="10287000"/>
                </a:lnTo>
                <a:lnTo>
                  <a:pt x="0" y="10287000"/>
                </a:lnTo>
                <a:lnTo>
                  <a:pt x="0" y="0"/>
                </a:lnTo>
                <a:close/>
              </a:path>
            </a:pathLst>
          </a:custGeom>
          <a:blipFill>
            <a:blip r:embed="rId2"/>
            <a:stretch>
              <a:fillRect l="-44931"/>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847806" y="3290462"/>
            <a:ext cx="10036699" cy="1853038"/>
          </a:xfrm>
          <a:prstGeom prst="rect">
            <a:avLst/>
          </a:prstGeom>
        </p:spPr>
        <p:txBody>
          <a:bodyPr lIns="0" tIns="0" rIns="0" bIns="0" rtlCol="0" anchor="t">
            <a:spAutoFit/>
          </a:bodyPr>
          <a:lstStyle/>
          <a:p>
            <a:pPr marL="0" lvl="0" indent="0" algn="l">
              <a:lnSpc>
                <a:spcPts val="7124"/>
              </a:lnSpc>
              <a:spcBef>
                <a:spcPct val="0"/>
              </a:spcBef>
            </a:pPr>
            <a:r>
              <a:rPr lang="en-US" sz="7915" u="none" strike="noStrike" spc="-316">
                <a:solidFill>
                  <a:srgbClr val="000000"/>
                </a:solidFill>
                <a:latin typeface="Montserrat"/>
                <a:ea typeface="Montserrat"/>
                <a:cs typeface="Montserrat"/>
                <a:sym typeface="Montserrat"/>
              </a:rPr>
              <a:t>Personalizing </a:t>
            </a:r>
          </a:p>
          <a:p>
            <a:pPr marL="0" lvl="0" indent="0" algn="l">
              <a:lnSpc>
                <a:spcPts val="7124"/>
              </a:lnSpc>
              <a:spcBef>
                <a:spcPct val="0"/>
              </a:spcBef>
            </a:pPr>
            <a:r>
              <a:rPr lang="en-US" sz="7915" u="none" strike="noStrike" spc="-316">
                <a:solidFill>
                  <a:srgbClr val="000000"/>
                </a:solidFill>
                <a:latin typeface="Montserrat"/>
                <a:ea typeface="Montserrat"/>
                <a:cs typeface="Montserrat"/>
                <a:sym typeface="Montserrat"/>
              </a:rPr>
              <a:t>Lifestyle Changes</a:t>
            </a:r>
          </a:p>
        </p:txBody>
      </p:sp>
      <p:sp>
        <p:nvSpPr>
          <p:cNvPr id="7" name="TextBox 7"/>
          <p:cNvSpPr txBox="1"/>
          <p:nvPr/>
        </p:nvSpPr>
        <p:spPr>
          <a:xfrm>
            <a:off x="1028700" y="5914632"/>
            <a:ext cx="11594101"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Each woman’s menopause journey is unique. Personalization is key:</a:t>
            </a:r>
          </a:p>
        </p:txBody>
      </p:sp>
      <p:sp>
        <p:nvSpPr>
          <p:cNvPr id="8" name="TextBox 8"/>
          <p:cNvSpPr txBox="1"/>
          <p:nvPr/>
        </p:nvSpPr>
        <p:spPr>
          <a:xfrm>
            <a:off x="1028700" y="6680763"/>
            <a:ext cx="11594101"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Identify your primary symptoms.</a:t>
            </a:r>
          </a:p>
        </p:txBody>
      </p:sp>
      <p:sp>
        <p:nvSpPr>
          <p:cNvPr id="9" name="TextBox 9"/>
          <p:cNvSpPr txBox="1"/>
          <p:nvPr/>
        </p:nvSpPr>
        <p:spPr>
          <a:xfrm>
            <a:off x="1028700" y="7429689"/>
            <a:ext cx="11594101"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Select lifestyle changes that suit your preferences and goals.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2790256" y="4175727"/>
            <a:ext cx="9681564" cy="967773"/>
          </a:xfrm>
          <a:prstGeom prst="rect">
            <a:avLst/>
          </a:prstGeom>
        </p:spPr>
        <p:txBody>
          <a:bodyPr lIns="0" tIns="0" rIns="0" bIns="0" rtlCol="0" anchor="t">
            <a:spAutoFit/>
          </a:bodyPr>
          <a:lstStyle/>
          <a:p>
            <a:pPr marL="0" lvl="0" indent="0" algn="l">
              <a:lnSpc>
                <a:spcPts val="7124"/>
              </a:lnSpc>
              <a:spcBef>
                <a:spcPct val="0"/>
              </a:spcBef>
            </a:pPr>
            <a:r>
              <a:rPr lang="en-US" sz="7915" u="none" strike="noStrike" spc="-316">
                <a:solidFill>
                  <a:srgbClr val="000000"/>
                </a:solidFill>
                <a:latin typeface="Montserrat"/>
                <a:ea typeface="Montserrat"/>
                <a:cs typeface="Montserrat"/>
                <a:sym typeface="Montserrat"/>
              </a:rPr>
              <a:t>Tracking Progress</a:t>
            </a:r>
          </a:p>
        </p:txBody>
      </p:sp>
      <p:sp>
        <p:nvSpPr>
          <p:cNvPr id="6" name="TextBox 6"/>
          <p:cNvSpPr txBox="1"/>
          <p:nvPr/>
        </p:nvSpPr>
        <p:spPr>
          <a:xfrm>
            <a:off x="1035982" y="6015344"/>
            <a:ext cx="11435838" cy="360269"/>
          </a:xfrm>
          <a:prstGeom prst="rect">
            <a:avLst/>
          </a:prstGeom>
        </p:spPr>
        <p:txBody>
          <a:bodyPr lIns="0" tIns="0" rIns="0" bIns="0" rtlCol="0" anchor="t">
            <a:spAutoFit/>
          </a:bodyPr>
          <a:lstStyle/>
          <a:p>
            <a:pPr algn="l">
              <a:lnSpc>
                <a:spcPts val="2999"/>
              </a:lnSpc>
            </a:pPr>
            <a:r>
              <a:rPr lang="en-US" sz="2499" u="none" strike="noStrike" spc="-22">
                <a:solidFill>
                  <a:srgbClr val="000000"/>
                </a:solidFill>
                <a:latin typeface="Montserrat"/>
                <a:ea typeface="Montserrat"/>
                <a:cs typeface="Montserrat"/>
                <a:sym typeface="Montserrat"/>
              </a:rPr>
              <a:t>Monitoring your journey helps refine strategies over time.</a:t>
            </a:r>
          </a:p>
        </p:txBody>
      </p:sp>
      <p:sp>
        <p:nvSpPr>
          <p:cNvPr id="7" name="TextBox 7"/>
          <p:cNvSpPr txBox="1"/>
          <p:nvPr/>
        </p:nvSpPr>
        <p:spPr>
          <a:xfrm>
            <a:off x="1028700" y="6688629"/>
            <a:ext cx="1144312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Use journals or apps to record symptom patterns and improvements.</a:t>
            </a:r>
          </a:p>
        </p:txBody>
      </p:sp>
      <p:sp>
        <p:nvSpPr>
          <p:cNvPr id="8" name="TextBox 8"/>
          <p:cNvSpPr txBox="1"/>
          <p:nvPr/>
        </p:nvSpPr>
        <p:spPr>
          <a:xfrm>
            <a:off x="1028700" y="7342305"/>
            <a:ext cx="1144312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Adjust your plan based on what works best for you.</a:t>
            </a:r>
          </a:p>
        </p:txBody>
      </p:sp>
      <p:sp>
        <p:nvSpPr>
          <p:cNvPr id="9" name="Freeform 9"/>
          <p:cNvSpPr/>
          <p:nvPr/>
        </p:nvSpPr>
        <p:spPr>
          <a:xfrm>
            <a:off x="12884505" y="10519"/>
            <a:ext cx="10653437" cy="10287000"/>
          </a:xfrm>
          <a:custGeom>
            <a:avLst/>
            <a:gdLst/>
            <a:ahLst/>
            <a:cxnLst/>
            <a:rect l="l" t="t" r="r" b="b"/>
            <a:pathLst>
              <a:path w="10653437" h="10287000">
                <a:moveTo>
                  <a:pt x="0" y="0"/>
                </a:moveTo>
                <a:lnTo>
                  <a:pt x="10653437" y="0"/>
                </a:lnTo>
                <a:lnTo>
                  <a:pt x="10653437" y="10287000"/>
                </a:lnTo>
                <a:lnTo>
                  <a:pt x="0" y="10287000"/>
                </a:lnTo>
                <a:lnTo>
                  <a:pt x="0" y="0"/>
                </a:lnTo>
                <a:close/>
              </a:path>
            </a:pathLst>
          </a:custGeom>
          <a:blipFill>
            <a:blip r:embed="rId8"/>
            <a:stretch>
              <a:fillRect l="-44659"/>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700" y="6501527"/>
            <a:ext cx="11071277"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Set realistic goals and break them into smaller steps.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Schedule activities like exercise or meal prep in advance.</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Celebrate milestones to stay motivated.</a:t>
            </a:r>
          </a:p>
        </p:txBody>
      </p:sp>
      <p:sp>
        <p:nvSpPr>
          <p:cNvPr id="6" name="TextBox 6"/>
          <p:cNvSpPr txBox="1"/>
          <p:nvPr/>
        </p:nvSpPr>
        <p:spPr>
          <a:xfrm>
            <a:off x="1028700" y="5573119"/>
            <a:ext cx="11071277"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Challenges like time constraints or low motivation can hinder progress. Tips for success:</a:t>
            </a:r>
          </a:p>
        </p:txBody>
      </p:sp>
      <p:sp>
        <p:nvSpPr>
          <p:cNvPr id="7" name="TextBox 7"/>
          <p:cNvSpPr txBox="1"/>
          <p:nvPr/>
        </p:nvSpPr>
        <p:spPr>
          <a:xfrm>
            <a:off x="2762250" y="3172821"/>
            <a:ext cx="933772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Overcoming Barriers</a:t>
            </a:r>
          </a:p>
        </p:txBody>
      </p:sp>
      <p:sp>
        <p:nvSpPr>
          <p:cNvPr id="8" name="Freeform 8"/>
          <p:cNvSpPr/>
          <p:nvPr/>
        </p:nvSpPr>
        <p:spPr>
          <a:xfrm>
            <a:off x="12884505" y="10519"/>
            <a:ext cx="10653437" cy="10287000"/>
          </a:xfrm>
          <a:custGeom>
            <a:avLst/>
            <a:gdLst/>
            <a:ahLst/>
            <a:cxnLst/>
            <a:rect l="l" t="t" r="r" b="b"/>
            <a:pathLst>
              <a:path w="10653437" h="10287000">
                <a:moveTo>
                  <a:pt x="0" y="0"/>
                </a:moveTo>
                <a:lnTo>
                  <a:pt x="10653437" y="0"/>
                </a:lnTo>
                <a:lnTo>
                  <a:pt x="10653437" y="10287000"/>
                </a:lnTo>
                <a:lnTo>
                  <a:pt x="0" y="10287000"/>
                </a:lnTo>
                <a:lnTo>
                  <a:pt x="0" y="0"/>
                </a:lnTo>
                <a:close/>
              </a:path>
            </a:pathLst>
          </a:custGeom>
          <a:blipFill>
            <a:blip r:embed="rId8"/>
            <a:stretch>
              <a:fillRect l="-22465" r="-22465"/>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731131" y="5709019"/>
            <a:ext cx="7528169" cy="3549281"/>
            <a:chOff x="0" y="0"/>
            <a:chExt cx="10037559" cy="4732375"/>
          </a:xfrm>
        </p:grpSpPr>
        <p:sp>
          <p:nvSpPr>
            <p:cNvPr id="3" name="TextBox 3"/>
            <p:cNvSpPr txBox="1"/>
            <p:nvPr/>
          </p:nvSpPr>
          <p:spPr>
            <a:xfrm>
              <a:off x="0" y="9525"/>
              <a:ext cx="10037559"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A healthy lifestyle significantly reduces menopausal symptoms.</a:t>
              </a:r>
            </a:p>
          </p:txBody>
        </p:sp>
        <p:sp>
          <p:nvSpPr>
            <p:cNvPr id="4" name="TextBox 4"/>
            <p:cNvSpPr txBox="1"/>
            <p:nvPr/>
          </p:nvSpPr>
          <p:spPr>
            <a:xfrm>
              <a:off x="0" y="1912999"/>
              <a:ext cx="10037559"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Combining diet, exercise, and stress management creates lasting benefits.</a:t>
              </a:r>
            </a:p>
          </p:txBody>
        </p:sp>
        <p:sp>
          <p:nvSpPr>
            <p:cNvPr id="5" name="TextBox 5"/>
            <p:cNvSpPr txBox="1"/>
            <p:nvPr/>
          </p:nvSpPr>
          <p:spPr>
            <a:xfrm>
              <a:off x="0" y="3755782"/>
              <a:ext cx="10037559"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Personalization and consistency are the keys to success.</a:t>
              </a:r>
            </a:p>
          </p:txBody>
        </p:sp>
      </p:grpSp>
      <p:sp>
        <p:nvSpPr>
          <p:cNvPr id="6" name="TextBox 6"/>
          <p:cNvSpPr txBox="1"/>
          <p:nvPr/>
        </p:nvSpPr>
        <p:spPr>
          <a:xfrm>
            <a:off x="1028700" y="1276350"/>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Key Takeaways</a:t>
            </a:r>
          </a:p>
        </p:txBody>
      </p:sp>
      <p:sp>
        <p:nvSpPr>
          <p:cNvPr id="7" name="Freeform 7"/>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9144000" y="0"/>
            <a:ext cx="9144000" cy="4673414"/>
          </a:xfrm>
          <a:custGeom>
            <a:avLst/>
            <a:gdLst/>
            <a:ahLst/>
            <a:cxnLst/>
            <a:rect l="l" t="t" r="r" b="b"/>
            <a:pathLst>
              <a:path w="9144000" h="4673414">
                <a:moveTo>
                  <a:pt x="0" y="0"/>
                </a:moveTo>
                <a:lnTo>
                  <a:pt x="9144000" y="0"/>
                </a:lnTo>
                <a:lnTo>
                  <a:pt x="9144000" y="4673414"/>
                </a:lnTo>
                <a:lnTo>
                  <a:pt x="0" y="4673414"/>
                </a:lnTo>
                <a:lnTo>
                  <a:pt x="0" y="0"/>
                </a:lnTo>
                <a:close/>
              </a:path>
            </a:pathLst>
          </a:custGeom>
          <a:blipFill>
            <a:blip r:embed="rId6"/>
            <a:stretch>
              <a:fillRect b="-30358"/>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2238805"/>
            <a:ext cx="7555488" cy="483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5: Lifestyle Interventions for Menopause</a:t>
            </a:r>
          </a:p>
        </p:txBody>
      </p:sp>
      <p:sp>
        <p:nvSpPr>
          <p:cNvPr id="7" name="TextBox 7"/>
          <p:cNvSpPr txBox="1"/>
          <p:nvPr/>
        </p:nvSpPr>
        <p:spPr>
          <a:xfrm>
            <a:off x="2443982" y="7300189"/>
            <a:ext cx="6845016" cy="730063"/>
          </a:xfrm>
          <a:prstGeom prst="rect">
            <a:avLst/>
          </a:prstGeom>
        </p:spPr>
        <p:txBody>
          <a:bodyPr lIns="0" tIns="0" rIns="0" bIns="0" rtlCol="0" anchor="t">
            <a:spAutoFit/>
          </a:bodyPr>
          <a:lstStyle/>
          <a:p>
            <a:pPr marL="0" lvl="0" indent="0" algn="l">
              <a:lnSpc>
                <a:spcPts val="2999"/>
              </a:lnSpc>
            </a:pPr>
            <a:r>
              <a:rPr lang="en-US" sz="2499" spc="-22">
                <a:solidFill>
                  <a:srgbClr val="171616"/>
                </a:solidFill>
                <a:latin typeface="Montserrat"/>
                <a:ea typeface="Montserrat"/>
                <a:cs typeface="Montserrat"/>
                <a:sym typeface="Montserrat"/>
              </a:rPr>
              <a:t>Empowering Women Through Personalized Changes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000000"/>
                </a:solidFill>
                <a:latin typeface="Montserrat"/>
                <a:ea typeface="Montserrat"/>
                <a:cs typeface="Montserrat"/>
                <a:sym typeface="Montserrat"/>
              </a:rPr>
              <a:t>1.</a:t>
            </a:r>
            <a:r>
              <a:rPr lang="en-US" sz="8499" u="none" strike="noStrike" spc="-339">
                <a:solidFill>
                  <a:srgbClr val="000000"/>
                </a:solidFill>
                <a:latin typeface="Montserrat"/>
                <a:ea typeface="Montserrat"/>
                <a:cs typeface="Montserrat"/>
                <a:sym typeface="Montserrat"/>
              </a:rPr>
              <a:t> Diet for Menopause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976705"/>
            <a:ext cx="14572301" cy="4281595"/>
            <a:chOff x="0" y="0"/>
            <a:chExt cx="19429735" cy="5708793"/>
          </a:xfrm>
        </p:grpSpPr>
        <p:sp>
          <p:nvSpPr>
            <p:cNvPr id="3" name="TextBox 3"/>
            <p:cNvSpPr txBox="1"/>
            <p:nvPr/>
          </p:nvSpPr>
          <p:spPr>
            <a:xfrm>
              <a:off x="0" y="247650"/>
              <a:ext cx="19423679" cy="145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Why Diet Matters</a:t>
              </a:r>
            </a:p>
          </p:txBody>
        </p:sp>
        <p:sp>
          <p:nvSpPr>
            <p:cNvPr id="4" name="TextBox 4"/>
            <p:cNvSpPr txBox="1"/>
            <p:nvPr/>
          </p:nvSpPr>
          <p:spPr>
            <a:xfrm>
              <a:off x="0" y="3746083"/>
              <a:ext cx="19429735" cy="196271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Hormonal shifts during menopause can affect metabolism, bone health, and mood. A nutrient-rich diet plays a crucial role in managing symptoms and supporting overall health. By focusing on anti-inflammatory foods, phytoestrogens, and key micronutrients, women can mitigate common challenges like hot flashes, weight gain, and bone loss.</a:t>
              </a:r>
            </a:p>
          </p:txBody>
        </p:sp>
      </p:grpSp>
      <p:sp>
        <p:nvSpPr>
          <p:cNvPr id="5" name="Freeform 5"/>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76651" b="-157926"/>
            </a:stretch>
          </a:blipFill>
        </p:spPr>
      </p:sp>
      <p:sp>
        <p:nvSpPr>
          <p:cNvPr id="6" name="AutoShape 6"/>
          <p:cNvSpPr/>
          <p:nvPr/>
        </p:nvSpPr>
        <p:spPr>
          <a:xfrm>
            <a:off x="12669636" y="5695385"/>
            <a:ext cx="2931365" cy="0"/>
          </a:xfrm>
          <a:prstGeom prst="line">
            <a:avLst/>
          </a:prstGeom>
          <a:ln w="285750" cap="flat">
            <a:solidFill>
              <a:srgbClr val="A6A6A6"/>
            </a:solidFill>
            <a:prstDash val="solid"/>
            <a:headEnd type="none" w="sm" len="sm"/>
            <a:tailEnd type="none" w="sm" len="sm"/>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99"/>
            </a:blip>
            <a:stretch>
              <a:fillRect t="-14222" b="-4222"/>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028700" y="6658098"/>
            <a:ext cx="2931365"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9952975" y="3196601"/>
            <a:ext cx="7306325" cy="333375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Reducing inflammation is essential for symptom management. Include foods like:</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Leafy greens (e.g., spinach, kale).</a:t>
            </a: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Berries (e.g., blueberries, strawberries).</a:t>
            </a: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Healthy fats (e.g., avocado, olive oil).</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These foods can alleviate joint pain, enhance energy levels, and promote heart health.</a:t>
            </a:r>
          </a:p>
        </p:txBody>
      </p:sp>
      <p:sp>
        <p:nvSpPr>
          <p:cNvPr id="6" name="TextBox 6"/>
          <p:cNvSpPr txBox="1"/>
          <p:nvPr/>
        </p:nvSpPr>
        <p:spPr>
          <a:xfrm>
            <a:off x="1028700" y="3434726"/>
            <a:ext cx="699842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Anti-Inflammatory Foods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99"/>
            </a:blip>
            <a:stretch>
              <a:fillRect t="-14222" b="-4222"/>
            </a:stretch>
          </a:blipFill>
        </p:spPr>
      </p:sp>
      <p:sp>
        <p:nvSpPr>
          <p:cNvPr id="3" name="TextBox 3"/>
          <p:cNvSpPr txBox="1"/>
          <p:nvPr/>
        </p:nvSpPr>
        <p:spPr>
          <a:xfrm>
            <a:off x="9053412" y="3110276"/>
            <a:ext cx="8205888" cy="3688416"/>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Phytoestrogens, found in plant-based foods, mimic estrogen and may help balance hormonal shifts. Sources include:</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Soy (tofu, edamame, soy milk).</a:t>
            </a: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Flaxseeds (ground for easy digestion).</a:t>
            </a: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Chickpeas and lentils.</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Incorporating these foods into your meals may ease symptoms like hot flashes and vaginal dryness.</a:t>
            </a:r>
          </a:p>
        </p:txBody>
      </p:sp>
      <p:sp>
        <p:nvSpPr>
          <p:cNvPr id="4" name="TextBox 4"/>
          <p:cNvSpPr txBox="1"/>
          <p:nvPr/>
        </p:nvSpPr>
        <p:spPr>
          <a:xfrm>
            <a:off x="1028700" y="3262676"/>
            <a:ext cx="5602838" cy="736170"/>
          </a:xfrm>
          <a:prstGeom prst="rect">
            <a:avLst/>
          </a:prstGeom>
        </p:spPr>
        <p:txBody>
          <a:bodyPr lIns="0" tIns="0" rIns="0" bIns="0" rtlCol="0" anchor="t">
            <a:spAutoFit/>
          </a:bodyPr>
          <a:lstStyle/>
          <a:p>
            <a:pPr marL="0" lvl="0" indent="0" algn="l">
              <a:lnSpc>
                <a:spcPts val="5332"/>
              </a:lnSpc>
              <a:spcBef>
                <a:spcPct val="0"/>
              </a:spcBef>
            </a:pPr>
            <a:r>
              <a:rPr lang="en-US" sz="5925" u="none" strike="noStrike" spc="-237">
                <a:solidFill>
                  <a:srgbClr val="FFFFFF"/>
                </a:solidFill>
                <a:latin typeface="Montserrat"/>
                <a:ea typeface="Montserrat"/>
                <a:cs typeface="Montserrat"/>
                <a:sym typeface="Montserrat"/>
              </a:rPr>
              <a:t>Phytoestrogens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AutoShape 6"/>
          <p:cNvSpPr/>
          <p:nvPr/>
        </p:nvSpPr>
        <p:spPr>
          <a:xfrm>
            <a:off x="1028700" y="4806847"/>
            <a:ext cx="2931365"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99"/>
            </a:blip>
            <a:stretch>
              <a:fillRect t="-14222" b="-4222"/>
            </a:stretch>
          </a:blipFill>
        </p:spPr>
      </p:sp>
      <p:sp>
        <p:nvSpPr>
          <p:cNvPr id="3" name="TextBox 3"/>
          <p:cNvSpPr txBox="1"/>
          <p:nvPr/>
        </p:nvSpPr>
        <p:spPr>
          <a:xfrm>
            <a:off x="9067800" y="3441189"/>
            <a:ext cx="8191500" cy="405821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Key nutrients support menopause health:</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b="1" u="none" strike="noStrike" spc="-22">
                <a:solidFill>
                  <a:srgbClr val="FFFFFF"/>
                </a:solidFill>
                <a:latin typeface="Montserrat Bold"/>
                <a:ea typeface="Montserrat Bold"/>
                <a:cs typeface="Montserrat Bold"/>
                <a:sym typeface="Montserrat Bold"/>
              </a:rPr>
              <a:t>Vitamin D:</a:t>
            </a:r>
            <a:r>
              <a:rPr lang="en-US" sz="2499" u="none" strike="noStrike" spc="-22">
                <a:solidFill>
                  <a:srgbClr val="FFFFFF"/>
                </a:solidFill>
                <a:latin typeface="Montserrat"/>
                <a:ea typeface="Montserrat"/>
                <a:cs typeface="Montserrat"/>
                <a:sym typeface="Montserrat"/>
              </a:rPr>
              <a:t> Vital for bone health and mood regulation.</a:t>
            </a:r>
          </a:p>
          <a:p>
            <a:pPr marL="539749" lvl="1" indent="-269875" algn="l">
              <a:lnSpc>
                <a:spcPts val="2999"/>
              </a:lnSpc>
              <a:spcBef>
                <a:spcPct val="0"/>
              </a:spcBef>
              <a:buFont typeface="Arial"/>
              <a:buChar char="•"/>
            </a:pPr>
            <a:r>
              <a:rPr lang="en-US" sz="2499" b="1" u="none" strike="noStrike" spc="-22">
                <a:solidFill>
                  <a:srgbClr val="FFFFFF"/>
                </a:solidFill>
                <a:latin typeface="Montserrat Bold"/>
                <a:ea typeface="Montserrat Bold"/>
                <a:cs typeface="Montserrat Bold"/>
                <a:sym typeface="Montserrat Bold"/>
              </a:rPr>
              <a:t>Calcium:</a:t>
            </a:r>
            <a:r>
              <a:rPr lang="en-US" sz="2499" u="none" strike="noStrike" spc="-22">
                <a:solidFill>
                  <a:srgbClr val="FFFFFF"/>
                </a:solidFill>
                <a:latin typeface="Montserrat"/>
                <a:ea typeface="Montserrat"/>
                <a:cs typeface="Montserrat"/>
                <a:sym typeface="Montserrat"/>
              </a:rPr>
              <a:t> Prevents osteoporosis and supports muscle function.</a:t>
            </a:r>
          </a:p>
          <a:p>
            <a:pPr marL="539749" lvl="1" indent="-269875" algn="l">
              <a:lnSpc>
                <a:spcPts val="2999"/>
              </a:lnSpc>
              <a:spcBef>
                <a:spcPct val="0"/>
              </a:spcBef>
              <a:buFont typeface="Arial"/>
              <a:buChar char="•"/>
            </a:pPr>
            <a:r>
              <a:rPr lang="en-US" sz="2499" b="1" u="none" strike="noStrike" spc="-22">
                <a:solidFill>
                  <a:srgbClr val="FFFFFF"/>
                </a:solidFill>
                <a:latin typeface="Montserrat Bold"/>
                <a:ea typeface="Montserrat Bold"/>
                <a:cs typeface="Montserrat Bold"/>
                <a:sym typeface="Montserrat Bold"/>
              </a:rPr>
              <a:t>Magnesium:</a:t>
            </a:r>
            <a:r>
              <a:rPr lang="en-US" sz="2499" u="none" strike="noStrike" spc="-22">
                <a:solidFill>
                  <a:srgbClr val="FFFFFF"/>
                </a:solidFill>
                <a:latin typeface="Montserrat"/>
                <a:ea typeface="Montserrat"/>
                <a:cs typeface="Montserrat"/>
                <a:sym typeface="Montserrat"/>
              </a:rPr>
              <a:t> Helps improve sleep quality and reduce anxiety.</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Ensure your diet includes fortified foods, dairy, and supplements if needed.</a:t>
            </a:r>
          </a:p>
        </p:txBody>
      </p:sp>
      <p:sp>
        <p:nvSpPr>
          <p:cNvPr id="4" name="TextBox 4"/>
          <p:cNvSpPr txBox="1"/>
          <p:nvPr/>
        </p:nvSpPr>
        <p:spPr>
          <a:xfrm>
            <a:off x="1028700" y="3272201"/>
            <a:ext cx="5343863" cy="743566"/>
          </a:xfrm>
          <a:prstGeom prst="rect">
            <a:avLst/>
          </a:prstGeom>
        </p:spPr>
        <p:txBody>
          <a:bodyPr lIns="0" tIns="0" rIns="0" bIns="0" rtlCol="0" anchor="t">
            <a:spAutoFit/>
          </a:bodyPr>
          <a:lstStyle/>
          <a:p>
            <a:pPr marL="0" lvl="0" indent="0" algn="l">
              <a:lnSpc>
                <a:spcPts val="5467"/>
              </a:lnSpc>
              <a:spcBef>
                <a:spcPct val="0"/>
              </a:spcBef>
            </a:pPr>
            <a:r>
              <a:rPr lang="en-US" sz="6075" u="none" strike="noStrike" spc="-242">
                <a:solidFill>
                  <a:srgbClr val="FFFFFF"/>
                </a:solidFill>
                <a:latin typeface="Montserrat"/>
                <a:ea typeface="Montserrat"/>
                <a:cs typeface="Montserrat"/>
                <a:sym typeface="Montserrat"/>
              </a:rPr>
              <a:t>Micronutrients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AutoShape 6"/>
          <p:cNvSpPr/>
          <p:nvPr/>
        </p:nvSpPr>
        <p:spPr>
          <a:xfrm>
            <a:off x="1028700" y="4806847"/>
            <a:ext cx="2931365"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99"/>
            </a:blip>
            <a:stretch>
              <a:fillRect t="-14222" b="-4222"/>
            </a:stretch>
          </a:blipFill>
        </p:spPr>
      </p:sp>
      <p:sp>
        <p:nvSpPr>
          <p:cNvPr id="3" name="TextBox 3"/>
          <p:cNvSpPr txBox="1"/>
          <p:nvPr/>
        </p:nvSpPr>
        <p:spPr>
          <a:xfrm>
            <a:off x="9067800" y="3488952"/>
            <a:ext cx="8191500" cy="3318622"/>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Staying hydrated is essential for managing bloating, dryness, and fatigue.</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Drink 8-10 glasses of water daily.</a:t>
            </a:r>
          </a:p>
          <a:p>
            <a:pPr marL="539749" lvl="1" indent="-269875" algn="l">
              <a:lnSpc>
                <a:spcPts val="2999"/>
              </a:lnSpc>
              <a:spcBef>
                <a:spcPct val="0"/>
              </a:spcBef>
              <a:buFont typeface="Arial"/>
              <a:buChar char="•"/>
            </a:pPr>
            <a:r>
              <a:rPr lang="en-US" sz="2499" u="none" strike="noStrike" spc="-22">
                <a:solidFill>
                  <a:srgbClr val="FFFFFF"/>
                </a:solidFill>
                <a:latin typeface="Montserrat"/>
                <a:ea typeface="Montserrat"/>
                <a:cs typeface="Montserrat"/>
                <a:sym typeface="Montserrat"/>
              </a:rPr>
              <a:t>Opt for herbal teas like chamomile or peppermint for added relaxation.</a:t>
            </a:r>
          </a:p>
          <a:p>
            <a:pPr marL="0" lvl="0" indent="0" algn="l">
              <a:lnSpc>
                <a:spcPts val="2999"/>
              </a:lnSpc>
              <a:spcBef>
                <a:spcPct val="0"/>
              </a:spcBef>
            </a:pPr>
            <a:endParaRPr lang="en-US" sz="2499" u="none" strike="noStrike" spc="-22">
              <a:solidFill>
                <a:srgbClr val="FFFFFF"/>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FFFFFF"/>
                </a:solidFill>
                <a:latin typeface="Montserrat"/>
                <a:ea typeface="Montserrat"/>
                <a:cs typeface="Montserrat"/>
                <a:sym typeface="Montserrat"/>
              </a:rPr>
              <a:t>Proper hydration also aids digestion and boosts energy.</a:t>
            </a:r>
          </a:p>
        </p:txBody>
      </p:sp>
      <p:sp>
        <p:nvSpPr>
          <p:cNvPr id="4" name="TextBox 4"/>
          <p:cNvSpPr txBox="1"/>
          <p:nvPr/>
        </p:nvSpPr>
        <p:spPr>
          <a:xfrm>
            <a:off x="1028700" y="3348401"/>
            <a:ext cx="502048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FFFFFF"/>
                </a:solidFill>
                <a:latin typeface="Montserrat"/>
                <a:ea typeface="Montserrat"/>
                <a:cs typeface="Montserrat"/>
                <a:sym typeface="Montserrat"/>
              </a:rPr>
              <a:t>Hydration</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AutoShape 6"/>
          <p:cNvSpPr/>
          <p:nvPr/>
        </p:nvSpPr>
        <p:spPr>
          <a:xfrm>
            <a:off x="1028700" y="4806847"/>
            <a:ext cx="2931365" cy="0"/>
          </a:xfrm>
          <a:prstGeom prst="line">
            <a:avLst/>
          </a:prstGeom>
          <a:ln w="285750" cap="flat">
            <a:solidFill>
              <a:srgbClr val="FFFFFF"/>
            </a:solidFill>
            <a:prstDash val="solid"/>
            <a:headEnd type="none" w="sm" len="sm"/>
            <a:tailEnd type="none" w="sm"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942</Words>
  <Application>Microsoft Office PowerPoint</Application>
  <PresentationFormat>Custom</PresentationFormat>
  <Paragraphs>123</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CM0005 Menopause Lifestyle Interventions</dc:title>
  <dc:creator>USER</dc:creator>
  <cp:lastModifiedBy>USER</cp:lastModifiedBy>
  <cp:revision>2</cp:revision>
  <dcterms:created xsi:type="dcterms:W3CDTF">2006-08-16T00:00:00Z</dcterms:created>
  <dcterms:modified xsi:type="dcterms:W3CDTF">2025-03-06T19:29:54Z</dcterms:modified>
  <dc:identifier>DAGeFVU-Q7k</dc:identifier>
</cp:coreProperties>
</file>