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Montserrat" panose="00000500000000000000" pitchFamily="2" charset="0"/>
      <p:regular r:id="rId34"/>
    </p:embeddedFont>
    <p:embeddedFont>
      <p:font typeface="Montserrat Bold" panose="00000800000000000000" pitchFamily="2" charset="0"/>
      <p:regular r:id="rId35"/>
      <p:bold r:id="rId36"/>
    </p:embeddedFont>
    <p:embeddedFont>
      <p:font typeface="Montserrat Italics"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7.svg"/></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7.svg"/></Relationships>
</file>

<file path=ppt/slides/_rels/slide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29156"/>
            <a:ext cx="18288000" cy="12145313"/>
          </a:xfrm>
          <a:custGeom>
            <a:avLst/>
            <a:gdLst/>
            <a:ahLst/>
            <a:cxnLst/>
            <a:rect l="l" t="t" r="r" b="b"/>
            <a:pathLst>
              <a:path w="18288000" h="12145313">
                <a:moveTo>
                  <a:pt x="0" y="0"/>
                </a:moveTo>
                <a:lnTo>
                  <a:pt x="18288000" y="0"/>
                </a:lnTo>
                <a:lnTo>
                  <a:pt x="18288000" y="12145312"/>
                </a:lnTo>
                <a:lnTo>
                  <a:pt x="0" y="12145312"/>
                </a:lnTo>
                <a:lnTo>
                  <a:pt x="0" y="0"/>
                </a:lnTo>
                <a:close/>
              </a:path>
            </a:pathLst>
          </a:custGeom>
          <a:blipFill>
            <a:blip r:embed="rId2"/>
            <a:stretch>
              <a:fillRect/>
            </a:stretch>
          </a:blipFill>
        </p:spPr>
      </p:sp>
      <p:sp>
        <p:nvSpPr>
          <p:cNvPr id="3" name="TextBox 3"/>
          <p:cNvSpPr txBox="1"/>
          <p:nvPr/>
        </p:nvSpPr>
        <p:spPr>
          <a:xfrm>
            <a:off x="1351263" y="2030611"/>
            <a:ext cx="10336094" cy="372045"/>
          </a:xfrm>
          <a:prstGeom prst="rect">
            <a:avLst/>
          </a:prstGeom>
        </p:spPr>
        <p:txBody>
          <a:bodyPr lIns="0" tIns="0" rIns="0" bIns="0" rtlCol="0" anchor="t">
            <a:spAutoFit/>
          </a:bodyPr>
          <a:lstStyle/>
          <a:p>
            <a:pPr algn="l">
              <a:lnSpc>
                <a:spcPts val="3026"/>
              </a:lnSpc>
              <a:spcBef>
                <a:spcPct val="0"/>
              </a:spcBef>
            </a:pPr>
            <a:r>
              <a:rPr lang="en-US" sz="2161" spc="1316">
                <a:solidFill>
                  <a:srgbClr val="171616"/>
                </a:solidFill>
                <a:latin typeface="Montserrat"/>
                <a:ea typeface="Montserrat"/>
                <a:cs typeface="Montserrat"/>
                <a:sym typeface="Montserrat"/>
              </a:rPr>
              <a:t>UNDERSTANDING AND MANAGING</a:t>
            </a:r>
          </a:p>
        </p:txBody>
      </p:sp>
      <p:sp>
        <p:nvSpPr>
          <p:cNvPr id="4" name="TextBox 4"/>
          <p:cNvSpPr txBox="1"/>
          <p:nvPr/>
        </p:nvSpPr>
        <p:spPr>
          <a:xfrm>
            <a:off x="1221666" y="2193106"/>
            <a:ext cx="9915443" cy="1875419"/>
          </a:xfrm>
          <a:prstGeom prst="rect">
            <a:avLst/>
          </a:prstGeom>
        </p:spPr>
        <p:txBody>
          <a:bodyPr lIns="0" tIns="0" rIns="0" bIns="0" rtlCol="0" anchor="t">
            <a:spAutoFit/>
          </a:bodyPr>
          <a:lstStyle/>
          <a:p>
            <a:pPr algn="l">
              <a:lnSpc>
                <a:spcPts val="15398"/>
              </a:lnSpc>
              <a:spcBef>
                <a:spcPct val="0"/>
              </a:spcBef>
            </a:pPr>
            <a:r>
              <a:rPr lang="en-US" sz="10998">
                <a:solidFill>
                  <a:srgbClr val="171616"/>
                </a:solidFill>
                <a:latin typeface="Montserrat"/>
                <a:ea typeface="Montserrat"/>
                <a:cs typeface="Montserrat"/>
                <a:sym typeface="Montserrat"/>
              </a:rPr>
              <a:t>MENOPAUSE</a:t>
            </a:r>
          </a:p>
        </p:txBody>
      </p:sp>
      <p:grpSp>
        <p:nvGrpSpPr>
          <p:cNvPr id="5" name="Group 5"/>
          <p:cNvGrpSpPr/>
          <p:nvPr/>
        </p:nvGrpSpPr>
        <p:grpSpPr>
          <a:xfrm>
            <a:off x="1351263" y="3897332"/>
            <a:ext cx="7959465" cy="1104631"/>
            <a:chOff x="0" y="0"/>
            <a:chExt cx="10612621" cy="1472841"/>
          </a:xfrm>
        </p:grpSpPr>
        <p:sp>
          <p:nvSpPr>
            <p:cNvPr id="6" name="TextBox 6"/>
            <p:cNvSpPr txBox="1"/>
            <p:nvPr/>
          </p:nvSpPr>
          <p:spPr>
            <a:xfrm>
              <a:off x="0" y="85725"/>
              <a:ext cx="10612621" cy="479951"/>
            </a:xfrm>
            <a:prstGeom prst="rect">
              <a:avLst/>
            </a:prstGeom>
          </p:spPr>
          <p:txBody>
            <a:bodyPr lIns="0" tIns="0" rIns="0" bIns="0" rtlCol="0" anchor="t">
              <a:spAutoFit/>
            </a:bodyPr>
            <a:lstStyle/>
            <a:p>
              <a:pPr marL="0" lvl="0" indent="0" algn="l">
                <a:lnSpc>
                  <a:spcPts val="2610"/>
                </a:lnSpc>
                <a:spcBef>
                  <a:spcPct val="0"/>
                </a:spcBef>
              </a:pPr>
              <a:r>
                <a:rPr lang="en-US" sz="2900" u="none" strike="noStrike" spc="-116">
                  <a:solidFill>
                    <a:srgbClr val="000000"/>
                  </a:solidFill>
                  <a:latin typeface="Montserrat"/>
                  <a:ea typeface="Montserrat"/>
                  <a:cs typeface="Montserrat"/>
                  <a:sym typeface="Montserrat"/>
                </a:rPr>
                <a:t>M0006</a:t>
              </a:r>
            </a:p>
          </p:txBody>
        </p:sp>
        <p:sp>
          <p:nvSpPr>
            <p:cNvPr id="7" name="TextBox 7"/>
            <p:cNvSpPr txBox="1"/>
            <p:nvPr/>
          </p:nvSpPr>
          <p:spPr>
            <a:xfrm>
              <a:off x="0" y="987066"/>
              <a:ext cx="10612621" cy="485775"/>
            </a:xfrm>
            <a:prstGeom prst="rect">
              <a:avLst/>
            </a:prstGeom>
          </p:spPr>
          <p:txBody>
            <a:bodyPr lIns="0" tIns="0" rIns="0" bIns="0" rtlCol="0" anchor="t">
              <a:spAutoFit/>
            </a:bodyPr>
            <a:lstStyle/>
            <a:p>
              <a:pPr marL="0" lvl="0" indent="0" algn="l">
                <a:lnSpc>
                  <a:spcPts val="2999"/>
                </a:lnSpc>
              </a:pPr>
              <a:r>
                <a:rPr lang="en-US" sz="2499" spc="-22">
                  <a:solidFill>
                    <a:srgbClr val="000000"/>
                  </a:solidFill>
                  <a:latin typeface="Montserrat"/>
                  <a:ea typeface="Montserrat"/>
                  <a:cs typeface="Montserrat"/>
                  <a:sym typeface="Montserrat"/>
                </a:rPr>
                <a:t> </a:t>
              </a:r>
            </a:p>
          </p:txBody>
        </p:sp>
      </p:grpSp>
      <p:pic>
        <p:nvPicPr>
          <p:cNvPr id="9" name="Picture 8">
            <a:extLst>
              <a:ext uri="{FF2B5EF4-FFF2-40B4-BE49-F238E27FC236}">
                <a16:creationId xmlns:a16="http://schemas.microsoft.com/office/drawing/2014/main" id="{FA471C47-2A11-4296-8281-1EB169702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952016"/>
            <a:ext cx="3063246" cy="28590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12700" y="0"/>
            <a:ext cx="18300700" cy="3858934"/>
            <a:chOff x="0" y="0"/>
            <a:chExt cx="4819937" cy="1016345"/>
          </a:xfrm>
        </p:grpSpPr>
        <p:sp>
          <p:nvSpPr>
            <p:cNvPr id="3" name="Freeform 3"/>
            <p:cNvSpPr/>
            <p:nvPr/>
          </p:nvSpPr>
          <p:spPr>
            <a:xfrm>
              <a:off x="0" y="0"/>
              <a:ext cx="4819938" cy="1016345"/>
            </a:xfrm>
            <a:custGeom>
              <a:avLst/>
              <a:gdLst/>
              <a:ahLst/>
              <a:cxnLst/>
              <a:rect l="l" t="t" r="r" b="b"/>
              <a:pathLst>
                <a:path w="4819938" h="1016345">
                  <a:moveTo>
                    <a:pt x="0" y="0"/>
                  </a:moveTo>
                  <a:lnTo>
                    <a:pt x="4819938" y="0"/>
                  </a:lnTo>
                  <a:lnTo>
                    <a:pt x="4819938" y="1016345"/>
                  </a:lnTo>
                  <a:lnTo>
                    <a:pt x="0" y="1016345"/>
                  </a:lnTo>
                  <a:close/>
                </a:path>
              </a:pathLst>
            </a:custGeom>
            <a:solidFill>
              <a:srgbClr val="FFFFFF"/>
            </a:solidFill>
          </p:spPr>
        </p:sp>
        <p:sp>
          <p:nvSpPr>
            <p:cNvPr id="4" name="TextBox 4"/>
            <p:cNvSpPr txBox="1"/>
            <p:nvPr/>
          </p:nvSpPr>
          <p:spPr>
            <a:xfrm>
              <a:off x="0" y="-57150"/>
              <a:ext cx="4819937" cy="1073495"/>
            </a:xfrm>
            <a:prstGeom prst="rect">
              <a:avLst/>
            </a:prstGeom>
          </p:spPr>
          <p:txBody>
            <a:bodyPr lIns="50800" tIns="50800" rIns="50800" bIns="50800" rtlCol="0" anchor="ctr"/>
            <a:lstStyle/>
            <a:p>
              <a:pPr algn="ctr">
                <a:lnSpc>
                  <a:spcPts val="3150"/>
                </a:lnSpc>
              </a:pPr>
              <a:endParaRPr/>
            </a:p>
          </p:txBody>
        </p:sp>
      </p:grpSp>
      <p:sp>
        <p:nvSpPr>
          <p:cNvPr id="5" name="TextBox 5"/>
          <p:cNvSpPr txBox="1"/>
          <p:nvPr/>
        </p:nvSpPr>
        <p:spPr>
          <a:xfrm>
            <a:off x="1028700" y="2106494"/>
            <a:ext cx="16230600" cy="1028699"/>
          </a:xfrm>
          <a:prstGeom prst="rect">
            <a:avLst/>
          </a:prstGeom>
        </p:spPr>
        <p:txBody>
          <a:bodyPr lIns="0" tIns="0" rIns="0" bIns="0" rtlCol="0" anchor="t">
            <a:spAutoFit/>
          </a:bodyPr>
          <a:lstStyle/>
          <a:p>
            <a:pPr marL="0" lvl="0" indent="0" algn="ctr">
              <a:lnSpc>
                <a:spcPts val="7649"/>
              </a:lnSpc>
              <a:spcBef>
                <a:spcPct val="0"/>
              </a:spcBef>
            </a:pPr>
            <a:r>
              <a:rPr lang="en-US" sz="8499" u="none" strike="noStrike" spc="-339">
                <a:solidFill>
                  <a:srgbClr val="171616"/>
                </a:solidFill>
                <a:latin typeface="Montserrat"/>
                <a:ea typeface="Montserrat"/>
                <a:cs typeface="Montserrat"/>
                <a:sym typeface="Montserrat"/>
              </a:rPr>
              <a:t>Vitamin D</a:t>
            </a:r>
          </a:p>
        </p:txBody>
      </p:sp>
      <p:sp>
        <p:nvSpPr>
          <p:cNvPr id="6" name="TextBox 6"/>
          <p:cNvSpPr txBox="1"/>
          <p:nvPr/>
        </p:nvSpPr>
        <p:spPr>
          <a:xfrm>
            <a:off x="1028700" y="4968128"/>
            <a:ext cx="16230600" cy="360269"/>
          </a:xfrm>
          <a:prstGeom prst="rect">
            <a:avLst/>
          </a:prstGeom>
        </p:spPr>
        <p:txBody>
          <a:bodyPr lIns="0" tIns="0" rIns="0" bIns="0" rtlCol="0" anchor="t">
            <a:spAutoFit/>
          </a:bodyPr>
          <a:lstStyle/>
          <a:p>
            <a:pPr marL="0" lvl="0" indent="0" algn="ctr">
              <a:lnSpc>
                <a:spcPts val="2999"/>
              </a:lnSpc>
              <a:spcBef>
                <a:spcPct val="0"/>
              </a:spcBef>
            </a:pPr>
            <a:r>
              <a:rPr lang="en-US" sz="2499" u="none" strike="noStrike" spc="-22">
                <a:solidFill>
                  <a:srgbClr val="171616"/>
                </a:solidFill>
                <a:latin typeface="Montserrat"/>
                <a:ea typeface="Montserrat"/>
                <a:cs typeface="Montserrat"/>
                <a:sym typeface="Montserrat"/>
              </a:rPr>
              <a:t>Vitamin D is essential for calcium absorption and bone health.</a:t>
            </a:r>
          </a:p>
        </p:txBody>
      </p:sp>
      <p:sp>
        <p:nvSpPr>
          <p:cNvPr id="7" name="TextBox 7"/>
          <p:cNvSpPr txBox="1"/>
          <p:nvPr/>
        </p:nvSpPr>
        <p:spPr>
          <a:xfrm>
            <a:off x="1784972" y="6524255"/>
            <a:ext cx="6129866" cy="339351"/>
          </a:xfrm>
          <a:prstGeom prst="rect">
            <a:avLst/>
          </a:prstGeom>
        </p:spPr>
        <p:txBody>
          <a:bodyPr lIns="0" tIns="0" rIns="0" bIns="0" rtlCol="0" anchor="t">
            <a:spAutoFit/>
          </a:bodyPr>
          <a:lstStyle/>
          <a:p>
            <a:pPr marL="0" lvl="0" indent="0" algn="l">
              <a:lnSpc>
                <a:spcPts val="2749"/>
              </a:lnSpc>
              <a:spcBef>
                <a:spcPct val="0"/>
              </a:spcBef>
            </a:pPr>
            <a:r>
              <a:rPr lang="en-US" sz="2499" b="1" u="none" strike="noStrike" spc="-22">
                <a:solidFill>
                  <a:srgbClr val="171616"/>
                </a:solidFill>
                <a:latin typeface="Montserrat Bold"/>
                <a:ea typeface="Montserrat Bold"/>
                <a:cs typeface="Montserrat Bold"/>
                <a:sym typeface="Montserrat Bold"/>
              </a:rPr>
              <a:t>Daily Recommendation:</a:t>
            </a:r>
            <a:r>
              <a:rPr lang="en-US" sz="2499" u="none" strike="noStrike" spc="-22">
                <a:solidFill>
                  <a:srgbClr val="171616"/>
                </a:solidFill>
                <a:latin typeface="Montserrat"/>
                <a:ea typeface="Montserrat"/>
                <a:cs typeface="Montserrat"/>
                <a:sym typeface="Montserrat"/>
              </a:rPr>
              <a:t> 800–1,000 IU.</a:t>
            </a:r>
          </a:p>
        </p:txBody>
      </p:sp>
      <p:sp>
        <p:nvSpPr>
          <p:cNvPr id="8" name="TextBox 8"/>
          <p:cNvSpPr txBox="1"/>
          <p:nvPr/>
        </p:nvSpPr>
        <p:spPr>
          <a:xfrm>
            <a:off x="11201573" y="6540130"/>
            <a:ext cx="6057727" cy="675528"/>
          </a:xfrm>
          <a:prstGeom prst="rect">
            <a:avLst/>
          </a:prstGeom>
        </p:spPr>
        <p:txBody>
          <a:bodyPr lIns="0" tIns="0" rIns="0" bIns="0" rtlCol="0" anchor="t">
            <a:spAutoFit/>
          </a:bodyPr>
          <a:lstStyle/>
          <a:p>
            <a:pPr marL="0" lvl="0" indent="0" algn="l">
              <a:lnSpc>
                <a:spcPts val="2749"/>
              </a:lnSpc>
              <a:spcBef>
                <a:spcPct val="0"/>
              </a:spcBef>
            </a:pPr>
            <a:r>
              <a:rPr lang="en-US" sz="2499" b="1" u="none" strike="noStrike" spc="-22">
                <a:solidFill>
                  <a:srgbClr val="171616"/>
                </a:solidFill>
                <a:latin typeface="Montserrat Bold"/>
                <a:ea typeface="Montserrat Bold"/>
                <a:cs typeface="Montserrat Bold"/>
                <a:sym typeface="Montserrat Bold"/>
              </a:rPr>
              <a:t>Sources:</a:t>
            </a:r>
            <a:r>
              <a:rPr lang="en-US" sz="2499" u="none" strike="noStrike" spc="-22">
                <a:solidFill>
                  <a:srgbClr val="171616"/>
                </a:solidFill>
                <a:latin typeface="Montserrat"/>
                <a:ea typeface="Montserrat"/>
                <a:cs typeface="Montserrat"/>
                <a:sym typeface="Montserrat"/>
              </a:rPr>
              <a:t> Sunlight, fortified foods like orange juice, and supplements.</a:t>
            </a:r>
          </a:p>
        </p:txBody>
      </p:sp>
      <p:sp>
        <p:nvSpPr>
          <p:cNvPr id="9" name="AutoShape 9"/>
          <p:cNvSpPr/>
          <p:nvPr/>
        </p:nvSpPr>
        <p:spPr>
          <a:xfrm>
            <a:off x="7507358" y="9115425"/>
            <a:ext cx="2931365" cy="0"/>
          </a:xfrm>
          <a:prstGeom prst="line">
            <a:avLst/>
          </a:prstGeom>
          <a:ln w="285750" cap="flat">
            <a:solidFill>
              <a:srgbClr val="FFFFFF"/>
            </a:solidFill>
            <a:prstDash val="solid"/>
            <a:headEnd type="none" w="sm" len="sm"/>
            <a:tailEnd type="none" w="sm" len="sm"/>
          </a:ln>
        </p:spPr>
      </p:sp>
      <p:sp>
        <p:nvSpPr>
          <p:cNvPr id="10" name="Freeform 10"/>
          <p:cNvSpPr/>
          <p:nvPr/>
        </p:nvSpPr>
        <p:spPr>
          <a:xfrm rot="5400000">
            <a:off x="1028700" y="6225876"/>
            <a:ext cx="637730" cy="637730"/>
          </a:xfrm>
          <a:custGeom>
            <a:avLst/>
            <a:gdLst/>
            <a:ahLst/>
            <a:cxnLst/>
            <a:rect l="l" t="t" r="r" b="b"/>
            <a:pathLst>
              <a:path w="637730" h="637730">
                <a:moveTo>
                  <a:pt x="0" y="0"/>
                </a:moveTo>
                <a:lnTo>
                  <a:pt x="637730" y="0"/>
                </a:lnTo>
                <a:lnTo>
                  <a:pt x="637730" y="637730"/>
                </a:lnTo>
                <a:lnTo>
                  <a:pt x="0" y="6377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10800000">
            <a:off x="10438723" y="6241751"/>
            <a:ext cx="637730" cy="637730"/>
          </a:xfrm>
          <a:custGeom>
            <a:avLst/>
            <a:gdLst/>
            <a:ahLst/>
            <a:cxnLst/>
            <a:rect l="l" t="t" r="r" b="b"/>
            <a:pathLst>
              <a:path w="637730" h="637730">
                <a:moveTo>
                  <a:pt x="0" y="0"/>
                </a:moveTo>
                <a:lnTo>
                  <a:pt x="637730" y="0"/>
                </a:lnTo>
                <a:lnTo>
                  <a:pt x="637730" y="637730"/>
                </a:lnTo>
                <a:lnTo>
                  <a:pt x="0" y="637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1276350"/>
            <a:ext cx="10357777"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Calcium</a:t>
            </a:r>
          </a:p>
        </p:txBody>
      </p:sp>
      <p:sp>
        <p:nvSpPr>
          <p:cNvPr id="3" name="TextBox 3"/>
          <p:cNvSpPr txBox="1"/>
          <p:nvPr/>
        </p:nvSpPr>
        <p:spPr>
          <a:xfrm>
            <a:off x="1028700" y="3345803"/>
            <a:ext cx="8115300" cy="360269"/>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Calcium is critical for maintaining bone density.</a:t>
            </a:r>
          </a:p>
        </p:txBody>
      </p:sp>
      <p:sp>
        <p:nvSpPr>
          <p:cNvPr id="4" name="TextBox 4"/>
          <p:cNvSpPr txBox="1"/>
          <p:nvPr/>
        </p:nvSpPr>
        <p:spPr>
          <a:xfrm>
            <a:off x="1028700" y="4058552"/>
            <a:ext cx="8115300"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b="1" u="none" strike="noStrike" spc="-22">
                <a:solidFill>
                  <a:srgbClr val="171616"/>
                </a:solidFill>
                <a:latin typeface="Montserrat Bold"/>
                <a:ea typeface="Montserrat Bold"/>
                <a:cs typeface="Montserrat Bold"/>
                <a:sym typeface="Montserrat Bold"/>
              </a:rPr>
              <a:t>Daily Needs: </a:t>
            </a:r>
            <a:r>
              <a:rPr lang="en-US" sz="2499" u="none" strike="noStrike" spc="-22">
                <a:solidFill>
                  <a:srgbClr val="171616"/>
                </a:solidFill>
                <a:latin typeface="Montserrat"/>
                <a:ea typeface="Montserrat"/>
                <a:cs typeface="Montserrat"/>
                <a:sym typeface="Montserrat"/>
              </a:rPr>
              <a:t>1,000–1,200 mg per day.</a:t>
            </a:r>
          </a:p>
        </p:txBody>
      </p:sp>
      <p:sp>
        <p:nvSpPr>
          <p:cNvPr id="5" name="TextBox 5"/>
          <p:cNvSpPr txBox="1"/>
          <p:nvPr/>
        </p:nvSpPr>
        <p:spPr>
          <a:xfrm>
            <a:off x="1028700" y="4750329"/>
            <a:ext cx="8115300" cy="675528"/>
          </a:xfrm>
          <a:prstGeom prst="rect">
            <a:avLst/>
          </a:prstGeom>
        </p:spPr>
        <p:txBody>
          <a:bodyPr lIns="0" tIns="0" rIns="0" bIns="0" rtlCol="0" anchor="t">
            <a:spAutoFit/>
          </a:bodyPr>
          <a:lstStyle/>
          <a:p>
            <a:pPr marL="539749" lvl="1" indent="-269875" algn="l">
              <a:lnSpc>
                <a:spcPts val="2749"/>
              </a:lnSpc>
              <a:buFont typeface="Arial"/>
              <a:buChar char="•"/>
            </a:pPr>
            <a:r>
              <a:rPr lang="en-US" sz="2499" b="1" u="none" strike="noStrike" spc="-22">
                <a:solidFill>
                  <a:srgbClr val="171616"/>
                </a:solidFill>
                <a:latin typeface="Montserrat Bold"/>
                <a:ea typeface="Montserrat Bold"/>
                <a:cs typeface="Montserrat Bold"/>
                <a:sym typeface="Montserrat Bold"/>
              </a:rPr>
              <a:t>Sources:</a:t>
            </a:r>
            <a:r>
              <a:rPr lang="en-US" sz="2499" u="none" strike="noStrike" spc="-22">
                <a:solidFill>
                  <a:srgbClr val="171616"/>
                </a:solidFill>
                <a:latin typeface="Montserrat"/>
                <a:ea typeface="Montserrat"/>
                <a:cs typeface="Montserrat"/>
                <a:sym typeface="Montserrat"/>
              </a:rPr>
              <a:t> Dairy products, tofu, fortified cereals, and leafy greens.</a:t>
            </a:r>
          </a:p>
        </p:txBody>
      </p:sp>
      <p:sp>
        <p:nvSpPr>
          <p:cNvPr id="6" name="AutoShape 6"/>
          <p:cNvSpPr/>
          <p:nvPr/>
        </p:nvSpPr>
        <p:spPr>
          <a:xfrm>
            <a:off x="1028700" y="7292756"/>
            <a:ext cx="2931365" cy="0"/>
          </a:xfrm>
          <a:prstGeom prst="line">
            <a:avLst/>
          </a:prstGeom>
          <a:ln w="285750" cap="flat">
            <a:solidFill>
              <a:srgbClr val="C0B68B"/>
            </a:solidFill>
            <a:prstDash val="solid"/>
            <a:headEnd type="none" w="sm" len="sm"/>
            <a:tailEnd type="none" w="sm" len="sm"/>
          </a:ln>
        </p:spPr>
      </p:sp>
      <p:sp>
        <p:nvSpPr>
          <p:cNvPr id="7" name="Freeform 7"/>
          <p:cNvSpPr/>
          <p:nvPr/>
        </p:nvSpPr>
        <p:spPr>
          <a:xfrm>
            <a:off x="10561593" y="-20817"/>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29900" r="-29900"/>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295" r="-1295"/>
            </a:stretch>
          </a:blipFill>
        </p:spPr>
      </p:sp>
      <p:sp>
        <p:nvSpPr>
          <p:cNvPr id="4" name="TextBox 4"/>
          <p:cNvSpPr txBox="1"/>
          <p:nvPr/>
        </p:nvSpPr>
        <p:spPr>
          <a:xfrm>
            <a:off x="1028700" y="1276350"/>
            <a:ext cx="16230600" cy="1028699"/>
          </a:xfrm>
          <a:prstGeom prst="rect">
            <a:avLst/>
          </a:prstGeom>
        </p:spPr>
        <p:txBody>
          <a:bodyPr lIns="0" tIns="0" rIns="0" bIns="0" rtlCol="0" anchor="t">
            <a:spAutoFit/>
          </a:bodyPr>
          <a:lstStyle/>
          <a:p>
            <a:pPr marL="0" lvl="0" indent="0" algn="ctr">
              <a:lnSpc>
                <a:spcPts val="7649"/>
              </a:lnSpc>
              <a:spcBef>
                <a:spcPct val="0"/>
              </a:spcBef>
            </a:pPr>
            <a:r>
              <a:rPr lang="en-US" sz="8499" u="none" strike="noStrike" spc="-339">
                <a:solidFill>
                  <a:srgbClr val="171616"/>
                </a:solidFill>
                <a:latin typeface="Montserrat"/>
                <a:ea typeface="Montserrat"/>
                <a:cs typeface="Montserrat"/>
                <a:sym typeface="Montserrat"/>
              </a:rPr>
              <a:t>Omega-3 Fatty Acids</a:t>
            </a:r>
          </a:p>
        </p:txBody>
      </p:sp>
      <p:sp>
        <p:nvSpPr>
          <p:cNvPr id="5" name="TextBox 5"/>
          <p:cNvSpPr txBox="1"/>
          <p:nvPr/>
        </p:nvSpPr>
        <p:spPr>
          <a:xfrm>
            <a:off x="1028700" y="3017744"/>
            <a:ext cx="7944340" cy="730063"/>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Omega-3s reduce inflammation, support heart health, and may even improve mood.</a:t>
            </a:r>
          </a:p>
        </p:txBody>
      </p:sp>
      <p:sp>
        <p:nvSpPr>
          <p:cNvPr id="6" name="TextBox 6"/>
          <p:cNvSpPr txBox="1"/>
          <p:nvPr/>
        </p:nvSpPr>
        <p:spPr>
          <a:xfrm>
            <a:off x="1028700" y="4054215"/>
            <a:ext cx="7944340" cy="675528"/>
          </a:xfrm>
          <a:prstGeom prst="rect">
            <a:avLst/>
          </a:prstGeom>
        </p:spPr>
        <p:txBody>
          <a:bodyPr lIns="0" tIns="0" rIns="0" bIns="0" rtlCol="0" anchor="t">
            <a:spAutoFit/>
          </a:bodyPr>
          <a:lstStyle/>
          <a:p>
            <a:pPr marL="539749" lvl="1" indent="-269875" algn="l">
              <a:lnSpc>
                <a:spcPts val="2749"/>
              </a:lnSpc>
              <a:buFont typeface="Arial"/>
              <a:buChar char="•"/>
            </a:pPr>
            <a:r>
              <a:rPr lang="en-US" sz="2499" b="1" u="none" strike="noStrike" spc="-22">
                <a:solidFill>
                  <a:srgbClr val="171616"/>
                </a:solidFill>
                <a:latin typeface="Montserrat Bold"/>
                <a:ea typeface="Montserrat Bold"/>
                <a:cs typeface="Montserrat Bold"/>
                <a:sym typeface="Montserrat Bold"/>
              </a:rPr>
              <a:t>Sources:</a:t>
            </a:r>
            <a:r>
              <a:rPr lang="en-US" sz="2499" u="none" strike="noStrike" spc="-22">
                <a:solidFill>
                  <a:srgbClr val="171616"/>
                </a:solidFill>
                <a:latin typeface="Montserrat"/>
                <a:ea typeface="Montserrat"/>
                <a:cs typeface="Montserrat"/>
                <a:sym typeface="Montserrat"/>
              </a:rPr>
              <a:t> Fatty fish, walnuts, fish oil supplements.</a:t>
            </a:r>
          </a:p>
        </p:txBody>
      </p:sp>
      <p:sp>
        <p:nvSpPr>
          <p:cNvPr id="7" name="TextBox 7"/>
          <p:cNvSpPr txBox="1"/>
          <p:nvPr/>
        </p:nvSpPr>
        <p:spPr>
          <a:xfrm>
            <a:off x="1028700" y="5129792"/>
            <a:ext cx="7944340" cy="675528"/>
          </a:xfrm>
          <a:prstGeom prst="rect">
            <a:avLst/>
          </a:prstGeom>
        </p:spPr>
        <p:txBody>
          <a:bodyPr lIns="0" tIns="0" rIns="0" bIns="0" rtlCol="0" anchor="t">
            <a:spAutoFit/>
          </a:bodyPr>
          <a:lstStyle/>
          <a:p>
            <a:pPr marL="539749" lvl="1" indent="-269875" algn="l">
              <a:lnSpc>
                <a:spcPts val="2749"/>
              </a:lnSpc>
              <a:buFont typeface="Arial"/>
              <a:buChar char="•"/>
            </a:pPr>
            <a:r>
              <a:rPr lang="en-US" sz="2499" b="1" u="none" strike="noStrike" spc="-22">
                <a:solidFill>
                  <a:srgbClr val="171616"/>
                </a:solidFill>
                <a:latin typeface="Montserrat Bold"/>
                <a:ea typeface="Montserrat Bold"/>
                <a:cs typeface="Montserrat Bold"/>
                <a:sym typeface="Montserrat Bold"/>
              </a:rPr>
              <a:t>Benefits: </a:t>
            </a:r>
            <a:r>
              <a:rPr lang="en-US" sz="2499" u="none" strike="noStrike" spc="-22">
                <a:solidFill>
                  <a:srgbClr val="171616"/>
                </a:solidFill>
                <a:latin typeface="Montserrat"/>
                <a:ea typeface="Montserrat"/>
                <a:cs typeface="Montserrat"/>
                <a:sym typeface="Montserrat"/>
              </a:rPr>
              <a:t>Reduces joint pain and enhances cognitive function.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80358" b="-80358"/>
            </a:stretch>
          </a:blipFill>
        </p:spPr>
      </p:sp>
      <p:sp>
        <p:nvSpPr>
          <p:cNvPr id="3" name="Freeform 3"/>
          <p:cNvSpPr/>
          <p:nvPr/>
        </p:nvSpPr>
        <p:spPr>
          <a:xfrm>
            <a:off x="8446418" y="7863136"/>
            <a:ext cx="1395164" cy="1395164"/>
          </a:xfrm>
          <a:custGeom>
            <a:avLst/>
            <a:gdLst/>
            <a:ahLst/>
            <a:cxnLst/>
            <a:rect l="l" t="t" r="r" b="b"/>
            <a:pathLst>
              <a:path w="1395164" h="1395164">
                <a:moveTo>
                  <a:pt x="0" y="0"/>
                </a:moveTo>
                <a:lnTo>
                  <a:pt x="1395164" y="0"/>
                </a:lnTo>
                <a:lnTo>
                  <a:pt x="1395164" y="1395164"/>
                </a:lnTo>
                <a:lnTo>
                  <a:pt x="0" y="13951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028700" y="4114801"/>
            <a:ext cx="81153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Magnesium</a:t>
            </a:r>
          </a:p>
        </p:txBody>
      </p:sp>
      <p:sp>
        <p:nvSpPr>
          <p:cNvPr id="5" name="TextBox 5"/>
          <p:cNvSpPr txBox="1"/>
          <p:nvPr/>
        </p:nvSpPr>
        <p:spPr>
          <a:xfrm>
            <a:off x="9144000" y="4145056"/>
            <a:ext cx="8115300" cy="730063"/>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Magnesium aids muscle function, sleep, and mood stabilization.</a:t>
            </a:r>
          </a:p>
        </p:txBody>
      </p:sp>
      <p:sp>
        <p:nvSpPr>
          <p:cNvPr id="6" name="TextBox 6"/>
          <p:cNvSpPr txBox="1"/>
          <p:nvPr/>
        </p:nvSpPr>
        <p:spPr>
          <a:xfrm>
            <a:off x="9144000" y="5494817"/>
            <a:ext cx="8115300" cy="675528"/>
          </a:xfrm>
          <a:prstGeom prst="rect">
            <a:avLst/>
          </a:prstGeom>
        </p:spPr>
        <p:txBody>
          <a:bodyPr lIns="0" tIns="0" rIns="0" bIns="0" rtlCol="0" anchor="t">
            <a:spAutoFit/>
          </a:bodyPr>
          <a:lstStyle/>
          <a:p>
            <a:pPr marL="539749" lvl="1" indent="-269875" algn="l">
              <a:lnSpc>
                <a:spcPts val="2749"/>
              </a:lnSpc>
              <a:buFont typeface="Arial"/>
              <a:buChar char="•"/>
            </a:pPr>
            <a:r>
              <a:rPr lang="en-US" sz="2499" b="1" u="none" strike="noStrike" spc="-22">
                <a:solidFill>
                  <a:srgbClr val="171616"/>
                </a:solidFill>
                <a:latin typeface="Montserrat Bold"/>
                <a:ea typeface="Montserrat Bold"/>
                <a:cs typeface="Montserrat Bold"/>
                <a:sym typeface="Montserrat Bold"/>
              </a:rPr>
              <a:t>Sources:</a:t>
            </a:r>
            <a:r>
              <a:rPr lang="en-US" sz="2499" u="none" strike="noStrike" spc="-22">
                <a:solidFill>
                  <a:srgbClr val="171616"/>
                </a:solidFill>
                <a:latin typeface="Montserrat"/>
                <a:ea typeface="Montserrat"/>
                <a:cs typeface="Montserrat"/>
                <a:sym typeface="Montserrat"/>
              </a:rPr>
              <a:t> Dark chocolate, almonds, avocados, bananas.</a:t>
            </a:r>
          </a:p>
        </p:txBody>
      </p:sp>
      <p:sp>
        <p:nvSpPr>
          <p:cNvPr id="7" name="TextBox 7"/>
          <p:cNvSpPr txBox="1"/>
          <p:nvPr/>
        </p:nvSpPr>
        <p:spPr>
          <a:xfrm>
            <a:off x="9144000" y="6522770"/>
            <a:ext cx="8115300"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b="1" u="none" strike="noStrike" spc="-22">
                <a:solidFill>
                  <a:srgbClr val="171616"/>
                </a:solidFill>
                <a:latin typeface="Montserrat Bold"/>
                <a:ea typeface="Montserrat Bold"/>
                <a:cs typeface="Montserrat Bold"/>
                <a:sym typeface="Montserrat Bold"/>
              </a:rPr>
              <a:t>Daily Needs: </a:t>
            </a:r>
            <a:r>
              <a:rPr lang="en-US" sz="2499" u="none" strike="noStrike" spc="-22">
                <a:solidFill>
                  <a:srgbClr val="171616"/>
                </a:solidFill>
                <a:latin typeface="Montserrat"/>
                <a:ea typeface="Montserrat"/>
                <a:cs typeface="Montserrat"/>
                <a:sym typeface="Montserrat"/>
              </a:rPr>
              <a:t>310–320 mg.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107769"/>
            </a:stretch>
          </a:blipFill>
        </p:spPr>
      </p:sp>
      <p:sp>
        <p:nvSpPr>
          <p:cNvPr id="4" name="Freeform 4"/>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AutoShape 6"/>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7" name="TextBox 7"/>
          <p:cNvSpPr txBox="1"/>
          <p:nvPr/>
        </p:nvSpPr>
        <p:spPr>
          <a:xfrm>
            <a:off x="1028700" y="1119614"/>
            <a:ext cx="11096856"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When to Use Supplements</a:t>
            </a:r>
          </a:p>
        </p:txBody>
      </p:sp>
      <p:sp>
        <p:nvSpPr>
          <p:cNvPr id="8" name="TextBox 8"/>
          <p:cNvSpPr txBox="1"/>
          <p:nvPr/>
        </p:nvSpPr>
        <p:spPr>
          <a:xfrm>
            <a:off x="1028700" y="4320485"/>
            <a:ext cx="11096856" cy="730063"/>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Supplements can bridge nutritional gaps but should complement a balanced diet. Always consult a healthcare provider to:</a:t>
            </a:r>
          </a:p>
        </p:txBody>
      </p:sp>
      <p:sp>
        <p:nvSpPr>
          <p:cNvPr id="9" name="TextBox 9"/>
          <p:cNvSpPr txBox="1"/>
          <p:nvPr/>
        </p:nvSpPr>
        <p:spPr>
          <a:xfrm>
            <a:off x="1028700" y="5484912"/>
            <a:ext cx="11096856"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Determine appropriate dosages.</a:t>
            </a:r>
          </a:p>
        </p:txBody>
      </p:sp>
      <p:sp>
        <p:nvSpPr>
          <p:cNvPr id="10" name="TextBox 10"/>
          <p:cNvSpPr txBox="1"/>
          <p:nvPr/>
        </p:nvSpPr>
        <p:spPr>
          <a:xfrm>
            <a:off x="1028700" y="6262414"/>
            <a:ext cx="11096856"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Avoid potential interactions with medications.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10593931" cy="19811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3. </a:t>
            </a:r>
            <a:r>
              <a:rPr lang="en-US" sz="8499" u="none" strike="noStrike" spc="-339">
                <a:solidFill>
                  <a:srgbClr val="171616"/>
                </a:solidFill>
                <a:latin typeface="Montserrat"/>
                <a:ea typeface="Montserrat"/>
                <a:cs typeface="Montserrat"/>
                <a:sym typeface="Montserrat"/>
              </a:rPr>
              <a:t>Managing Food Sensitivities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988528"/>
            <a:ext cx="9581377" cy="101170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Gluten.</a:t>
            </a: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Dairy.</a:t>
            </a: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Processed or sugary foods.</a:t>
            </a:r>
          </a:p>
        </p:txBody>
      </p:sp>
      <p:sp>
        <p:nvSpPr>
          <p:cNvPr id="3" name="TextBox 3"/>
          <p:cNvSpPr txBox="1"/>
          <p:nvPr/>
        </p:nvSpPr>
        <p:spPr>
          <a:xfrm>
            <a:off x="1028700" y="3999921"/>
            <a:ext cx="9581377" cy="649941"/>
          </a:xfrm>
          <a:prstGeom prst="rect">
            <a:avLst/>
          </a:prstGeom>
        </p:spPr>
        <p:txBody>
          <a:bodyPr lIns="0" tIns="0" rIns="0" bIns="0" rtlCol="0" anchor="t">
            <a:spAutoFit/>
          </a:bodyPr>
          <a:lstStyle/>
          <a:p>
            <a:pPr marL="0" lvl="0" indent="0" algn="l">
              <a:lnSpc>
                <a:spcPts val="2699"/>
              </a:lnSpc>
            </a:pPr>
            <a:r>
              <a:rPr lang="en-US" sz="2499" u="none" strike="noStrike" spc="-22">
                <a:solidFill>
                  <a:srgbClr val="171616"/>
                </a:solidFill>
                <a:latin typeface="Montserrat"/>
                <a:ea typeface="Montserrat"/>
                <a:cs typeface="Montserrat"/>
                <a:sym typeface="Montserrat"/>
              </a:rPr>
              <a:t>Food sensitivities can intensify symptoms like bloating, fatigue, and joint pain. Common triggers include:</a:t>
            </a:r>
          </a:p>
        </p:txBody>
      </p:sp>
      <p:sp>
        <p:nvSpPr>
          <p:cNvPr id="4" name="TextBox 4"/>
          <p:cNvSpPr txBox="1"/>
          <p:nvPr/>
        </p:nvSpPr>
        <p:spPr>
          <a:xfrm>
            <a:off x="1028700" y="988429"/>
            <a:ext cx="162306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The Link Between Sensitivities and Symptoms</a:t>
            </a:r>
          </a:p>
        </p:txBody>
      </p:sp>
      <p:sp>
        <p:nvSpPr>
          <p:cNvPr id="5" name="Freeform 5"/>
          <p:cNvSpPr/>
          <p:nvPr/>
        </p:nvSpPr>
        <p:spPr>
          <a:xfrm rot="9672302">
            <a:off x="11293464" y="4420900"/>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0800000">
            <a:off x="11293464" y="6834828"/>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AutoShape 7"/>
          <p:cNvSpPr/>
          <p:nvPr/>
        </p:nvSpPr>
        <p:spPr>
          <a:xfrm>
            <a:off x="0" y="9401175"/>
            <a:ext cx="18601781" cy="0"/>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1276350"/>
            <a:ext cx="9347832"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Identifying Food Sensitivities</a:t>
            </a:r>
          </a:p>
        </p:txBody>
      </p:sp>
      <p:sp>
        <p:nvSpPr>
          <p:cNvPr id="3" name="TextBox 3"/>
          <p:cNvSpPr txBox="1"/>
          <p:nvPr/>
        </p:nvSpPr>
        <p:spPr>
          <a:xfrm>
            <a:off x="1028700" y="3802142"/>
            <a:ext cx="11435838" cy="360269"/>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Discovering sensitivities involves careful observation. Steps to take:</a:t>
            </a:r>
          </a:p>
        </p:txBody>
      </p:sp>
      <p:sp>
        <p:nvSpPr>
          <p:cNvPr id="4" name="TextBox 4"/>
          <p:cNvSpPr txBox="1"/>
          <p:nvPr/>
        </p:nvSpPr>
        <p:spPr>
          <a:xfrm>
            <a:off x="1028700" y="4724386"/>
            <a:ext cx="10528410"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Keep a food and symptom journal.</a:t>
            </a:r>
          </a:p>
        </p:txBody>
      </p:sp>
      <p:sp>
        <p:nvSpPr>
          <p:cNvPr id="5" name="TextBox 5"/>
          <p:cNvSpPr txBox="1"/>
          <p:nvPr/>
        </p:nvSpPr>
        <p:spPr>
          <a:xfrm>
            <a:off x="1028700" y="5332670"/>
            <a:ext cx="10528410" cy="675528"/>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Eliminate potential triggers for two weeks, then reintroduce gradually.</a:t>
            </a:r>
          </a:p>
        </p:txBody>
      </p:sp>
      <p:sp>
        <p:nvSpPr>
          <p:cNvPr id="6" name="AutoShape 6"/>
          <p:cNvSpPr/>
          <p:nvPr/>
        </p:nvSpPr>
        <p:spPr>
          <a:xfrm>
            <a:off x="3815254" y="8198948"/>
            <a:ext cx="2931365" cy="0"/>
          </a:xfrm>
          <a:prstGeom prst="line">
            <a:avLst/>
          </a:prstGeom>
          <a:ln w="285750" cap="flat">
            <a:solidFill>
              <a:srgbClr val="C0B68B"/>
            </a:solidFill>
            <a:prstDash val="solid"/>
            <a:headEnd type="none" w="sm" len="sm"/>
            <a:tailEnd type="none" w="sm" len="sm"/>
          </a:ln>
        </p:spPr>
      </p:sp>
      <p:sp>
        <p:nvSpPr>
          <p:cNvPr id="7" name="Freeform 7"/>
          <p:cNvSpPr/>
          <p:nvPr/>
        </p:nvSpPr>
        <p:spPr>
          <a:xfrm>
            <a:off x="11557110" y="-20817"/>
            <a:ext cx="9681688" cy="10307817"/>
          </a:xfrm>
          <a:custGeom>
            <a:avLst/>
            <a:gdLst/>
            <a:ahLst/>
            <a:cxnLst/>
            <a:rect l="l" t="t" r="r" b="b"/>
            <a:pathLst>
              <a:path w="9681688" h="10307817">
                <a:moveTo>
                  <a:pt x="0" y="0"/>
                </a:moveTo>
                <a:lnTo>
                  <a:pt x="9681687" y="0"/>
                </a:lnTo>
                <a:lnTo>
                  <a:pt x="9681687" y="10307817"/>
                </a:lnTo>
                <a:lnTo>
                  <a:pt x="0" y="10307817"/>
                </a:lnTo>
                <a:lnTo>
                  <a:pt x="0" y="0"/>
                </a:lnTo>
                <a:close/>
              </a:path>
            </a:pathLst>
          </a:custGeom>
          <a:blipFill>
            <a:blip r:embed="rId2"/>
            <a:stretch>
              <a:fillRect l="-29900" r="-29900"/>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295" r="-1295"/>
            </a:stretch>
          </a:blipFill>
        </p:spPr>
      </p:sp>
      <p:sp>
        <p:nvSpPr>
          <p:cNvPr id="4" name="TextBox 4"/>
          <p:cNvSpPr txBox="1"/>
          <p:nvPr/>
        </p:nvSpPr>
        <p:spPr>
          <a:xfrm>
            <a:off x="1028700" y="4816393"/>
            <a:ext cx="7936611" cy="2356410"/>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Dairy-Free:</a:t>
            </a:r>
            <a:r>
              <a:rPr lang="en-US" sz="2499" u="none" strike="noStrike" spc="-22">
                <a:solidFill>
                  <a:srgbClr val="171616"/>
                </a:solidFill>
                <a:latin typeface="Montserrat"/>
                <a:ea typeface="Montserrat"/>
                <a:cs typeface="Montserrat"/>
                <a:sym typeface="Montserrat"/>
              </a:rPr>
              <a:t> Use almond or oat milk.</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Gluten-Free:</a:t>
            </a:r>
            <a:r>
              <a:rPr lang="en-US" sz="2499" u="none" strike="noStrike" spc="-22">
                <a:solidFill>
                  <a:srgbClr val="171616"/>
                </a:solidFill>
                <a:latin typeface="Montserrat"/>
                <a:ea typeface="Montserrat"/>
                <a:cs typeface="Montserrat"/>
                <a:sym typeface="Montserrat"/>
              </a:rPr>
              <a:t> Opt for quinoa, rice, or gluten-free bread.</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Low-Sugar:</a:t>
            </a:r>
            <a:r>
              <a:rPr lang="en-US" sz="2499" u="none" strike="noStrike" spc="-22">
                <a:solidFill>
                  <a:srgbClr val="171616"/>
                </a:solidFill>
                <a:latin typeface="Montserrat"/>
                <a:ea typeface="Montserrat"/>
                <a:cs typeface="Montserrat"/>
                <a:sym typeface="Montserrat"/>
              </a:rPr>
              <a:t> Choose fresh fruit or naturally sweetened snacks.</a:t>
            </a:r>
          </a:p>
        </p:txBody>
      </p:sp>
      <p:sp>
        <p:nvSpPr>
          <p:cNvPr id="5" name="TextBox 5"/>
          <p:cNvSpPr txBox="1"/>
          <p:nvPr/>
        </p:nvSpPr>
        <p:spPr>
          <a:xfrm>
            <a:off x="1028700" y="3921230"/>
            <a:ext cx="7936611"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Replace common triggers with healthy options:</a:t>
            </a:r>
          </a:p>
        </p:txBody>
      </p:sp>
      <p:sp>
        <p:nvSpPr>
          <p:cNvPr id="6" name="TextBox 6"/>
          <p:cNvSpPr txBox="1"/>
          <p:nvPr/>
        </p:nvSpPr>
        <p:spPr>
          <a:xfrm>
            <a:off x="1028700" y="1276350"/>
            <a:ext cx="162306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Alternatives to Common Triggers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429786"/>
            <a:ext cx="10593931" cy="29336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4. </a:t>
            </a:r>
            <a:r>
              <a:rPr lang="en-US" sz="8499" u="none" strike="noStrike" spc="-339">
                <a:solidFill>
                  <a:srgbClr val="171616"/>
                </a:solidFill>
                <a:latin typeface="Montserrat"/>
                <a:ea typeface="Montserrat"/>
                <a:cs typeface="Montserrat"/>
                <a:sym typeface="Montserrat"/>
              </a:rPr>
              <a:t>Building a Menopause-Friendly Diet</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5958994" y="1774563"/>
            <a:ext cx="6370012" cy="885825"/>
          </a:xfrm>
          <a:prstGeom prst="rect">
            <a:avLst/>
          </a:prstGeom>
        </p:spPr>
        <p:txBody>
          <a:bodyPr lIns="0" tIns="0" rIns="0" bIns="0" rtlCol="0" anchor="t">
            <a:spAutoFit/>
          </a:bodyPr>
          <a:lstStyle/>
          <a:p>
            <a:pPr algn="ctr">
              <a:lnSpc>
                <a:spcPts val="6600"/>
              </a:lnSpc>
            </a:pPr>
            <a:r>
              <a:rPr lang="en-US" sz="6500" spc="-314">
                <a:solidFill>
                  <a:srgbClr val="000000"/>
                </a:solidFill>
                <a:latin typeface="Montserrat"/>
                <a:ea typeface="Montserrat"/>
                <a:cs typeface="Montserrat"/>
                <a:sym typeface="Montserrat"/>
              </a:rPr>
              <a:t>Please Read</a:t>
            </a:r>
          </a:p>
        </p:txBody>
      </p:sp>
      <p:sp>
        <p:nvSpPr>
          <p:cNvPr id="3" name="TextBox 3"/>
          <p:cNvSpPr txBox="1"/>
          <p:nvPr/>
        </p:nvSpPr>
        <p:spPr>
          <a:xfrm>
            <a:off x="7546454" y="3643178"/>
            <a:ext cx="3195093" cy="269240"/>
          </a:xfrm>
          <a:prstGeom prst="rect">
            <a:avLst/>
          </a:prstGeom>
        </p:spPr>
        <p:txBody>
          <a:bodyPr lIns="0" tIns="0" rIns="0" bIns="0" rtlCol="0" anchor="t">
            <a:spAutoFit/>
          </a:bodyPr>
          <a:lstStyle/>
          <a:p>
            <a:pPr algn="ctr">
              <a:lnSpc>
                <a:spcPts val="2200"/>
              </a:lnSpc>
            </a:pPr>
            <a:r>
              <a:rPr lang="en-US" sz="1600" spc="314">
                <a:solidFill>
                  <a:srgbClr val="000000"/>
                </a:solidFill>
                <a:latin typeface="Montserrat"/>
                <a:ea typeface="Montserrat"/>
                <a:cs typeface="Montserrat"/>
                <a:sym typeface="Montserrat"/>
              </a:rPr>
              <a:t>DISCLAIMER</a:t>
            </a:r>
          </a:p>
        </p:txBody>
      </p:sp>
      <p:sp>
        <p:nvSpPr>
          <p:cNvPr id="4" name="TextBox 4"/>
          <p:cNvSpPr txBox="1"/>
          <p:nvPr/>
        </p:nvSpPr>
        <p:spPr>
          <a:xfrm>
            <a:off x="3405817" y="4647455"/>
            <a:ext cx="11366927" cy="4216400"/>
          </a:xfrm>
          <a:prstGeom prst="rect">
            <a:avLst/>
          </a:prstGeom>
        </p:spPr>
        <p:txBody>
          <a:bodyPr lIns="0" tIns="0" rIns="0" bIns="0" rtlCol="0" anchor="t">
            <a:spAutoFit/>
          </a:bodyPr>
          <a:lstStyle/>
          <a:p>
            <a:pPr algn="l">
              <a:lnSpc>
                <a:spcPts val="2800"/>
              </a:lnSpc>
            </a:pPr>
            <a:r>
              <a:rPr lang="en-US" sz="2000" spc="56">
                <a:solidFill>
                  <a:srgbClr val="000000"/>
                </a:solidFill>
                <a:latin typeface="Montserrat"/>
                <a:ea typeface="Montserrat"/>
                <a:cs typeface="Montserrat"/>
                <a:sym typeface="Montserrat"/>
              </a:rPr>
              <a:t>This program is not intended to provide medical advice, diagnosis, or treatment. It should not be construed as a substitute for professional medical consultation, diagnosis, or therapy. The program and any associated materials, including vitamin or mineral regimens, are for informational purposes only.</a:t>
            </a:r>
          </a:p>
          <a:p>
            <a:pPr algn="l">
              <a:lnSpc>
                <a:spcPts val="2800"/>
              </a:lnSpc>
            </a:pPr>
            <a:r>
              <a:rPr lang="en-US" sz="2000" spc="56">
                <a:solidFill>
                  <a:srgbClr val="000000"/>
                </a:solidFill>
                <a:latin typeface="Montserrat"/>
                <a:ea typeface="Montserrat"/>
                <a:cs typeface="Montserrat"/>
                <a:sym typeface="Montserrat"/>
              </a:rPr>
              <a:t>Participants are strongly advised to consult a licensed medical professional before undertaking the program or applying any recommendations therein. No guarantees or warranties, express or implied, are made regarding the program's effectiveness or suitability for individual needs. The authors disclaim all liability for any outcomes resulting from the use of this program.</a:t>
            </a:r>
          </a:p>
          <a:p>
            <a:pPr algn="l">
              <a:lnSpc>
                <a:spcPts val="2800"/>
              </a:lnSpc>
            </a:pPr>
            <a:r>
              <a:rPr lang="en-US" sz="2000" spc="56">
                <a:solidFill>
                  <a:srgbClr val="000000"/>
                </a:solidFill>
                <a:latin typeface="Montserrat"/>
                <a:ea typeface="Montserrat"/>
                <a:cs typeface="Montserrat"/>
                <a:sym typeface="Montserrat"/>
              </a:rPr>
              <a:t>By engaging with this program, participants acknowledge and accept these terms.</a:t>
            </a:r>
          </a:p>
          <a:p>
            <a:pPr algn="l">
              <a:lnSpc>
                <a:spcPts val="2800"/>
              </a:lnSpc>
            </a:pPr>
            <a:r>
              <a:rPr lang="en-US" sz="2000" spc="56">
                <a:solidFill>
                  <a:srgbClr val="000000"/>
                </a:solidFill>
                <a:latin typeface="Montserrat"/>
                <a:ea typeface="Montserrat"/>
                <a:cs typeface="Montserrat"/>
                <a:sym typeface="Montserrat"/>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810888"/>
            <a:ext cx="10963506"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Protein:</a:t>
            </a:r>
            <a:r>
              <a:rPr lang="en-US" sz="2499" u="none" strike="noStrike" spc="-22">
                <a:solidFill>
                  <a:srgbClr val="171616"/>
                </a:solidFill>
                <a:latin typeface="Montserrat"/>
                <a:ea typeface="Montserrat"/>
                <a:cs typeface="Montserrat"/>
                <a:sym typeface="Montserrat"/>
              </a:rPr>
              <a:t> Lean meats, beans, tofu to preserve muscle.</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Carbohydrates:</a:t>
            </a:r>
            <a:r>
              <a:rPr lang="en-US" sz="2499" u="none" strike="noStrike" spc="-22">
                <a:solidFill>
                  <a:srgbClr val="171616"/>
                </a:solidFill>
                <a:latin typeface="Montserrat"/>
                <a:ea typeface="Montserrat"/>
                <a:cs typeface="Montserrat"/>
                <a:sym typeface="Montserrat"/>
              </a:rPr>
              <a:t> Whole grains like brown rice for steady energy.</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Healthy Fats:</a:t>
            </a:r>
            <a:r>
              <a:rPr lang="en-US" sz="2499" u="none" strike="noStrike" spc="-22">
                <a:solidFill>
                  <a:srgbClr val="171616"/>
                </a:solidFill>
                <a:latin typeface="Montserrat"/>
                <a:ea typeface="Montserrat"/>
                <a:cs typeface="Montserrat"/>
                <a:sym typeface="Montserrat"/>
              </a:rPr>
              <a:t> Avocado, nuts, and olive oil for heart health.</a:t>
            </a:r>
          </a:p>
        </p:txBody>
      </p:sp>
      <p:sp>
        <p:nvSpPr>
          <p:cNvPr id="3" name="TextBox 3"/>
          <p:cNvSpPr txBox="1"/>
          <p:nvPr/>
        </p:nvSpPr>
        <p:spPr>
          <a:xfrm>
            <a:off x="1028700" y="3913297"/>
            <a:ext cx="10963506"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A balanced diet includes:</a:t>
            </a:r>
          </a:p>
        </p:txBody>
      </p:sp>
      <p:sp>
        <p:nvSpPr>
          <p:cNvPr id="4" name="TextBox 4"/>
          <p:cNvSpPr txBox="1"/>
          <p:nvPr/>
        </p:nvSpPr>
        <p:spPr>
          <a:xfrm>
            <a:off x="1028700" y="1276350"/>
            <a:ext cx="10963506"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Balancing Macronutrients</a:t>
            </a:r>
          </a:p>
        </p:txBody>
      </p:sp>
      <p:sp>
        <p:nvSpPr>
          <p:cNvPr id="5" name="AutoShape 5"/>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6" name="Freeform 6"/>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39648"/>
            </a:stretch>
          </a:blipFill>
        </p:spPr>
      </p:sp>
      <p:sp>
        <p:nvSpPr>
          <p:cNvPr id="7" name="Freeform 7"/>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AutoShape 9"/>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1276350"/>
            <a:ext cx="10003589"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Meal Timing</a:t>
            </a:r>
          </a:p>
        </p:txBody>
      </p:sp>
      <p:sp>
        <p:nvSpPr>
          <p:cNvPr id="3" name="Freeform 3"/>
          <p:cNvSpPr/>
          <p:nvPr/>
        </p:nvSpPr>
        <p:spPr>
          <a:xfrm rot="9672302">
            <a:off x="11293464" y="4420900"/>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1293464" y="6834828"/>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AutoShape 5"/>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28700" y="3344443"/>
            <a:ext cx="9620469" cy="360269"/>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How you eat is just as important as what you eat.</a:t>
            </a:r>
          </a:p>
        </p:txBody>
      </p:sp>
      <p:sp>
        <p:nvSpPr>
          <p:cNvPr id="7" name="TextBox 7"/>
          <p:cNvSpPr txBox="1"/>
          <p:nvPr/>
        </p:nvSpPr>
        <p:spPr>
          <a:xfrm>
            <a:off x="1028700" y="4140471"/>
            <a:ext cx="9620469"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Opt for smaller, frequent meals to maintain energy.</a:t>
            </a:r>
          </a:p>
        </p:txBody>
      </p:sp>
      <p:sp>
        <p:nvSpPr>
          <p:cNvPr id="8" name="TextBox 8"/>
          <p:cNvSpPr txBox="1"/>
          <p:nvPr/>
        </p:nvSpPr>
        <p:spPr>
          <a:xfrm>
            <a:off x="1028700" y="4917972"/>
            <a:ext cx="9620469" cy="675528"/>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Avoid heavy meals close to bedtime to improve sleep quality.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295" r="-1295"/>
            </a:stretch>
          </a:blipFill>
        </p:spPr>
      </p:sp>
      <p:sp>
        <p:nvSpPr>
          <p:cNvPr id="4" name="TextBox 4"/>
          <p:cNvSpPr txBox="1"/>
          <p:nvPr/>
        </p:nvSpPr>
        <p:spPr>
          <a:xfrm>
            <a:off x="1028700" y="1276350"/>
            <a:ext cx="794434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Hydration</a:t>
            </a:r>
          </a:p>
        </p:txBody>
      </p:sp>
      <p:sp>
        <p:nvSpPr>
          <p:cNvPr id="5" name="TextBox 5"/>
          <p:cNvSpPr txBox="1"/>
          <p:nvPr/>
        </p:nvSpPr>
        <p:spPr>
          <a:xfrm>
            <a:off x="1028700" y="3443068"/>
            <a:ext cx="7835548" cy="730063"/>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Hydration is critical for combating fatigue, dryness, and bloating.</a:t>
            </a:r>
          </a:p>
        </p:txBody>
      </p:sp>
      <p:sp>
        <p:nvSpPr>
          <p:cNvPr id="6" name="TextBox 6"/>
          <p:cNvSpPr txBox="1"/>
          <p:nvPr/>
        </p:nvSpPr>
        <p:spPr>
          <a:xfrm>
            <a:off x="1028700" y="4602160"/>
            <a:ext cx="7835548"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Aim for 8–10 glasses of water daily.</a:t>
            </a:r>
          </a:p>
        </p:txBody>
      </p:sp>
      <p:sp>
        <p:nvSpPr>
          <p:cNvPr id="7" name="TextBox 7"/>
          <p:cNvSpPr txBox="1"/>
          <p:nvPr/>
        </p:nvSpPr>
        <p:spPr>
          <a:xfrm>
            <a:off x="1028700" y="5706313"/>
            <a:ext cx="7835548" cy="675528"/>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Herbal teas like chamomile and peppermint aid relaxation and digestion.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817595"/>
            <a:ext cx="9566949"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Use olive oil instead of butter for heart health.</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Add anti-inflammatory spices like turmeric and ginger.</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Opt for steaming or baking instead of frying.</a:t>
            </a:r>
          </a:p>
        </p:txBody>
      </p:sp>
      <p:sp>
        <p:nvSpPr>
          <p:cNvPr id="3" name="TextBox 3"/>
          <p:cNvSpPr txBox="1"/>
          <p:nvPr/>
        </p:nvSpPr>
        <p:spPr>
          <a:xfrm>
            <a:off x="1028700" y="4038021"/>
            <a:ext cx="9566949"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Cooking methods can enhance nutritional value:</a:t>
            </a:r>
          </a:p>
        </p:txBody>
      </p:sp>
      <p:sp>
        <p:nvSpPr>
          <p:cNvPr id="4" name="TextBox 4"/>
          <p:cNvSpPr txBox="1"/>
          <p:nvPr/>
        </p:nvSpPr>
        <p:spPr>
          <a:xfrm>
            <a:off x="1028700" y="1247272"/>
            <a:ext cx="1066346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Cooking Tips for Menopause Health</a:t>
            </a:r>
          </a:p>
        </p:txBody>
      </p:sp>
      <p:sp>
        <p:nvSpPr>
          <p:cNvPr id="5" name="Freeform 5"/>
          <p:cNvSpPr/>
          <p:nvPr/>
        </p:nvSpPr>
        <p:spPr>
          <a:xfrm rot="9606618">
            <a:off x="11192470" y="4420900"/>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0800000">
            <a:off x="11192470" y="6834828"/>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AutoShape 7"/>
          <p:cNvSpPr/>
          <p:nvPr/>
        </p:nvSpPr>
        <p:spPr>
          <a:xfrm>
            <a:off x="0" y="9401175"/>
            <a:ext cx="18601781" cy="0"/>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8547566" cy="19811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5.</a:t>
            </a:r>
            <a:r>
              <a:rPr lang="en-US" sz="8499" u="none" strike="noStrike" spc="-339">
                <a:solidFill>
                  <a:srgbClr val="171616"/>
                </a:solidFill>
                <a:latin typeface="Montserrat"/>
                <a:ea typeface="Montserrat"/>
                <a:cs typeface="Montserrat"/>
                <a:sym typeface="Montserrat"/>
              </a:rPr>
              <a:t> Personalized Nutrition Plans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4373252" y="9115425"/>
            <a:ext cx="2931365" cy="0"/>
          </a:xfrm>
          <a:prstGeom prst="line">
            <a:avLst/>
          </a:prstGeom>
          <a:ln w="285750" cap="flat">
            <a:solidFill>
              <a:srgbClr val="C0B68B"/>
            </a:solidFill>
            <a:prstDash val="solid"/>
            <a:headEnd type="none" w="sm" len="sm"/>
            <a:tailEnd type="none" w="sm" len="sm"/>
          </a:ln>
        </p:spPr>
      </p:sp>
      <p:sp>
        <p:nvSpPr>
          <p:cNvPr id="3" name="Freeform 3"/>
          <p:cNvSpPr/>
          <p:nvPr/>
        </p:nvSpPr>
        <p:spPr>
          <a:xfrm>
            <a:off x="11557110" y="-20817"/>
            <a:ext cx="9681688" cy="10307817"/>
          </a:xfrm>
          <a:custGeom>
            <a:avLst/>
            <a:gdLst/>
            <a:ahLst/>
            <a:cxnLst/>
            <a:rect l="l" t="t" r="r" b="b"/>
            <a:pathLst>
              <a:path w="9681688" h="10307817">
                <a:moveTo>
                  <a:pt x="0" y="0"/>
                </a:moveTo>
                <a:lnTo>
                  <a:pt x="9681687" y="0"/>
                </a:lnTo>
                <a:lnTo>
                  <a:pt x="9681687" y="10307817"/>
                </a:lnTo>
                <a:lnTo>
                  <a:pt x="0" y="10307817"/>
                </a:lnTo>
                <a:lnTo>
                  <a:pt x="0" y="0"/>
                </a:lnTo>
                <a:close/>
              </a:path>
            </a:pathLst>
          </a:custGeom>
          <a:blipFill>
            <a:blip r:embed="rId2"/>
            <a:stretch>
              <a:fillRect l="-55746" r="-18789"/>
            </a:stretch>
          </a:blipFill>
        </p:spPr>
      </p:sp>
      <p:sp>
        <p:nvSpPr>
          <p:cNvPr id="4" name="TextBox 4"/>
          <p:cNvSpPr txBox="1"/>
          <p:nvPr/>
        </p:nvSpPr>
        <p:spPr>
          <a:xfrm>
            <a:off x="1028700" y="1186849"/>
            <a:ext cx="10357777"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Tracking Your Diet</a:t>
            </a:r>
          </a:p>
        </p:txBody>
      </p:sp>
      <p:sp>
        <p:nvSpPr>
          <p:cNvPr id="5" name="TextBox 5"/>
          <p:cNvSpPr txBox="1"/>
          <p:nvPr/>
        </p:nvSpPr>
        <p:spPr>
          <a:xfrm>
            <a:off x="1028700" y="3016628"/>
            <a:ext cx="9620469" cy="730063"/>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Tracking helps identify what works best for you. </a:t>
            </a:r>
          </a:p>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Use a journal to:</a:t>
            </a:r>
          </a:p>
        </p:txBody>
      </p:sp>
      <p:sp>
        <p:nvSpPr>
          <p:cNvPr id="6" name="TextBox 6"/>
          <p:cNvSpPr txBox="1"/>
          <p:nvPr/>
        </p:nvSpPr>
        <p:spPr>
          <a:xfrm>
            <a:off x="1028700" y="4280092"/>
            <a:ext cx="9620469"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Record meals, snacks, and beverages.</a:t>
            </a:r>
          </a:p>
        </p:txBody>
      </p:sp>
      <p:sp>
        <p:nvSpPr>
          <p:cNvPr id="7" name="TextBox 7"/>
          <p:cNvSpPr txBox="1"/>
          <p:nvPr/>
        </p:nvSpPr>
        <p:spPr>
          <a:xfrm>
            <a:off x="1028700" y="5082295"/>
            <a:ext cx="9620469"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Note symptoms and energy levels daily.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39648"/>
            </a:stretch>
          </a:blipFill>
        </p:spPr>
      </p:sp>
      <p:sp>
        <p:nvSpPr>
          <p:cNvPr id="4" name="Freeform 4"/>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AutoShape 6"/>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7" name="TextBox 7"/>
          <p:cNvSpPr txBox="1"/>
          <p:nvPr/>
        </p:nvSpPr>
        <p:spPr>
          <a:xfrm>
            <a:off x="1025763" y="4773110"/>
            <a:ext cx="10963506"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Time Constraints: </a:t>
            </a:r>
            <a:r>
              <a:rPr lang="en-US" sz="2499" u="none" strike="noStrike" spc="-22">
                <a:solidFill>
                  <a:srgbClr val="171616"/>
                </a:solidFill>
                <a:latin typeface="Montserrat"/>
                <a:ea typeface="Montserrat"/>
                <a:cs typeface="Montserrat"/>
                <a:sym typeface="Montserrat"/>
              </a:rPr>
              <a:t>Batch cook meals for the week.</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Budget Concerns:</a:t>
            </a:r>
            <a:r>
              <a:rPr lang="en-US" sz="2499" u="none" strike="noStrike" spc="-22">
                <a:solidFill>
                  <a:srgbClr val="171616"/>
                </a:solidFill>
                <a:latin typeface="Montserrat"/>
                <a:ea typeface="Montserrat"/>
                <a:cs typeface="Montserrat"/>
                <a:sym typeface="Montserrat"/>
              </a:rPr>
              <a:t> Buy seasonal produce and shop in bulk.</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Motivation:</a:t>
            </a:r>
            <a:r>
              <a:rPr lang="en-US" sz="2499" u="none" strike="noStrike" spc="-22">
                <a:solidFill>
                  <a:srgbClr val="171616"/>
                </a:solidFill>
                <a:latin typeface="Montserrat"/>
                <a:ea typeface="Montserrat"/>
                <a:cs typeface="Montserrat"/>
                <a:sym typeface="Montserrat"/>
              </a:rPr>
              <a:t> Start small, like swapping sugary drinks for water.</a:t>
            </a:r>
          </a:p>
        </p:txBody>
      </p:sp>
      <p:sp>
        <p:nvSpPr>
          <p:cNvPr id="8" name="TextBox 8"/>
          <p:cNvSpPr txBox="1"/>
          <p:nvPr/>
        </p:nvSpPr>
        <p:spPr>
          <a:xfrm>
            <a:off x="1025763" y="4012841"/>
            <a:ext cx="10966444"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Adopting a new diet can be difficult. Address common obstacles:</a:t>
            </a:r>
          </a:p>
        </p:txBody>
      </p:sp>
      <p:sp>
        <p:nvSpPr>
          <p:cNvPr id="9" name="TextBox 9"/>
          <p:cNvSpPr txBox="1"/>
          <p:nvPr/>
        </p:nvSpPr>
        <p:spPr>
          <a:xfrm>
            <a:off x="1028700" y="1089941"/>
            <a:ext cx="10966444"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Overcoming Challenges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9144000" y="4014739"/>
            <a:ext cx="8115300" cy="3549281"/>
            <a:chOff x="0" y="0"/>
            <a:chExt cx="10820400" cy="4732375"/>
          </a:xfrm>
        </p:grpSpPr>
        <p:sp>
          <p:nvSpPr>
            <p:cNvPr id="3" name="TextBox 3"/>
            <p:cNvSpPr txBox="1"/>
            <p:nvPr/>
          </p:nvSpPr>
          <p:spPr>
            <a:xfrm>
              <a:off x="0" y="9525"/>
              <a:ext cx="10820400"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Nutrition is a cornerstone of menopause symptom management.</a:t>
              </a:r>
            </a:p>
          </p:txBody>
        </p:sp>
        <p:sp>
          <p:nvSpPr>
            <p:cNvPr id="4" name="TextBox 4"/>
            <p:cNvSpPr txBox="1"/>
            <p:nvPr/>
          </p:nvSpPr>
          <p:spPr>
            <a:xfrm>
              <a:off x="0" y="1912999"/>
              <a:ext cx="10820400"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Focus on whole, nutrient-dense foods and supplement wisely.</a:t>
              </a:r>
            </a:p>
          </p:txBody>
        </p:sp>
        <p:sp>
          <p:nvSpPr>
            <p:cNvPr id="5" name="TextBox 5"/>
            <p:cNvSpPr txBox="1"/>
            <p:nvPr/>
          </p:nvSpPr>
          <p:spPr>
            <a:xfrm>
              <a:off x="0" y="3755782"/>
              <a:ext cx="10820400" cy="976593"/>
            </a:xfrm>
            <a:prstGeom prst="rect">
              <a:avLst/>
            </a:prstGeom>
          </p:spPr>
          <p:txBody>
            <a:bodyPr lIns="0" tIns="0" rIns="0" bIns="0" rtlCol="0" anchor="t">
              <a:spAutoFit/>
            </a:bodyPr>
            <a:lstStyle/>
            <a:p>
              <a:pPr marL="539749" lvl="1" indent="-269875" algn="l">
                <a:lnSpc>
                  <a:spcPts val="2999"/>
                </a:lnSpc>
                <a:buFont typeface="Arial"/>
                <a:buChar char="•"/>
              </a:pPr>
              <a:r>
                <a:rPr lang="en-US" sz="2499" spc="-22">
                  <a:solidFill>
                    <a:srgbClr val="171616"/>
                  </a:solidFill>
                  <a:latin typeface="Montserrat"/>
                  <a:ea typeface="Montserrat"/>
                  <a:cs typeface="Montserrat"/>
                  <a:sym typeface="Montserrat"/>
                </a:rPr>
                <a:t>Personalize your approach, track progress, and adjust as needed.</a:t>
              </a:r>
            </a:p>
          </p:txBody>
        </p:sp>
      </p:grpSp>
      <p:sp>
        <p:nvSpPr>
          <p:cNvPr id="6" name="TextBox 6"/>
          <p:cNvSpPr txBox="1"/>
          <p:nvPr/>
        </p:nvSpPr>
        <p:spPr>
          <a:xfrm>
            <a:off x="1028700" y="2173521"/>
            <a:ext cx="62992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Key Takeaways</a:t>
            </a:r>
          </a:p>
        </p:txBody>
      </p:sp>
      <p:sp>
        <p:nvSpPr>
          <p:cNvPr id="7" name="Freeform 7"/>
          <p:cNvSpPr/>
          <p:nvPr/>
        </p:nvSpPr>
        <p:spPr>
          <a:xfrm rot="5400000">
            <a:off x="1028700" y="578937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0800000">
            <a:off x="3588412" y="5789379"/>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AutoShape 9"/>
          <p:cNvSpPr/>
          <p:nvPr/>
        </p:nvSpPr>
        <p:spPr>
          <a:xfrm>
            <a:off x="0" y="9401175"/>
            <a:ext cx="18601781" cy="0"/>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95761" y="68254"/>
            <a:ext cx="6808239" cy="10218746"/>
          </a:xfrm>
          <a:custGeom>
            <a:avLst/>
            <a:gdLst/>
            <a:ahLst/>
            <a:cxnLst/>
            <a:rect l="l" t="t" r="r" b="b"/>
            <a:pathLst>
              <a:path w="6808239" h="10218746">
                <a:moveTo>
                  <a:pt x="0" y="0"/>
                </a:moveTo>
                <a:lnTo>
                  <a:pt x="6808240" y="0"/>
                </a:lnTo>
                <a:lnTo>
                  <a:pt x="6808240" y="10218746"/>
                </a:lnTo>
                <a:lnTo>
                  <a:pt x="0" y="10218746"/>
                </a:lnTo>
                <a:lnTo>
                  <a:pt x="0" y="0"/>
                </a:lnTo>
                <a:close/>
              </a:path>
            </a:pathLst>
          </a:custGeom>
          <a:blipFill>
            <a:blip r:embed="rId2"/>
            <a:stretch>
              <a:fillRect/>
            </a:stretch>
          </a:blipFill>
        </p:spPr>
      </p:sp>
      <p:sp>
        <p:nvSpPr>
          <p:cNvPr id="3" name="AutoShape 3"/>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4" name="AutoShape 4"/>
          <p:cNvSpPr/>
          <p:nvPr/>
        </p:nvSpPr>
        <p:spPr>
          <a:xfrm>
            <a:off x="-156891" y="885825"/>
            <a:ext cx="18601781" cy="0"/>
          </a:xfrm>
          <a:prstGeom prst="line">
            <a:avLst/>
          </a:prstGeom>
          <a:ln w="285750" cap="flat">
            <a:solidFill>
              <a:srgbClr val="FFFFFF"/>
            </a:solidFill>
            <a:prstDash val="solid"/>
            <a:headEnd type="none" w="sm" len="sm"/>
            <a:tailEnd type="none" w="sm" len="sm"/>
          </a:ln>
        </p:spPr>
      </p:sp>
      <p:sp>
        <p:nvSpPr>
          <p:cNvPr id="5" name="TextBox 5"/>
          <p:cNvSpPr txBox="1"/>
          <p:nvPr/>
        </p:nvSpPr>
        <p:spPr>
          <a:xfrm>
            <a:off x="2743363" y="4981624"/>
            <a:ext cx="6299200" cy="733425"/>
          </a:xfrm>
          <a:prstGeom prst="rect">
            <a:avLst/>
          </a:prstGeom>
        </p:spPr>
        <p:txBody>
          <a:bodyPr lIns="0" tIns="0" rIns="0" bIns="0" rtlCol="0" anchor="t">
            <a:spAutoFit/>
          </a:bodyPr>
          <a:lstStyle/>
          <a:p>
            <a:pPr algn="ctr">
              <a:lnSpc>
                <a:spcPts val="2999"/>
              </a:lnSpc>
              <a:spcBef>
                <a:spcPct val="0"/>
              </a:spcBef>
            </a:pPr>
            <a:r>
              <a:rPr lang="en-US" sz="2499" spc="-22">
                <a:solidFill>
                  <a:srgbClr val="000000"/>
                </a:solidFill>
                <a:latin typeface="Montserrat"/>
                <a:ea typeface="Montserrat"/>
                <a:cs typeface="Montserrat"/>
                <a:sym typeface="Montserrat"/>
              </a:rPr>
              <a:t>You are now ready to move on to the workbook and journal.</a:t>
            </a:r>
          </a:p>
        </p:txBody>
      </p:sp>
      <p:sp>
        <p:nvSpPr>
          <p:cNvPr id="6" name="TextBox 6"/>
          <p:cNvSpPr txBox="1"/>
          <p:nvPr/>
        </p:nvSpPr>
        <p:spPr>
          <a:xfrm>
            <a:off x="2921000" y="3338876"/>
            <a:ext cx="5943926" cy="994410"/>
          </a:xfrm>
          <a:prstGeom prst="rect">
            <a:avLst/>
          </a:prstGeom>
        </p:spPr>
        <p:txBody>
          <a:bodyPr lIns="0" tIns="0" rIns="0" bIns="0" rtlCol="0" anchor="t">
            <a:spAutoFit/>
          </a:bodyPr>
          <a:lstStyle/>
          <a:p>
            <a:pPr marL="0" lvl="0" indent="0" algn="l">
              <a:lnSpc>
                <a:spcPts val="7290"/>
              </a:lnSpc>
              <a:spcBef>
                <a:spcPct val="0"/>
              </a:spcBef>
            </a:pPr>
            <a:r>
              <a:rPr lang="en-US" sz="8100" spc="-324">
                <a:solidFill>
                  <a:srgbClr val="000000"/>
                </a:solidFill>
                <a:latin typeface="Montserrat"/>
                <a:ea typeface="Montserrat"/>
                <a:cs typeface="Montserrat"/>
                <a:sym typeface="Montserrat"/>
              </a:rPr>
              <a:t>Well Done</a:t>
            </a:r>
            <a:r>
              <a:rPr lang="en-US" sz="8100" u="none" strike="noStrike" spc="-324">
                <a:solidFill>
                  <a:srgbClr val="000000"/>
                </a:solidFill>
                <a:latin typeface="Montserrat"/>
                <a:ea typeface="Montserrat"/>
                <a:cs typeface="Montserrat"/>
                <a:sym typeface="Montserrat"/>
              </a:rPr>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03448" y="5033917"/>
            <a:ext cx="7884552" cy="5253083"/>
          </a:xfrm>
          <a:custGeom>
            <a:avLst/>
            <a:gdLst/>
            <a:ahLst/>
            <a:cxnLst/>
            <a:rect l="l" t="t" r="r" b="b"/>
            <a:pathLst>
              <a:path w="7884552" h="5253083">
                <a:moveTo>
                  <a:pt x="0" y="0"/>
                </a:moveTo>
                <a:lnTo>
                  <a:pt x="7884552" y="0"/>
                </a:lnTo>
                <a:lnTo>
                  <a:pt x="7884552" y="5253083"/>
                </a:lnTo>
                <a:lnTo>
                  <a:pt x="0" y="5253083"/>
                </a:lnTo>
                <a:lnTo>
                  <a:pt x="0" y="0"/>
                </a:lnTo>
                <a:close/>
              </a:path>
            </a:pathLst>
          </a:custGeom>
          <a:blipFill>
            <a:blip r:embed="rId2"/>
            <a:stretch>
              <a:fillRect/>
            </a:stretch>
          </a:blipFill>
        </p:spPr>
      </p:sp>
      <p:grpSp>
        <p:nvGrpSpPr>
          <p:cNvPr id="3" name="Group 3"/>
          <p:cNvGrpSpPr/>
          <p:nvPr/>
        </p:nvGrpSpPr>
        <p:grpSpPr>
          <a:xfrm>
            <a:off x="0" y="0"/>
            <a:ext cx="10403448" cy="10287000"/>
            <a:chOff x="0" y="0"/>
            <a:chExt cx="2740003" cy="2709333"/>
          </a:xfrm>
        </p:grpSpPr>
        <p:sp>
          <p:nvSpPr>
            <p:cNvPr id="4" name="Freeform 4"/>
            <p:cNvSpPr/>
            <p:nvPr/>
          </p:nvSpPr>
          <p:spPr>
            <a:xfrm>
              <a:off x="0" y="0"/>
              <a:ext cx="2740003" cy="2709333"/>
            </a:xfrm>
            <a:custGeom>
              <a:avLst/>
              <a:gdLst/>
              <a:ahLst/>
              <a:cxnLst/>
              <a:rect l="l" t="t" r="r" b="b"/>
              <a:pathLst>
                <a:path w="2740003" h="2709333">
                  <a:moveTo>
                    <a:pt x="0" y="0"/>
                  </a:moveTo>
                  <a:lnTo>
                    <a:pt x="2740003" y="0"/>
                  </a:lnTo>
                  <a:lnTo>
                    <a:pt x="2740003" y="2709333"/>
                  </a:lnTo>
                  <a:lnTo>
                    <a:pt x="0" y="2709333"/>
                  </a:lnTo>
                  <a:close/>
                </a:path>
              </a:pathLst>
            </a:custGeom>
            <a:solidFill>
              <a:srgbClr val="FFFFFF">
                <a:alpha val="12941"/>
              </a:srgbClr>
            </a:solidFill>
          </p:spPr>
        </p:sp>
        <p:sp>
          <p:nvSpPr>
            <p:cNvPr id="5" name="TextBox 5"/>
            <p:cNvSpPr txBox="1"/>
            <p:nvPr/>
          </p:nvSpPr>
          <p:spPr>
            <a:xfrm>
              <a:off x="0" y="9525"/>
              <a:ext cx="2740003" cy="2699808"/>
            </a:xfrm>
            <a:prstGeom prst="rect">
              <a:avLst/>
            </a:prstGeom>
          </p:spPr>
          <p:txBody>
            <a:bodyPr lIns="50800" tIns="50800" rIns="50800" bIns="50800" rtlCol="0" anchor="ctr"/>
            <a:lstStyle/>
            <a:p>
              <a:pPr algn="ctr">
                <a:lnSpc>
                  <a:spcPts val="2999"/>
                </a:lnSpc>
              </a:pPr>
              <a:endParaRPr/>
            </a:p>
          </p:txBody>
        </p:sp>
      </p:grpSp>
      <p:sp>
        <p:nvSpPr>
          <p:cNvPr id="6" name="TextBox 6"/>
          <p:cNvSpPr txBox="1"/>
          <p:nvPr/>
        </p:nvSpPr>
        <p:spPr>
          <a:xfrm>
            <a:off x="2415127" y="3068724"/>
            <a:ext cx="7555488"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Module 6: Nutrition and Menopause</a:t>
            </a:r>
          </a:p>
        </p:txBody>
      </p:sp>
      <p:sp>
        <p:nvSpPr>
          <p:cNvPr id="7" name="TextBox 7"/>
          <p:cNvSpPr txBox="1"/>
          <p:nvPr/>
        </p:nvSpPr>
        <p:spPr>
          <a:xfrm>
            <a:off x="2415127" y="8528237"/>
            <a:ext cx="7555488" cy="730063"/>
          </a:xfrm>
          <a:prstGeom prst="rect">
            <a:avLst/>
          </a:prstGeom>
        </p:spPr>
        <p:txBody>
          <a:bodyPr lIns="0" tIns="0" rIns="0" bIns="0" rtlCol="0" anchor="t">
            <a:spAutoFit/>
          </a:bodyPr>
          <a:lstStyle/>
          <a:p>
            <a:pPr marL="0" lvl="0" indent="0" algn="l">
              <a:lnSpc>
                <a:spcPts val="2999"/>
              </a:lnSpc>
            </a:pPr>
            <a:r>
              <a:rPr lang="en-US" sz="2499" b="1" spc="-22">
                <a:solidFill>
                  <a:srgbClr val="171616"/>
                </a:solidFill>
                <a:latin typeface="Montserrat Bold"/>
                <a:ea typeface="Montserrat Bold"/>
                <a:cs typeface="Montserrat Bold"/>
                <a:sym typeface="Montserrat Bold"/>
              </a:rPr>
              <a:t>Objective:</a:t>
            </a:r>
            <a:r>
              <a:rPr lang="en-US" sz="2499" spc="-22">
                <a:solidFill>
                  <a:srgbClr val="171616"/>
                </a:solidFill>
                <a:latin typeface="Montserrat"/>
                <a:ea typeface="Montserrat"/>
                <a:cs typeface="Montserrat"/>
                <a:sym typeface="Montserrat"/>
              </a:rPr>
              <a:t> Understand the impact of nutrition on hormonal balance and symptoms.</a:t>
            </a:r>
          </a:p>
        </p:txBody>
      </p:sp>
      <p:sp>
        <p:nvSpPr>
          <p:cNvPr id="8" name="TextBox 8"/>
          <p:cNvSpPr txBox="1"/>
          <p:nvPr/>
        </p:nvSpPr>
        <p:spPr>
          <a:xfrm>
            <a:off x="2524244" y="6002423"/>
            <a:ext cx="7555488" cy="324971"/>
          </a:xfrm>
          <a:prstGeom prst="rect">
            <a:avLst/>
          </a:prstGeom>
        </p:spPr>
        <p:txBody>
          <a:bodyPr lIns="0" tIns="0" rIns="0" bIns="0" rtlCol="0" anchor="t">
            <a:spAutoFit/>
          </a:bodyPr>
          <a:lstStyle/>
          <a:p>
            <a:pPr marL="0" lvl="0" indent="0" algn="l">
              <a:lnSpc>
                <a:spcPts val="2640"/>
              </a:lnSpc>
            </a:pPr>
            <a:r>
              <a:rPr lang="en-US" sz="2200" i="1" spc="-19">
                <a:solidFill>
                  <a:srgbClr val="171616"/>
                </a:solidFill>
                <a:latin typeface="Montserrat Italics"/>
                <a:ea typeface="Montserrat Italics"/>
                <a:cs typeface="Montserrat Italics"/>
                <a:sym typeface="Montserrat Italics"/>
              </a:rPr>
              <a:t>Supporting Hormonal Balance and Overall Health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0" y="4694747"/>
            <a:ext cx="7710755" cy="1981199"/>
          </a:xfrm>
          <a:prstGeom prst="rect">
            <a:avLst/>
          </a:prstGeom>
        </p:spPr>
        <p:txBody>
          <a:bodyPr lIns="0" tIns="0" rIns="0" bIns="0" rtlCol="0" anchor="t">
            <a:spAutoFit/>
          </a:bodyPr>
          <a:lstStyle/>
          <a:p>
            <a:pPr marL="1835145" lvl="1" indent="-917572" algn="l">
              <a:lnSpc>
                <a:spcPts val="7649"/>
              </a:lnSpc>
              <a:spcBef>
                <a:spcPct val="0"/>
              </a:spcBef>
              <a:buAutoNum type="arabicPeriod"/>
            </a:pPr>
            <a:r>
              <a:rPr lang="en-US" sz="8499" u="none" strike="noStrike" spc="-339">
                <a:solidFill>
                  <a:srgbClr val="171616"/>
                </a:solidFill>
                <a:latin typeface="Montserrat"/>
                <a:ea typeface="Montserrat"/>
                <a:cs typeface="Montserrat"/>
                <a:sym typeface="Montserrat"/>
              </a:rPr>
              <a:t>The Role of Nutrition</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860520"/>
            <a:ext cx="8115300" cy="3688416"/>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Nutrition plays a pivotal role in managing menopausal symptoms. Proper dietary choices can:</a:t>
            </a:r>
          </a:p>
          <a:p>
            <a:pPr marL="0" lvl="0" indent="0" algn="l">
              <a:lnSpc>
                <a:spcPts val="299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Alleviate hot flashes and night sweats.</a:t>
            </a: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Protect bone and heart health.</a:t>
            </a:r>
          </a:p>
          <a:p>
            <a:pPr marL="539749" lvl="1" indent="-269875" algn="l">
              <a:lnSpc>
                <a:spcPts val="2999"/>
              </a:lnSpc>
              <a:spcBef>
                <a:spcPct val="0"/>
              </a:spcBef>
              <a:buFont typeface="Arial"/>
              <a:buChar char="•"/>
            </a:pPr>
            <a:r>
              <a:rPr lang="en-US" sz="2499" u="none" strike="noStrike" spc="-22">
                <a:solidFill>
                  <a:srgbClr val="171616"/>
                </a:solidFill>
                <a:latin typeface="Montserrat"/>
                <a:ea typeface="Montserrat"/>
                <a:cs typeface="Montserrat"/>
                <a:sym typeface="Montserrat"/>
              </a:rPr>
              <a:t>Support hormonal balance and overall energy.</a:t>
            </a:r>
          </a:p>
          <a:p>
            <a:pPr marL="0" lvl="0" indent="0" algn="l">
              <a:lnSpc>
                <a:spcPts val="2999"/>
              </a:lnSpc>
              <a:spcBef>
                <a:spcPct val="0"/>
              </a:spcBef>
            </a:pPr>
            <a:endParaRPr lang="en-US" sz="2499" u="none" strike="noStrike" spc="-22">
              <a:solidFill>
                <a:srgbClr val="171616"/>
              </a:solidFill>
              <a:latin typeface="Montserrat"/>
              <a:ea typeface="Montserrat"/>
              <a:cs typeface="Montserrat"/>
              <a:sym typeface="Montserrat"/>
            </a:endParaRPr>
          </a:p>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Incorporating nutrient-rich foods and mindful eating practices can transform how you experience menopause.</a:t>
            </a:r>
          </a:p>
        </p:txBody>
      </p:sp>
      <p:sp>
        <p:nvSpPr>
          <p:cNvPr id="3" name="TextBox 3"/>
          <p:cNvSpPr txBox="1"/>
          <p:nvPr/>
        </p:nvSpPr>
        <p:spPr>
          <a:xfrm>
            <a:off x="1028700" y="1276350"/>
            <a:ext cx="81153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Why Nutrition Matters</a:t>
            </a:r>
          </a:p>
        </p:txBody>
      </p:sp>
      <p:sp>
        <p:nvSpPr>
          <p:cNvPr id="4" name="AutoShape 4"/>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5" name="Freeform 5"/>
          <p:cNvSpPr/>
          <p:nvPr/>
        </p:nvSpPr>
        <p:spPr>
          <a:xfrm>
            <a:off x="10561593" y="-20817"/>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59501"/>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6875009"/>
            <a:ext cx="16230600"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Dairy:</a:t>
            </a:r>
            <a:r>
              <a:rPr lang="en-US" sz="2499" u="none" strike="noStrike" spc="-22">
                <a:solidFill>
                  <a:srgbClr val="171616"/>
                </a:solidFill>
                <a:latin typeface="Montserrat"/>
                <a:ea typeface="Montserrat"/>
                <a:cs typeface="Montserrat"/>
                <a:sym typeface="Montserrat"/>
              </a:rPr>
              <a:t> Milk, yogurt, and cheese provide calcium.</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Leafy Greens:</a:t>
            </a:r>
            <a:r>
              <a:rPr lang="en-US" sz="2499" u="none" strike="noStrike" spc="-22">
                <a:solidFill>
                  <a:srgbClr val="171616"/>
                </a:solidFill>
                <a:latin typeface="Montserrat"/>
                <a:ea typeface="Montserrat"/>
                <a:cs typeface="Montserrat"/>
                <a:sym typeface="Montserrat"/>
              </a:rPr>
              <a:t> Spinach, kale, and collard greens are excellent plant-based sources.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Fortified Alternatives:</a:t>
            </a:r>
            <a:r>
              <a:rPr lang="en-US" sz="2499" u="none" strike="noStrike" spc="-22">
                <a:solidFill>
                  <a:srgbClr val="171616"/>
                </a:solidFill>
                <a:latin typeface="Montserrat"/>
                <a:ea typeface="Montserrat"/>
                <a:cs typeface="Montserrat"/>
                <a:sym typeface="Montserrat"/>
              </a:rPr>
              <a:t> Almond or soy milk with added calcium.</a:t>
            </a:r>
          </a:p>
        </p:txBody>
      </p:sp>
      <p:sp>
        <p:nvSpPr>
          <p:cNvPr id="3" name="TextBox 3"/>
          <p:cNvSpPr txBox="1"/>
          <p:nvPr/>
        </p:nvSpPr>
        <p:spPr>
          <a:xfrm>
            <a:off x="1028700" y="5775152"/>
            <a:ext cx="16230600" cy="556932"/>
          </a:xfrm>
          <a:prstGeom prst="rect">
            <a:avLst/>
          </a:prstGeom>
        </p:spPr>
        <p:txBody>
          <a:bodyPr lIns="0" tIns="0" rIns="0" bIns="0" rtlCol="0" anchor="t">
            <a:spAutoFit/>
          </a:bodyPr>
          <a:lstStyle/>
          <a:p>
            <a:pPr marL="0" lvl="0" indent="0" algn="ctr">
              <a:lnSpc>
                <a:spcPts val="2249"/>
              </a:lnSpc>
              <a:spcBef>
                <a:spcPct val="0"/>
              </a:spcBef>
            </a:pPr>
            <a:r>
              <a:rPr lang="en-US" sz="2499" u="none" strike="noStrike" spc="-22">
                <a:solidFill>
                  <a:srgbClr val="171616"/>
                </a:solidFill>
                <a:latin typeface="Montserrat"/>
                <a:ea typeface="Montserrat"/>
                <a:cs typeface="Montserrat"/>
                <a:sym typeface="Montserrat"/>
              </a:rPr>
              <a:t>As estrogen declines during menopause, bone density often decreases, </a:t>
            </a:r>
          </a:p>
          <a:p>
            <a:pPr marL="0" lvl="0" indent="0" algn="ctr">
              <a:lnSpc>
                <a:spcPts val="2249"/>
              </a:lnSpc>
              <a:spcBef>
                <a:spcPct val="0"/>
              </a:spcBef>
            </a:pPr>
            <a:r>
              <a:rPr lang="en-US" sz="2499" u="none" strike="noStrike" spc="-22">
                <a:solidFill>
                  <a:srgbClr val="171616"/>
                </a:solidFill>
                <a:latin typeface="Montserrat"/>
                <a:ea typeface="Montserrat"/>
                <a:cs typeface="Montserrat"/>
                <a:sym typeface="Montserrat"/>
              </a:rPr>
              <a:t>raising the risk of osteoporosis. Key foods to include:</a:t>
            </a:r>
          </a:p>
        </p:txBody>
      </p:sp>
      <p:sp>
        <p:nvSpPr>
          <p:cNvPr id="4" name="Freeform 4"/>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49486" b="-111230"/>
            </a:stretch>
          </a:blipFill>
        </p:spPr>
      </p:sp>
      <p:sp>
        <p:nvSpPr>
          <p:cNvPr id="5" name="TextBox 5"/>
          <p:cNvSpPr txBox="1"/>
          <p:nvPr/>
        </p:nvSpPr>
        <p:spPr>
          <a:xfrm>
            <a:off x="1028700" y="4329036"/>
            <a:ext cx="16230600" cy="1028699"/>
          </a:xfrm>
          <a:prstGeom prst="rect">
            <a:avLst/>
          </a:prstGeom>
        </p:spPr>
        <p:txBody>
          <a:bodyPr lIns="0" tIns="0" rIns="0" bIns="0" rtlCol="0" anchor="t">
            <a:spAutoFit/>
          </a:bodyPr>
          <a:lstStyle/>
          <a:p>
            <a:pPr marL="0" lvl="0" indent="0" algn="ctr">
              <a:lnSpc>
                <a:spcPts val="7649"/>
              </a:lnSpc>
              <a:spcBef>
                <a:spcPct val="0"/>
              </a:spcBef>
            </a:pPr>
            <a:r>
              <a:rPr lang="en-US" sz="8499" u="none" strike="noStrike" spc="-339">
                <a:solidFill>
                  <a:srgbClr val="171616"/>
                </a:solidFill>
                <a:latin typeface="Montserrat"/>
                <a:ea typeface="Montserrat"/>
                <a:cs typeface="Montserrat"/>
                <a:sym typeface="Montserrat"/>
              </a:rPr>
              <a:t>Foods to Support Bone Health</a:t>
            </a:r>
          </a:p>
        </p:txBody>
      </p:sp>
      <p:sp>
        <p:nvSpPr>
          <p:cNvPr id="6" name="AutoShape 6"/>
          <p:cNvSpPr/>
          <p:nvPr/>
        </p:nvSpPr>
        <p:spPr>
          <a:xfrm>
            <a:off x="0" y="9401175"/>
            <a:ext cx="18601781" cy="0"/>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7033185"/>
            <a:ext cx="16230600"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Omega-3 Fatty Acids:</a:t>
            </a:r>
            <a:r>
              <a:rPr lang="en-US" sz="2499" u="none" strike="noStrike" spc="-22">
                <a:solidFill>
                  <a:srgbClr val="171616"/>
                </a:solidFill>
                <a:latin typeface="Montserrat"/>
                <a:ea typeface="Montserrat"/>
                <a:cs typeface="Montserrat"/>
                <a:sym typeface="Montserrat"/>
              </a:rPr>
              <a:t> Found in salmon, walnuts, flaxseeds, and chia seeds.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Whole Grains:</a:t>
            </a:r>
            <a:r>
              <a:rPr lang="en-US" sz="2499" u="none" strike="noStrike" spc="-22">
                <a:solidFill>
                  <a:srgbClr val="171616"/>
                </a:solidFill>
                <a:latin typeface="Montserrat"/>
                <a:ea typeface="Montserrat"/>
                <a:cs typeface="Montserrat"/>
                <a:sym typeface="Montserrat"/>
              </a:rPr>
              <a:t> Oats, quinoa, and brown rice improve cholesterol levels.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Colorful Vegetables:</a:t>
            </a:r>
            <a:r>
              <a:rPr lang="en-US" sz="2499" u="none" strike="noStrike" spc="-22">
                <a:solidFill>
                  <a:srgbClr val="171616"/>
                </a:solidFill>
                <a:latin typeface="Montserrat"/>
                <a:ea typeface="Montserrat"/>
                <a:cs typeface="Montserrat"/>
                <a:sym typeface="Montserrat"/>
              </a:rPr>
              <a:t> Tomatoes, bell peppers, and carrots for antioxidants.</a:t>
            </a:r>
          </a:p>
        </p:txBody>
      </p:sp>
      <p:sp>
        <p:nvSpPr>
          <p:cNvPr id="3" name="TextBox 3"/>
          <p:cNvSpPr txBox="1"/>
          <p:nvPr/>
        </p:nvSpPr>
        <p:spPr>
          <a:xfrm>
            <a:off x="1028700" y="5784598"/>
            <a:ext cx="16230600" cy="677087"/>
          </a:xfrm>
          <a:prstGeom prst="rect">
            <a:avLst/>
          </a:prstGeom>
        </p:spPr>
        <p:txBody>
          <a:bodyPr lIns="0" tIns="0" rIns="0" bIns="0" rtlCol="0" anchor="t">
            <a:spAutoFit/>
          </a:bodyPr>
          <a:lstStyle/>
          <a:p>
            <a:pPr marL="0" lvl="0" indent="0" algn="ctr">
              <a:lnSpc>
                <a:spcPts val="2666"/>
              </a:lnSpc>
              <a:spcBef>
                <a:spcPct val="0"/>
              </a:spcBef>
            </a:pPr>
            <a:r>
              <a:rPr lang="en-US" sz="2962" u="none" strike="noStrike" spc="-26">
                <a:solidFill>
                  <a:srgbClr val="171616"/>
                </a:solidFill>
                <a:latin typeface="Montserrat"/>
                <a:ea typeface="Montserrat"/>
                <a:cs typeface="Montserrat"/>
                <a:sym typeface="Montserrat"/>
              </a:rPr>
              <a:t>Heart health becomes more critical during menopause. </a:t>
            </a:r>
          </a:p>
          <a:p>
            <a:pPr marL="0" lvl="0" indent="0" algn="ctr">
              <a:lnSpc>
                <a:spcPts val="2666"/>
              </a:lnSpc>
              <a:spcBef>
                <a:spcPct val="0"/>
              </a:spcBef>
            </a:pPr>
            <a:r>
              <a:rPr lang="en-US" sz="2962" u="none" strike="noStrike" spc="-26">
                <a:solidFill>
                  <a:srgbClr val="171616"/>
                </a:solidFill>
                <a:latin typeface="Montserrat"/>
                <a:ea typeface="Montserrat"/>
                <a:cs typeface="Montserrat"/>
                <a:sym typeface="Montserrat"/>
              </a:rPr>
              <a:t>To reduce cardiovascular risks, include:</a:t>
            </a:r>
          </a:p>
        </p:txBody>
      </p:sp>
      <p:sp>
        <p:nvSpPr>
          <p:cNvPr id="4" name="TextBox 4"/>
          <p:cNvSpPr txBox="1"/>
          <p:nvPr/>
        </p:nvSpPr>
        <p:spPr>
          <a:xfrm>
            <a:off x="1028700" y="4127249"/>
            <a:ext cx="16230600" cy="1028699"/>
          </a:xfrm>
          <a:prstGeom prst="rect">
            <a:avLst/>
          </a:prstGeom>
        </p:spPr>
        <p:txBody>
          <a:bodyPr lIns="0" tIns="0" rIns="0" bIns="0" rtlCol="0" anchor="t">
            <a:spAutoFit/>
          </a:bodyPr>
          <a:lstStyle/>
          <a:p>
            <a:pPr marL="0" lvl="0" indent="0" algn="ctr">
              <a:lnSpc>
                <a:spcPts val="7649"/>
              </a:lnSpc>
              <a:spcBef>
                <a:spcPct val="0"/>
              </a:spcBef>
            </a:pPr>
            <a:r>
              <a:rPr lang="en-US" sz="8499" u="none" strike="noStrike" spc="-339">
                <a:solidFill>
                  <a:srgbClr val="171616"/>
                </a:solidFill>
                <a:latin typeface="Montserrat"/>
                <a:ea typeface="Montserrat"/>
                <a:cs typeface="Montserrat"/>
                <a:sym typeface="Montserrat"/>
              </a:rPr>
              <a:t>Foods for Cardiovascular Health</a:t>
            </a:r>
          </a:p>
        </p:txBody>
      </p:sp>
      <p:sp>
        <p:nvSpPr>
          <p:cNvPr id="5" name="AutoShape 5"/>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6" name="Freeform 6"/>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32506" b="-128210"/>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187493"/>
            <a:ext cx="10426755" cy="3318622"/>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Chronic inflammation can worsen menopausal symptoms. Combat it by eating:</a:t>
            </a:r>
          </a:p>
          <a:p>
            <a:pPr marL="0" lvl="0" indent="0" algn="l">
              <a:lnSpc>
                <a:spcPts val="299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99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Fruits: </a:t>
            </a:r>
            <a:r>
              <a:rPr lang="en-US" sz="2499" u="none" strike="noStrike" spc="-22">
                <a:solidFill>
                  <a:srgbClr val="171616"/>
                </a:solidFill>
                <a:latin typeface="Montserrat"/>
                <a:ea typeface="Montserrat"/>
                <a:cs typeface="Montserrat"/>
                <a:sym typeface="Montserrat"/>
              </a:rPr>
              <a:t>Berries, citrus fruits.</a:t>
            </a:r>
          </a:p>
          <a:p>
            <a:pPr marL="539749" lvl="1" indent="-269875" algn="l">
              <a:lnSpc>
                <a:spcPts val="299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Nuts and Seeds:</a:t>
            </a:r>
            <a:r>
              <a:rPr lang="en-US" sz="2499" u="none" strike="noStrike" spc="-22">
                <a:solidFill>
                  <a:srgbClr val="171616"/>
                </a:solidFill>
                <a:latin typeface="Montserrat"/>
                <a:ea typeface="Montserrat"/>
                <a:cs typeface="Montserrat"/>
                <a:sym typeface="Montserrat"/>
              </a:rPr>
              <a:t> Almonds, sunflower seeds.</a:t>
            </a:r>
          </a:p>
          <a:p>
            <a:pPr marL="539749" lvl="1" indent="-269875" algn="l">
              <a:lnSpc>
                <a:spcPts val="299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Healthy Oils:</a:t>
            </a:r>
            <a:r>
              <a:rPr lang="en-US" sz="2499" u="none" strike="noStrike" spc="-22">
                <a:solidFill>
                  <a:srgbClr val="171616"/>
                </a:solidFill>
                <a:latin typeface="Montserrat"/>
                <a:ea typeface="Montserrat"/>
                <a:cs typeface="Montserrat"/>
                <a:sym typeface="Montserrat"/>
              </a:rPr>
              <a:t> Olive oil for cooking or dressing.</a:t>
            </a:r>
          </a:p>
          <a:p>
            <a:pPr marL="0" lvl="0" indent="0" algn="l">
              <a:lnSpc>
                <a:spcPts val="2999"/>
              </a:lnSpc>
              <a:spcBef>
                <a:spcPct val="0"/>
              </a:spcBef>
            </a:pPr>
            <a:endParaRPr lang="en-US" sz="2499" u="none" strike="noStrike" spc="-22">
              <a:solidFill>
                <a:srgbClr val="171616"/>
              </a:solidFill>
              <a:latin typeface="Montserrat"/>
              <a:ea typeface="Montserrat"/>
              <a:cs typeface="Montserrat"/>
              <a:sym typeface="Montserrat"/>
            </a:endParaRPr>
          </a:p>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These foods not only reduce inflammation but also support heart and brain health.</a:t>
            </a:r>
          </a:p>
        </p:txBody>
      </p:sp>
      <p:sp>
        <p:nvSpPr>
          <p:cNvPr id="3" name="TextBox 3"/>
          <p:cNvSpPr txBox="1"/>
          <p:nvPr/>
        </p:nvSpPr>
        <p:spPr>
          <a:xfrm>
            <a:off x="1028700" y="1276350"/>
            <a:ext cx="10426755"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Anti-Inflammatory Foods</a:t>
            </a:r>
          </a:p>
        </p:txBody>
      </p:sp>
      <p:sp>
        <p:nvSpPr>
          <p:cNvPr id="4" name="AutoShape 4"/>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5" name="AutoShape 5"/>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6" name="Freeform 6"/>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53884" r="-53884"/>
            </a:stretch>
          </a:blipFill>
        </p:spPr>
      </p:sp>
      <p:sp>
        <p:nvSpPr>
          <p:cNvPr id="7" name="Freeform 7"/>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AutoShape 9"/>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10235616" cy="19811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2.</a:t>
            </a:r>
            <a:r>
              <a:rPr lang="en-US" sz="8499" u="none" strike="noStrike" spc="-339">
                <a:solidFill>
                  <a:srgbClr val="171616"/>
                </a:solidFill>
                <a:latin typeface="Montserrat"/>
                <a:ea typeface="Montserrat"/>
                <a:cs typeface="Montserrat"/>
                <a:sym typeface="Montserrat"/>
              </a:rPr>
              <a:t> Supplements for Menopause</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959</Words>
  <Application>Microsoft Office PowerPoint</Application>
  <PresentationFormat>Custom</PresentationFormat>
  <Paragraphs>126</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Calibri</vt:lpstr>
      <vt:lpstr>Arial</vt:lpstr>
      <vt:lpstr>Montserrat</vt:lpstr>
      <vt:lpstr>Montserrat Bold</vt:lpstr>
      <vt:lpstr>Montserrat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CM0006 Menopause Nutrition and Menopause - Presentation</dc:title>
  <dc:creator>USER</dc:creator>
  <cp:lastModifiedBy>USER</cp:lastModifiedBy>
  <cp:revision>2</cp:revision>
  <dcterms:created xsi:type="dcterms:W3CDTF">2006-08-16T00:00:00Z</dcterms:created>
  <dcterms:modified xsi:type="dcterms:W3CDTF">2025-03-06T19:30:56Z</dcterms:modified>
  <dc:identifier>DAGeFZ6gExU</dc:identifier>
</cp:coreProperties>
</file>