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8288000" cy="10287000"/>
  <p:notesSz cx="6858000" cy="9144000"/>
  <p:embeddedFontLst>
    <p:embeddedFont>
      <p:font typeface="Calibri" panose="020F0502020204030204" pitchFamily="34" charset="0"/>
      <p:regular r:id="rId31"/>
      <p:bold r:id="rId32"/>
      <p:italic r:id="rId33"/>
      <p:boldItalic r:id="rId34"/>
    </p:embeddedFont>
    <p:embeddedFont>
      <p:font typeface="Montserrat" panose="00000500000000000000" pitchFamily="2" charset="0"/>
      <p:regular r:id="rId35"/>
    </p:embeddedFont>
    <p:embeddedFont>
      <p:font typeface="Montserrat Bold" panose="00000800000000000000" pitchFamily="2" charset="0"/>
      <p:regular r:id="rId36"/>
      <p:bold r:id="rId37"/>
    </p:embeddedFont>
    <p:embeddedFont>
      <p:font typeface="Montserrat Italics" panose="020B0604020202020204"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78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5.sv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5.sv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1.svg"/></Relationships>
</file>

<file path=ppt/slides/_rels/slide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1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4.sv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4.sv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4.sv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5.svg"/></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1.svg"/></Relationships>
</file>

<file path=ppt/slides/_rels/slide2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29156"/>
            <a:ext cx="18288000" cy="12145313"/>
          </a:xfrm>
          <a:custGeom>
            <a:avLst/>
            <a:gdLst/>
            <a:ahLst/>
            <a:cxnLst/>
            <a:rect l="l" t="t" r="r" b="b"/>
            <a:pathLst>
              <a:path w="18288000" h="12145313">
                <a:moveTo>
                  <a:pt x="0" y="0"/>
                </a:moveTo>
                <a:lnTo>
                  <a:pt x="18288000" y="0"/>
                </a:lnTo>
                <a:lnTo>
                  <a:pt x="18288000" y="12145312"/>
                </a:lnTo>
                <a:lnTo>
                  <a:pt x="0" y="12145312"/>
                </a:lnTo>
                <a:lnTo>
                  <a:pt x="0" y="0"/>
                </a:lnTo>
                <a:close/>
              </a:path>
            </a:pathLst>
          </a:custGeom>
          <a:blipFill>
            <a:blip r:embed="rId2"/>
            <a:stretch>
              <a:fillRect/>
            </a:stretch>
          </a:blipFill>
        </p:spPr>
      </p:sp>
      <p:sp>
        <p:nvSpPr>
          <p:cNvPr id="3" name="TextBox 3"/>
          <p:cNvSpPr txBox="1"/>
          <p:nvPr/>
        </p:nvSpPr>
        <p:spPr>
          <a:xfrm>
            <a:off x="1351263" y="2030611"/>
            <a:ext cx="10336094" cy="372045"/>
          </a:xfrm>
          <a:prstGeom prst="rect">
            <a:avLst/>
          </a:prstGeom>
        </p:spPr>
        <p:txBody>
          <a:bodyPr lIns="0" tIns="0" rIns="0" bIns="0" rtlCol="0" anchor="t">
            <a:spAutoFit/>
          </a:bodyPr>
          <a:lstStyle/>
          <a:p>
            <a:pPr algn="l">
              <a:lnSpc>
                <a:spcPts val="3026"/>
              </a:lnSpc>
              <a:spcBef>
                <a:spcPct val="0"/>
              </a:spcBef>
            </a:pPr>
            <a:r>
              <a:rPr lang="en-US" sz="2161" spc="1316">
                <a:solidFill>
                  <a:srgbClr val="171616"/>
                </a:solidFill>
                <a:latin typeface="Montserrat"/>
                <a:ea typeface="Montserrat"/>
                <a:cs typeface="Montserrat"/>
                <a:sym typeface="Montserrat"/>
              </a:rPr>
              <a:t>UNDERSTANDING AND MANAGING</a:t>
            </a:r>
          </a:p>
        </p:txBody>
      </p:sp>
      <p:sp>
        <p:nvSpPr>
          <p:cNvPr id="4" name="TextBox 4"/>
          <p:cNvSpPr txBox="1"/>
          <p:nvPr/>
        </p:nvSpPr>
        <p:spPr>
          <a:xfrm>
            <a:off x="1221666" y="2193106"/>
            <a:ext cx="9915443" cy="1875419"/>
          </a:xfrm>
          <a:prstGeom prst="rect">
            <a:avLst/>
          </a:prstGeom>
        </p:spPr>
        <p:txBody>
          <a:bodyPr lIns="0" tIns="0" rIns="0" bIns="0" rtlCol="0" anchor="t">
            <a:spAutoFit/>
          </a:bodyPr>
          <a:lstStyle/>
          <a:p>
            <a:pPr algn="l">
              <a:lnSpc>
                <a:spcPts val="15398"/>
              </a:lnSpc>
              <a:spcBef>
                <a:spcPct val="0"/>
              </a:spcBef>
            </a:pPr>
            <a:r>
              <a:rPr lang="en-US" sz="10998">
                <a:solidFill>
                  <a:srgbClr val="171616"/>
                </a:solidFill>
                <a:latin typeface="Montserrat"/>
                <a:ea typeface="Montserrat"/>
                <a:cs typeface="Montserrat"/>
                <a:sym typeface="Montserrat"/>
              </a:rPr>
              <a:t>MENOPAUSE</a:t>
            </a:r>
          </a:p>
        </p:txBody>
      </p:sp>
      <p:grpSp>
        <p:nvGrpSpPr>
          <p:cNvPr id="5" name="Group 5"/>
          <p:cNvGrpSpPr/>
          <p:nvPr/>
        </p:nvGrpSpPr>
        <p:grpSpPr>
          <a:xfrm>
            <a:off x="1351263" y="3897332"/>
            <a:ext cx="7959465" cy="1104631"/>
            <a:chOff x="0" y="0"/>
            <a:chExt cx="10612621" cy="1472841"/>
          </a:xfrm>
        </p:grpSpPr>
        <p:sp>
          <p:nvSpPr>
            <p:cNvPr id="6" name="TextBox 6"/>
            <p:cNvSpPr txBox="1"/>
            <p:nvPr/>
          </p:nvSpPr>
          <p:spPr>
            <a:xfrm>
              <a:off x="0" y="85725"/>
              <a:ext cx="10612621" cy="479951"/>
            </a:xfrm>
            <a:prstGeom prst="rect">
              <a:avLst/>
            </a:prstGeom>
          </p:spPr>
          <p:txBody>
            <a:bodyPr lIns="0" tIns="0" rIns="0" bIns="0" rtlCol="0" anchor="t">
              <a:spAutoFit/>
            </a:bodyPr>
            <a:lstStyle/>
            <a:p>
              <a:pPr marL="0" lvl="0" indent="0" algn="l">
                <a:lnSpc>
                  <a:spcPts val="2610"/>
                </a:lnSpc>
                <a:spcBef>
                  <a:spcPct val="0"/>
                </a:spcBef>
              </a:pPr>
              <a:r>
                <a:rPr lang="en-US" sz="2900" u="none" strike="noStrike" spc="-116">
                  <a:solidFill>
                    <a:srgbClr val="000000"/>
                  </a:solidFill>
                  <a:latin typeface="Montserrat"/>
                  <a:ea typeface="Montserrat"/>
                  <a:cs typeface="Montserrat"/>
                  <a:sym typeface="Montserrat"/>
                </a:rPr>
                <a:t>M0007</a:t>
              </a:r>
            </a:p>
          </p:txBody>
        </p:sp>
        <p:sp>
          <p:nvSpPr>
            <p:cNvPr id="7" name="TextBox 7"/>
            <p:cNvSpPr txBox="1"/>
            <p:nvPr/>
          </p:nvSpPr>
          <p:spPr>
            <a:xfrm>
              <a:off x="0" y="987066"/>
              <a:ext cx="10612621" cy="485775"/>
            </a:xfrm>
            <a:prstGeom prst="rect">
              <a:avLst/>
            </a:prstGeom>
          </p:spPr>
          <p:txBody>
            <a:bodyPr lIns="0" tIns="0" rIns="0" bIns="0" rtlCol="0" anchor="t">
              <a:spAutoFit/>
            </a:bodyPr>
            <a:lstStyle/>
            <a:p>
              <a:pPr marL="0" lvl="0" indent="0" algn="l">
                <a:lnSpc>
                  <a:spcPts val="2999"/>
                </a:lnSpc>
              </a:pPr>
              <a:r>
                <a:rPr lang="en-US" sz="2499" spc="-22">
                  <a:solidFill>
                    <a:srgbClr val="000000"/>
                  </a:solidFill>
                  <a:latin typeface="Montserrat"/>
                  <a:ea typeface="Montserrat"/>
                  <a:cs typeface="Montserrat"/>
                  <a:sym typeface="Montserrat"/>
                </a:rPr>
                <a:t> </a:t>
              </a:r>
            </a:p>
          </p:txBody>
        </p:sp>
      </p:grpSp>
      <p:pic>
        <p:nvPicPr>
          <p:cNvPr id="9" name="Picture 8">
            <a:extLst>
              <a:ext uri="{FF2B5EF4-FFF2-40B4-BE49-F238E27FC236}">
                <a16:creationId xmlns:a16="http://schemas.microsoft.com/office/drawing/2014/main" id="{314FFE7F-E381-4381-94D9-C9925F68EF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896128"/>
            <a:ext cx="3063246" cy="285903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14892453" y="0"/>
            <a:ext cx="7431372" cy="10287000"/>
          </a:xfrm>
          <a:custGeom>
            <a:avLst/>
            <a:gdLst/>
            <a:ahLst/>
            <a:cxnLst/>
            <a:rect l="l" t="t" r="r" b="b"/>
            <a:pathLst>
              <a:path w="7431372" h="10287000">
                <a:moveTo>
                  <a:pt x="0" y="0"/>
                </a:moveTo>
                <a:lnTo>
                  <a:pt x="7431372" y="0"/>
                </a:lnTo>
                <a:lnTo>
                  <a:pt x="7431372" y="10287000"/>
                </a:lnTo>
                <a:lnTo>
                  <a:pt x="0" y="10287000"/>
                </a:lnTo>
                <a:lnTo>
                  <a:pt x="0" y="0"/>
                </a:lnTo>
                <a:close/>
              </a:path>
            </a:pathLst>
          </a:custGeom>
          <a:blipFill>
            <a:blip r:embed="rId2"/>
            <a:stretch>
              <a:fillRect l="-66593" r="-17668"/>
            </a:stretch>
          </a:blipFill>
        </p:spPr>
      </p:sp>
      <p:sp>
        <p:nvSpPr>
          <p:cNvPr id="4" name="Freeform 4"/>
          <p:cNvSpPr/>
          <p:nvPr/>
        </p:nvSpPr>
        <p:spPr>
          <a:xfrm>
            <a:off x="1212555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5400000">
            <a:off x="1212555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AutoShape 6"/>
          <p:cNvSpPr/>
          <p:nvPr/>
        </p:nvSpPr>
        <p:spPr>
          <a:xfrm flipV="1">
            <a:off x="14759103" y="-824016"/>
            <a:ext cx="0" cy="11687844"/>
          </a:xfrm>
          <a:prstGeom prst="line">
            <a:avLst/>
          </a:prstGeom>
          <a:ln w="285750" cap="flat">
            <a:solidFill>
              <a:srgbClr val="FFFFFF"/>
            </a:solidFill>
            <a:prstDash val="solid"/>
            <a:headEnd type="none" w="sm" len="sm"/>
            <a:tailEnd type="none" w="sm" len="sm"/>
          </a:ln>
        </p:spPr>
      </p:sp>
      <p:sp>
        <p:nvSpPr>
          <p:cNvPr id="7" name="TextBox 7"/>
          <p:cNvSpPr txBox="1"/>
          <p:nvPr/>
        </p:nvSpPr>
        <p:spPr>
          <a:xfrm>
            <a:off x="1028700" y="1276350"/>
            <a:ext cx="10978171" cy="1028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Mindfulness Practices</a:t>
            </a:r>
          </a:p>
        </p:txBody>
      </p:sp>
      <p:sp>
        <p:nvSpPr>
          <p:cNvPr id="8" name="TextBox 8"/>
          <p:cNvSpPr txBox="1"/>
          <p:nvPr/>
        </p:nvSpPr>
        <p:spPr>
          <a:xfrm>
            <a:off x="1028700" y="3840487"/>
            <a:ext cx="10978171" cy="360269"/>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171616"/>
                </a:solidFill>
                <a:latin typeface="Montserrat"/>
                <a:ea typeface="Montserrat"/>
                <a:cs typeface="Montserrat"/>
                <a:sym typeface="Montserrat"/>
              </a:rPr>
              <a:t>Mindfulness helps reduce stress and improve focus.</a:t>
            </a:r>
          </a:p>
        </p:txBody>
      </p:sp>
      <p:sp>
        <p:nvSpPr>
          <p:cNvPr id="9" name="TextBox 9"/>
          <p:cNvSpPr txBox="1"/>
          <p:nvPr/>
        </p:nvSpPr>
        <p:spPr>
          <a:xfrm>
            <a:off x="1028700" y="4657956"/>
            <a:ext cx="10978171" cy="339351"/>
          </a:xfrm>
          <a:prstGeom prst="rect">
            <a:avLst/>
          </a:prstGeom>
        </p:spPr>
        <p:txBody>
          <a:bodyPr lIns="0" tIns="0" rIns="0" bIns="0" rtlCol="0" anchor="t">
            <a:spAutoFit/>
          </a:bodyPr>
          <a:lstStyle/>
          <a:p>
            <a:pPr marL="539749" lvl="1" indent="-269875" algn="l">
              <a:lnSpc>
                <a:spcPts val="2749"/>
              </a:lnSpc>
              <a:buFont typeface="Arial"/>
              <a:buChar char="•"/>
            </a:pPr>
            <a:r>
              <a:rPr lang="en-US" sz="2499" b="1" u="none" strike="noStrike" spc="-22">
                <a:solidFill>
                  <a:srgbClr val="171616"/>
                </a:solidFill>
                <a:latin typeface="Montserrat Bold"/>
                <a:ea typeface="Montserrat Bold"/>
                <a:cs typeface="Montserrat Bold"/>
                <a:sym typeface="Montserrat Bold"/>
              </a:rPr>
              <a:t>Meditation:</a:t>
            </a:r>
            <a:r>
              <a:rPr lang="en-US" sz="2499" u="none" strike="noStrike" spc="-22">
                <a:solidFill>
                  <a:srgbClr val="171616"/>
                </a:solidFill>
                <a:latin typeface="Montserrat"/>
                <a:ea typeface="Montserrat"/>
                <a:cs typeface="Montserrat"/>
                <a:sym typeface="Montserrat"/>
              </a:rPr>
              <a:t> Practice 5–10 minutes daily for clarity and calm.</a:t>
            </a:r>
          </a:p>
        </p:txBody>
      </p:sp>
      <p:sp>
        <p:nvSpPr>
          <p:cNvPr id="10" name="TextBox 10"/>
          <p:cNvSpPr txBox="1"/>
          <p:nvPr/>
        </p:nvSpPr>
        <p:spPr>
          <a:xfrm>
            <a:off x="1014035" y="5454508"/>
            <a:ext cx="10978171" cy="675528"/>
          </a:xfrm>
          <a:prstGeom prst="rect">
            <a:avLst/>
          </a:prstGeom>
        </p:spPr>
        <p:txBody>
          <a:bodyPr lIns="0" tIns="0" rIns="0" bIns="0" rtlCol="0" anchor="t">
            <a:spAutoFit/>
          </a:bodyPr>
          <a:lstStyle/>
          <a:p>
            <a:pPr marL="539749" lvl="1" indent="-269875" algn="l">
              <a:lnSpc>
                <a:spcPts val="2749"/>
              </a:lnSpc>
              <a:buFont typeface="Arial"/>
              <a:buChar char="•"/>
            </a:pPr>
            <a:r>
              <a:rPr lang="en-US" sz="2499" b="1" u="none" strike="noStrike" spc="-22">
                <a:solidFill>
                  <a:srgbClr val="171616"/>
                </a:solidFill>
                <a:latin typeface="Montserrat Bold"/>
                <a:ea typeface="Montserrat Bold"/>
                <a:cs typeface="Montserrat Bold"/>
                <a:sym typeface="Montserrat Bold"/>
              </a:rPr>
              <a:t>Breathing Exercises:</a:t>
            </a:r>
            <a:r>
              <a:rPr lang="en-US" sz="2499" u="none" strike="noStrike" spc="-22">
                <a:solidFill>
                  <a:srgbClr val="171616"/>
                </a:solidFill>
                <a:latin typeface="Montserrat"/>
                <a:ea typeface="Montserrat"/>
                <a:cs typeface="Montserrat"/>
                <a:sym typeface="Montserrat"/>
              </a:rPr>
              <a:t> Deep, controlled breathing lowers cortisol levels and promotes relaxation.</a:t>
            </a:r>
          </a:p>
        </p:txBody>
      </p:sp>
      <p:sp>
        <p:nvSpPr>
          <p:cNvPr id="11" name="AutoShape 11"/>
          <p:cNvSpPr/>
          <p:nvPr/>
        </p:nvSpPr>
        <p:spPr>
          <a:xfrm>
            <a:off x="5052103" y="2873299"/>
            <a:ext cx="2931365" cy="0"/>
          </a:xfrm>
          <a:prstGeom prst="line">
            <a:avLst/>
          </a:prstGeom>
          <a:ln w="285750" cap="flat">
            <a:solidFill>
              <a:srgbClr val="C0B68B"/>
            </a:solidFill>
            <a:prstDash val="solid"/>
            <a:headEnd type="none" w="sm" len="sm"/>
            <a:tailEnd type="none" w="sm" len="sm"/>
          </a:ln>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6686452"/>
            <a:ext cx="8115300" cy="1684057"/>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Crossword puzzles and Sudoku.</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Learning a new language or skill.</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Playing memory-based games.</a:t>
            </a:r>
          </a:p>
        </p:txBody>
      </p:sp>
      <p:sp>
        <p:nvSpPr>
          <p:cNvPr id="3" name="TextBox 3"/>
          <p:cNvSpPr txBox="1"/>
          <p:nvPr/>
        </p:nvSpPr>
        <p:spPr>
          <a:xfrm>
            <a:off x="1028700" y="5662794"/>
            <a:ext cx="8115300" cy="556932"/>
          </a:xfrm>
          <a:prstGeom prst="rect">
            <a:avLst/>
          </a:prstGeom>
        </p:spPr>
        <p:txBody>
          <a:bodyPr lIns="0" tIns="0" rIns="0" bIns="0" rtlCol="0" anchor="t">
            <a:spAutoFit/>
          </a:bodyPr>
          <a:lstStyle/>
          <a:p>
            <a:pPr marL="0" lvl="0" indent="0" algn="l">
              <a:lnSpc>
                <a:spcPts val="2249"/>
              </a:lnSpc>
              <a:spcBef>
                <a:spcPct val="0"/>
              </a:spcBef>
            </a:pPr>
            <a:r>
              <a:rPr lang="en-US" sz="2499" u="none" strike="noStrike" spc="-22">
                <a:solidFill>
                  <a:srgbClr val="171616"/>
                </a:solidFill>
                <a:latin typeface="Montserrat"/>
                <a:ea typeface="Montserrat"/>
                <a:cs typeface="Montserrat"/>
                <a:sym typeface="Montserrat"/>
              </a:rPr>
              <a:t>To combat brain fog, engage in activities that challenge the mind:</a:t>
            </a:r>
          </a:p>
        </p:txBody>
      </p:sp>
      <p:sp>
        <p:nvSpPr>
          <p:cNvPr id="4" name="Freeform 4"/>
          <p:cNvSpPr/>
          <p:nvPr/>
        </p:nvSpPr>
        <p:spPr>
          <a:xfrm>
            <a:off x="0" y="-1106581"/>
            <a:ext cx="18288000" cy="4673414"/>
          </a:xfrm>
          <a:custGeom>
            <a:avLst/>
            <a:gdLst/>
            <a:ahLst/>
            <a:cxnLst/>
            <a:rect l="l" t="t" r="r" b="b"/>
            <a:pathLst>
              <a:path w="18288000" h="4673414">
                <a:moveTo>
                  <a:pt x="0" y="0"/>
                </a:moveTo>
                <a:lnTo>
                  <a:pt x="18288000" y="0"/>
                </a:lnTo>
                <a:lnTo>
                  <a:pt x="18288000" y="4673414"/>
                </a:lnTo>
                <a:lnTo>
                  <a:pt x="0" y="4673414"/>
                </a:lnTo>
                <a:lnTo>
                  <a:pt x="0" y="0"/>
                </a:lnTo>
                <a:close/>
              </a:path>
            </a:pathLst>
          </a:custGeom>
          <a:blipFill>
            <a:blip r:embed="rId2"/>
            <a:stretch>
              <a:fillRect t="-29110" b="-131606"/>
            </a:stretch>
          </a:blipFill>
        </p:spPr>
      </p:sp>
      <p:sp>
        <p:nvSpPr>
          <p:cNvPr id="5" name="TextBox 5"/>
          <p:cNvSpPr txBox="1"/>
          <p:nvPr/>
        </p:nvSpPr>
        <p:spPr>
          <a:xfrm>
            <a:off x="1028700" y="4115821"/>
            <a:ext cx="16230600" cy="1028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Memory Exercises</a:t>
            </a:r>
          </a:p>
        </p:txBody>
      </p:sp>
      <p:sp>
        <p:nvSpPr>
          <p:cNvPr id="6" name="Freeform 6"/>
          <p:cNvSpPr/>
          <p:nvPr/>
        </p:nvSpPr>
        <p:spPr>
          <a:xfrm rot="9543407">
            <a:off x="12412356" y="4420900"/>
            <a:ext cx="4846944" cy="2423472"/>
          </a:xfrm>
          <a:custGeom>
            <a:avLst/>
            <a:gdLst/>
            <a:ahLst/>
            <a:cxnLst/>
            <a:rect l="l" t="t" r="r" b="b"/>
            <a:pathLst>
              <a:path w="4846944" h="2423472">
                <a:moveTo>
                  <a:pt x="0" y="0"/>
                </a:moveTo>
                <a:lnTo>
                  <a:pt x="4846944" y="0"/>
                </a:lnTo>
                <a:lnTo>
                  <a:pt x="4846944" y="2423472"/>
                </a:lnTo>
                <a:lnTo>
                  <a:pt x="0" y="24234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10800000">
            <a:off x="12412356" y="6834828"/>
            <a:ext cx="4846944" cy="2423472"/>
          </a:xfrm>
          <a:custGeom>
            <a:avLst/>
            <a:gdLst/>
            <a:ahLst/>
            <a:cxnLst/>
            <a:rect l="l" t="t" r="r" b="b"/>
            <a:pathLst>
              <a:path w="4846944" h="2423472">
                <a:moveTo>
                  <a:pt x="0" y="0"/>
                </a:moveTo>
                <a:lnTo>
                  <a:pt x="4846944" y="0"/>
                </a:lnTo>
                <a:lnTo>
                  <a:pt x="4846944" y="2423472"/>
                </a:lnTo>
                <a:lnTo>
                  <a:pt x="0" y="24234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312466" y="0"/>
            <a:ext cx="9681688" cy="10307817"/>
          </a:xfrm>
          <a:custGeom>
            <a:avLst/>
            <a:gdLst/>
            <a:ahLst/>
            <a:cxnLst/>
            <a:rect l="l" t="t" r="r" b="b"/>
            <a:pathLst>
              <a:path w="9681688" h="10307817">
                <a:moveTo>
                  <a:pt x="0" y="0"/>
                </a:moveTo>
                <a:lnTo>
                  <a:pt x="9681687" y="0"/>
                </a:lnTo>
                <a:lnTo>
                  <a:pt x="9681687" y="10307817"/>
                </a:lnTo>
                <a:lnTo>
                  <a:pt x="0" y="10307817"/>
                </a:lnTo>
                <a:lnTo>
                  <a:pt x="0" y="0"/>
                </a:lnTo>
                <a:close/>
              </a:path>
            </a:pathLst>
          </a:custGeom>
          <a:blipFill>
            <a:blip r:embed="rId2"/>
            <a:stretch>
              <a:fillRect l="-29900" r="-29900"/>
            </a:stretch>
          </a:blipFill>
        </p:spPr>
      </p:sp>
      <p:sp>
        <p:nvSpPr>
          <p:cNvPr id="3" name="TextBox 3"/>
          <p:cNvSpPr txBox="1"/>
          <p:nvPr/>
        </p:nvSpPr>
        <p:spPr>
          <a:xfrm>
            <a:off x="8973040" y="1276350"/>
            <a:ext cx="8286260"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The Role of Physical Activity</a:t>
            </a:r>
          </a:p>
        </p:txBody>
      </p:sp>
      <p:sp>
        <p:nvSpPr>
          <p:cNvPr id="4" name="TextBox 4"/>
          <p:cNvSpPr txBox="1"/>
          <p:nvPr/>
        </p:nvSpPr>
        <p:spPr>
          <a:xfrm>
            <a:off x="8973040" y="4242989"/>
            <a:ext cx="8286260" cy="730063"/>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171616"/>
                </a:solidFill>
                <a:latin typeface="Montserrat"/>
                <a:ea typeface="Montserrat"/>
                <a:cs typeface="Montserrat"/>
                <a:sym typeface="Montserrat"/>
              </a:rPr>
              <a:t>Exercise boosts endorphins, improves mood, and supports cognitive function.</a:t>
            </a:r>
          </a:p>
        </p:txBody>
      </p:sp>
      <p:sp>
        <p:nvSpPr>
          <p:cNvPr id="5" name="TextBox 5"/>
          <p:cNvSpPr txBox="1"/>
          <p:nvPr/>
        </p:nvSpPr>
        <p:spPr>
          <a:xfrm>
            <a:off x="8973040" y="5465688"/>
            <a:ext cx="8286260" cy="675528"/>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171616"/>
                </a:solidFill>
                <a:latin typeface="Montserrat"/>
                <a:ea typeface="Montserrat"/>
                <a:cs typeface="Montserrat"/>
                <a:sym typeface="Montserrat"/>
              </a:rPr>
              <a:t>Aerobic activities like walking or cycling enhance brain health.</a:t>
            </a:r>
          </a:p>
        </p:txBody>
      </p:sp>
      <p:sp>
        <p:nvSpPr>
          <p:cNvPr id="6" name="TextBox 6"/>
          <p:cNvSpPr txBox="1"/>
          <p:nvPr/>
        </p:nvSpPr>
        <p:spPr>
          <a:xfrm>
            <a:off x="8973040" y="6636515"/>
            <a:ext cx="8115300" cy="675528"/>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171616"/>
                </a:solidFill>
                <a:latin typeface="Montserrat"/>
                <a:ea typeface="Montserrat"/>
                <a:cs typeface="Montserrat"/>
                <a:sym typeface="Montserrat"/>
              </a:rPr>
              <a:t>Strength training aids memory and reduces anxiety.</a:t>
            </a:r>
          </a:p>
        </p:txBody>
      </p:sp>
      <p:sp>
        <p:nvSpPr>
          <p:cNvPr id="7" name="AutoShape 7"/>
          <p:cNvSpPr/>
          <p:nvPr/>
        </p:nvSpPr>
        <p:spPr>
          <a:xfrm>
            <a:off x="4502369" y="3637971"/>
            <a:ext cx="2931365" cy="0"/>
          </a:xfrm>
          <a:prstGeom prst="line">
            <a:avLst/>
          </a:prstGeom>
          <a:ln w="285750" cap="flat">
            <a:solidFill>
              <a:srgbClr val="C0B68B"/>
            </a:solidFill>
            <a:prstDash val="solid"/>
            <a:headEnd type="none" w="sm" len="sm"/>
            <a:tailEnd type="none" w="sm" len="sm"/>
          </a:ln>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4353509" y="9115425"/>
            <a:ext cx="2931365" cy="0"/>
          </a:xfrm>
          <a:prstGeom prst="line">
            <a:avLst/>
          </a:prstGeom>
          <a:ln w="285750" cap="flat">
            <a:solidFill>
              <a:srgbClr val="CAC8BA"/>
            </a:solidFill>
            <a:prstDash val="solid"/>
            <a:headEnd type="none" w="sm" len="sm"/>
            <a:tailEnd type="none" w="sm" len="sm"/>
          </a:ln>
        </p:spPr>
      </p:sp>
      <p:sp>
        <p:nvSpPr>
          <p:cNvPr id="3" name="Freeform 3"/>
          <p:cNvSpPr/>
          <p:nvPr/>
        </p:nvSpPr>
        <p:spPr>
          <a:xfrm>
            <a:off x="14892453" y="0"/>
            <a:ext cx="7431372" cy="10287000"/>
          </a:xfrm>
          <a:custGeom>
            <a:avLst/>
            <a:gdLst/>
            <a:ahLst/>
            <a:cxnLst/>
            <a:rect l="l" t="t" r="r" b="b"/>
            <a:pathLst>
              <a:path w="7431372" h="10287000">
                <a:moveTo>
                  <a:pt x="0" y="0"/>
                </a:moveTo>
                <a:lnTo>
                  <a:pt x="7431372" y="0"/>
                </a:lnTo>
                <a:lnTo>
                  <a:pt x="7431372" y="10287000"/>
                </a:lnTo>
                <a:lnTo>
                  <a:pt x="0" y="10287000"/>
                </a:lnTo>
                <a:lnTo>
                  <a:pt x="0" y="0"/>
                </a:lnTo>
                <a:close/>
              </a:path>
            </a:pathLst>
          </a:custGeom>
          <a:blipFill>
            <a:blip r:embed="rId2"/>
            <a:stretch>
              <a:fillRect l="-107769"/>
            </a:stretch>
          </a:blipFill>
        </p:spPr>
      </p:sp>
      <p:sp>
        <p:nvSpPr>
          <p:cNvPr id="4" name="Freeform 4"/>
          <p:cNvSpPr/>
          <p:nvPr/>
        </p:nvSpPr>
        <p:spPr>
          <a:xfrm>
            <a:off x="1212555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5400000">
            <a:off x="1212555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AutoShape 6"/>
          <p:cNvSpPr/>
          <p:nvPr/>
        </p:nvSpPr>
        <p:spPr>
          <a:xfrm flipV="1">
            <a:off x="14759103" y="-824016"/>
            <a:ext cx="0" cy="11687844"/>
          </a:xfrm>
          <a:prstGeom prst="line">
            <a:avLst/>
          </a:prstGeom>
          <a:ln w="285750" cap="flat">
            <a:solidFill>
              <a:srgbClr val="FFFFFF"/>
            </a:solidFill>
            <a:prstDash val="solid"/>
            <a:headEnd type="none" w="sm" len="sm"/>
            <a:tailEnd type="none" w="sm" len="sm"/>
          </a:ln>
        </p:spPr>
      </p:sp>
      <p:sp>
        <p:nvSpPr>
          <p:cNvPr id="7" name="TextBox 7"/>
          <p:cNvSpPr txBox="1"/>
          <p:nvPr/>
        </p:nvSpPr>
        <p:spPr>
          <a:xfrm>
            <a:off x="1028700" y="4911274"/>
            <a:ext cx="10634605" cy="2020234"/>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Omega-3s:</a:t>
            </a:r>
            <a:r>
              <a:rPr lang="en-US" sz="2499" u="none" strike="noStrike" spc="-22">
                <a:solidFill>
                  <a:srgbClr val="171616"/>
                </a:solidFill>
                <a:latin typeface="Montserrat"/>
                <a:ea typeface="Montserrat"/>
                <a:cs typeface="Montserrat"/>
                <a:sym typeface="Montserrat"/>
              </a:rPr>
              <a:t> Found in salmon and walnuts to support brain health.</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Magnesium:</a:t>
            </a:r>
            <a:r>
              <a:rPr lang="en-US" sz="2499" u="none" strike="noStrike" spc="-22">
                <a:solidFill>
                  <a:srgbClr val="171616"/>
                </a:solidFill>
                <a:latin typeface="Montserrat"/>
                <a:ea typeface="Montserrat"/>
                <a:cs typeface="Montserrat"/>
                <a:sym typeface="Montserrat"/>
              </a:rPr>
              <a:t> Reduces anxiety and supports sleep.</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Vitamin B12:</a:t>
            </a:r>
            <a:r>
              <a:rPr lang="en-US" sz="2499" u="none" strike="noStrike" spc="-22">
                <a:solidFill>
                  <a:srgbClr val="171616"/>
                </a:solidFill>
                <a:latin typeface="Montserrat"/>
                <a:ea typeface="Montserrat"/>
                <a:cs typeface="Montserrat"/>
                <a:sym typeface="Montserrat"/>
              </a:rPr>
              <a:t> Vital for cognitive function and energy.</a:t>
            </a:r>
          </a:p>
        </p:txBody>
      </p:sp>
      <p:sp>
        <p:nvSpPr>
          <p:cNvPr id="8" name="TextBox 8"/>
          <p:cNvSpPr txBox="1"/>
          <p:nvPr/>
        </p:nvSpPr>
        <p:spPr>
          <a:xfrm>
            <a:off x="1028700" y="3830467"/>
            <a:ext cx="10634605" cy="556932"/>
          </a:xfrm>
          <a:prstGeom prst="rect">
            <a:avLst/>
          </a:prstGeom>
        </p:spPr>
        <p:txBody>
          <a:bodyPr lIns="0" tIns="0" rIns="0" bIns="0" rtlCol="0" anchor="t">
            <a:spAutoFit/>
          </a:bodyPr>
          <a:lstStyle/>
          <a:p>
            <a:pPr marL="0" lvl="0" indent="0" algn="l">
              <a:lnSpc>
                <a:spcPts val="2249"/>
              </a:lnSpc>
              <a:spcBef>
                <a:spcPct val="0"/>
              </a:spcBef>
            </a:pPr>
            <a:r>
              <a:rPr lang="en-US" sz="2499" u="none" strike="noStrike" spc="-22">
                <a:solidFill>
                  <a:srgbClr val="171616"/>
                </a:solidFill>
                <a:latin typeface="Montserrat"/>
                <a:ea typeface="Montserrat"/>
                <a:cs typeface="Montserrat"/>
                <a:sym typeface="Montserrat"/>
              </a:rPr>
              <a:t>Certain nutrients play a critical role in emotional and cognitive </a:t>
            </a:r>
          </a:p>
          <a:p>
            <a:pPr marL="0" lvl="0" indent="0" algn="l">
              <a:lnSpc>
                <a:spcPts val="2249"/>
              </a:lnSpc>
              <a:spcBef>
                <a:spcPct val="0"/>
              </a:spcBef>
            </a:pPr>
            <a:r>
              <a:rPr lang="en-US" sz="2499" u="none" strike="noStrike" spc="-22">
                <a:solidFill>
                  <a:srgbClr val="171616"/>
                </a:solidFill>
                <a:latin typeface="Montserrat"/>
                <a:ea typeface="Montserrat"/>
                <a:cs typeface="Montserrat"/>
                <a:sym typeface="Montserrat"/>
              </a:rPr>
              <a:t>well-being:</a:t>
            </a:r>
          </a:p>
        </p:txBody>
      </p:sp>
      <p:sp>
        <p:nvSpPr>
          <p:cNvPr id="9" name="TextBox 9"/>
          <p:cNvSpPr txBox="1"/>
          <p:nvPr/>
        </p:nvSpPr>
        <p:spPr>
          <a:xfrm>
            <a:off x="1028700" y="1276350"/>
            <a:ext cx="10634605"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Nutrition for Mental Health</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276726"/>
            <a:ext cx="10762803" cy="19811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171616"/>
                </a:solidFill>
                <a:latin typeface="Montserrat"/>
                <a:ea typeface="Montserrat"/>
                <a:cs typeface="Montserrat"/>
                <a:sym typeface="Montserrat"/>
              </a:rPr>
              <a:t>3.</a:t>
            </a:r>
            <a:r>
              <a:rPr lang="en-US" sz="8499" u="none" strike="noStrike" spc="-339">
                <a:solidFill>
                  <a:srgbClr val="171616"/>
                </a:solidFill>
                <a:latin typeface="Montserrat"/>
                <a:ea typeface="Montserrat"/>
                <a:cs typeface="Montserrat"/>
                <a:sym typeface="Montserrat"/>
              </a:rPr>
              <a:t> Building Emotional Resilience</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0" y="-1106581"/>
            <a:ext cx="18288000" cy="4673414"/>
          </a:xfrm>
          <a:custGeom>
            <a:avLst/>
            <a:gdLst/>
            <a:ahLst/>
            <a:cxnLst/>
            <a:rect l="l" t="t" r="r" b="b"/>
            <a:pathLst>
              <a:path w="18288000" h="4673414">
                <a:moveTo>
                  <a:pt x="0" y="0"/>
                </a:moveTo>
                <a:lnTo>
                  <a:pt x="18288000" y="0"/>
                </a:lnTo>
                <a:lnTo>
                  <a:pt x="18288000" y="4673414"/>
                </a:lnTo>
                <a:lnTo>
                  <a:pt x="0" y="4673414"/>
                </a:lnTo>
                <a:lnTo>
                  <a:pt x="0" y="0"/>
                </a:lnTo>
                <a:close/>
              </a:path>
            </a:pathLst>
          </a:custGeom>
          <a:blipFill>
            <a:blip r:embed="rId2"/>
            <a:stretch>
              <a:fillRect t="-80358" b="-80358"/>
            </a:stretch>
          </a:blipFill>
        </p:spPr>
      </p:sp>
      <p:sp>
        <p:nvSpPr>
          <p:cNvPr id="4" name="Freeform 4"/>
          <p:cNvSpPr/>
          <p:nvPr/>
        </p:nvSpPr>
        <p:spPr>
          <a:xfrm rot="-9678673">
            <a:off x="1171017" y="6590230"/>
            <a:ext cx="2648086" cy="1324043"/>
          </a:xfrm>
          <a:custGeom>
            <a:avLst/>
            <a:gdLst/>
            <a:ahLst/>
            <a:cxnLst/>
            <a:rect l="l" t="t" r="r" b="b"/>
            <a:pathLst>
              <a:path w="2648086" h="1324043">
                <a:moveTo>
                  <a:pt x="0" y="0"/>
                </a:moveTo>
                <a:lnTo>
                  <a:pt x="2648086" y="0"/>
                </a:lnTo>
                <a:lnTo>
                  <a:pt x="2648086" y="1324043"/>
                </a:lnTo>
                <a:lnTo>
                  <a:pt x="0" y="13240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10800000">
            <a:off x="1171017" y="7914273"/>
            <a:ext cx="2648086" cy="1324043"/>
          </a:xfrm>
          <a:custGeom>
            <a:avLst/>
            <a:gdLst/>
            <a:ahLst/>
            <a:cxnLst/>
            <a:rect l="l" t="t" r="r" b="b"/>
            <a:pathLst>
              <a:path w="2648086" h="1324043">
                <a:moveTo>
                  <a:pt x="0" y="0"/>
                </a:moveTo>
                <a:lnTo>
                  <a:pt x="2648086" y="0"/>
                </a:lnTo>
                <a:lnTo>
                  <a:pt x="2648086" y="1324043"/>
                </a:lnTo>
                <a:lnTo>
                  <a:pt x="0" y="13240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TextBox 6"/>
          <p:cNvSpPr txBox="1"/>
          <p:nvPr/>
        </p:nvSpPr>
        <p:spPr>
          <a:xfrm>
            <a:off x="1028700" y="4017080"/>
            <a:ext cx="8115300"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Journaling for </a:t>
            </a:r>
          </a:p>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Self-Reflection</a:t>
            </a:r>
          </a:p>
        </p:txBody>
      </p:sp>
      <p:sp>
        <p:nvSpPr>
          <p:cNvPr id="7" name="TextBox 7"/>
          <p:cNvSpPr txBox="1"/>
          <p:nvPr/>
        </p:nvSpPr>
        <p:spPr>
          <a:xfrm>
            <a:off x="8973040" y="6210401"/>
            <a:ext cx="8286260" cy="730063"/>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171616"/>
                </a:solidFill>
                <a:latin typeface="Montserrat"/>
                <a:ea typeface="Montserrat"/>
                <a:cs typeface="Montserrat"/>
                <a:sym typeface="Montserrat"/>
              </a:rPr>
              <a:t>Journaling allows you to process emotions and identify stressors. Prompts include:</a:t>
            </a:r>
          </a:p>
        </p:txBody>
      </p:sp>
      <p:sp>
        <p:nvSpPr>
          <p:cNvPr id="8" name="TextBox 8"/>
          <p:cNvSpPr txBox="1"/>
          <p:nvPr/>
        </p:nvSpPr>
        <p:spPr>
          <a:xfrm>
            <a:off x="8973040" y="7398126"/>
            <a:ext cx="8286260" cy="339351"/>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171616"/>
                </a:solidFill>
                <a:latin typeface="Montserrat"/>
                <a:ea typeface="Montserrat"/>
                <a:cs typeface="Montserrat"/>
                <a:sym typeface="Montserrat"/>
              </a:rPr>
              <a:t>“What made me feel grateful today?”</a:t>
            </a:r>
          </a:p>
        </p:txBody>
      </p:sp>
      <p:sp>
        <p:nvSpPr>
          <p:cNvPr id="9" name="TextBox 9"/>
          <p:cNvSpPr txBox="1"/>
          <p:nvPr/>
        </p:nvSpPr>
        <p:spPr>
          <a:xfrm>
            <a:off x="8973040" y="8102514"/>
            <a:ext cx="8286260" cy="675528"/>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171616"/>
                </a:solidFill>
                <a:latin typeface="Montserrat"/>
                <a:ea typeface="Montserrat"/>
                <a:cs typeface="Montserrat"/>
                <a:sym typeface="Montserrat"/>
              </a:rPr>
              <a:t>“What challenges did I face, and how did I overcome them?”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grpSp>
        <p:nvGrpSpPr>
          <p:cNvPr id="2" name="Group 2"/>
          <p:cNvGrpSpPr/>
          <p:nvPr/>
        </p:nvGrpSpPr>
        <p:grpSpPr>
          <a:xfrm>
            <a:off x="-12700" y="0"/>
            <a:ext cx="18300700" cy="3858934"/>
            <a:chOff x="0" y="0"/>
            <a:chExt cx="4819937" cy="1016345"/>
          </a:xfrm>
        </p:grpSpPr>
        <p:sp>
          <p:nvSpPr>
            <p:cNvPr id="3" name="Freeform 3"/>
            <p:cNvSpPr/>
            <p:nvPr/>
          </p:nvSpPr>
          <p:spPr>
            <a:xfrm>
              <a:off x="0" y="0"/>
              <a:ext cx="4819938" cy="1016345"/>
            </a:xfrm>
            <a:custGeom>
              <a:avLst/>
              <a:gdLst/>
              <a:ahLst/>
              <a:cxnLst/>
              <a:rect l="l" t="t" r="r" b="b"/>
              <a:pathLst>
                <a:path w="4819938" h="1016345">
                  <a:moveTo>
                    <a:pt x="0" y="0"/>
                  </a:moveTo>
                  <a:lnTo>
                    <a:pt x="4819938" y="0"/>
                  </a:lnTo>
                  <a:lnTo>
                    <a:pt x="4819938" y="1016345"/>
                  </a:lnTo>
                  <a:lnTo>
                    <a:pt x="0" y="1016345"/>
                  </a:lnTo>
                  <a:close/>
                </a:path>
              </a:pathLst>
            </a:custGeom>
            <a:solidFill>
              <a:srgbClr val="FFFFFF"/>
            </a:solidFill>
          </p:spPr>
        </p:sp>
        <p:sp>
          <p:nvSpPr>
            <p:cNvPr id="4" name="TextBox 4"/>
            <p:cNvSpPr txBox="1"/>
            <p:nvPr/>
          </p:nvSpPr>
          <p:spPr>
            <a:xfrm>
              <a:off x="0" y="-57150"/>
              <a:ext cx="4819937" cy="1073495"/>
            </a:xfrm>
            <a:prstGeom prst="rect">
              <a:avLst/>
            </a:prstGeom>
          </p:spPr>
          <p:txBody>
            <a:bodyPr lIns="50800" tIns="50800" rIns="50800" bIns="50800" rtlCol="0" anchor="ctr"/>
            <a:lstStyle/>
            <a:p>
              <a:pPr algn="ctr">
                <a:lnSpc>
                  <a:spcPts val="3150"/>
                </a:lnSpc>
              </a:pPr>
              <a:endParaRPr/>
            </a:p>
          </p:txBody>
        </p:sp>
      </p:grpSp>
      <p:sp>
        <p:nvSpPr>
          <p:cNvPr id="5" name="TextBox 5"/>
          <p:cNvSpPr txBox="1"/>
          <p:nvPr/>
        </p:nvSpPr>
        <p:spPr>
          <a:xfrm>
            <a:off x="1028700" y="2177117"/>
            <a:ext cx="16230600" cy="1028699"/>
          </a:xfrm>
          <a:prstGeom prst="rect">
            <a:avLst/>
          </a:prstGeom>
        </p:spPr>
        <p:txBody>
          <a:bodyPr lIns="0" tIns="0" rIns="0" bIns="0" rtlCol="0" anchor="t">
            <a:spAutoFit/>
          </a:bodyPr>
          <a:lstStyle/>
          <a:p>
            <a:pPr marL="0" lvl="0" indent="0" algn="ctr">
              <a:lnSpc>
                <a:spcPts val="7649"/>
              </a:lnSpc>
              <a:spcBef>
                <a:spcPct val="0"/>
              </a:spcBef>
            </a:pPr>
            <a:r>
              <a:rPr lang="en-US" sz="8499" u="none" strike="noStrike" spc="-339">
                <a:solidFill>
                  <a:srgbClr val="171616"/>
                </a:solidFill>
                <a:latin typeface="Montserrat"/>
                <a:ea typeface="Montserrat"/>
                <a:cs typeface="Montserrat"/>
                <a:sym typeface="Montserrat"/>
              </a:rPr>
              <a:t>Practicing Gratitude</a:t>
            </a:r>
          </a:p>
        </p:txBody>
      </p:sp>
      <p:sp>
        <p:nvSpPr>
          <p:cNvPr id="6" name="TextBox 6"/>
          <p:cNvSpPr txBox="1"/>
          <p:nvPr/>
        </p:nvSpPr>
        <p:spPr>
          <a:xfrm>
            <a:off x="1028700" y="4543309"/>
            <a:ext cx="16230600" cy="360269"/>
          </a:xfrm>
          <a:prstGeom prst="rect">
            <a:avLst/>
          </a:prstGeom>
        </p:spPr>
        <p:txBody>
          <a:bodyPr lIns="0" tIns="0" rIns="0" bIns="0" rtlCol="0" anchor="t">
            <a:spAutoFit/>
          </a:bodyPr>
          <a:lstStyle/>
          <a:p>
            <a:pPr marL="0" lvl="0" indent="0" algn="ctr">
              <a:lnSpc>
                <a:spcPts val="2999"/>
              </a:lnSpc>
              <a:spcBef>
                <a:spcPct val="0"/>
              </a:spcBef>
            </a:pPr>
            <a:r>
              <a:rPr lang="en-US" sz="2499" u="none" strike="noStrike" spc="-22">
                <a:solidFill>
                  <a:srgbClr val="171616"/>
                </a:solidFill>
                <a:latin typeface="Montserrat"/>
                <a:ea typeface="Montserrat"/>
                <a:cs typeface="Montserrat"/>
                <a:sym typeface="Montserrat"/>
              </a:rPr>
              <a:t>Gratitude exercises shift focus from challenges to positives.</a:t>
            </a:r>
          </a:p>
        </p:txBody>
      </p:sp>
      <p:grpSp>
        <p:nvGrpSpPr>
          <p:cNvPr id="7" name="Group 7"/>
          <p:cNvGrpSpPr/>
          <p:nvPr/>
        </p:nvGrpSpPr>
        <p:grpSpPr>
          <a:xfrm>
            <a:off x="1931084" y="6227553"/>
            <a:ext cx="5250713" cy="637730"/>
            <a:chOff x="0" y="0"/>
            <a:chExt cx="7000951" cy="850306"/>
          </a:xfrm>
        </p:grpSpPr>
        <p:sp>
          <p:nvSpPr>
            <p:cNvPr id="8" name="TextBox 8"/>
            <p:cNvSpPr txBox="1"/>
            <p:nvPr/>
          </p:nvSpPr>
          <p:spPr>
            <a:xfrm>
              <a:off x="1040055" y="388313"/>
              <a:ext cx="5960895" cy="461994"/>
            </a:xfrm>
            <a:prstGeom prst="rect">
              <a:avLst/>
            </a:prstGeom>
          </p:spPr>
          <p:txBody>
            <a:bodyPr lIns="0" tIns="0" rIns="0" bIns="0" rtlCol="0" anchor="t">
              <a:spAutoFit/>
            </a:bodyPr>
            <a:lstStyle/>
            <a:p>
              <a:pPr algn="l">
                <a:lnSpc>
                  <a:spcPts val="2749"/>
                </a:lnSpc>
              </a:pPr>
              <a:r>
                <a:rPr lang="en-US" sz="2499" u="none" strike="noStrike" spc="-22">
                  <a:solidFill>
                    <a:srgbClr val="171616"/>
                  </a:solidFill>
                  <a:latin typeface="Montserrat"/>
                  <a:ea typeface="Montserrat"/>
                  <a:cs typeface="Montserrat"/>
                  <a:sym typeface="Montserrat"/>
                </a:rPr>
                <a:t>Keep a gratitude journal.</a:t>
              </a:r>
            </a:p>
          </p:txBody>
        </p:sp>
        <p:sp>
          <p:nvSpPr>
            <p:cNvPr id="9" name="Freeform 9"/>
            <p:cNvSpPr/>
            <p:nvPr/>
          </p:nvSpPr>
          <p:spPr>
            <a:xfrm rot="5400000">
              <a:off x="0" y="0"/>
              <a:ext cx="850306" cy="850306"/>
            </a:xfrm>
            <a:custGeom>
              <a:avLst/>
              <a:gdLst/>
              <a:ahLst/>
              <a:cxnLst/>
              <a:rect l="l" t="t" r="r" b="b"/>
              <a:pathLst>
                <a:path w="850306" h="850306">
                  <a:moveTo>
                    <a:pt x="0" y="0"/>
                  </a:moveTo>
                  <a:lnTo>
                    <a:pt x="850306" y="0"/>
                  </a:lnTo>
                  <a:lnTo>
                    <a:pt x="850306" y="850306"/>
                  </a:lnTo>
                  <a:lnTo>
                    <a:pt x="0" y="8503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10" name="Group 10"/>
          <p:cNvGrpSpPr/>
          <p:nvPr/>
        </p:nvGrpSpPr>
        <p:grpSpPr>
          <a:xfrm>
            <a:off x="9893706" y="6227553"/>
            <a:ext cx="6463209" cy="637730"/>
            <a:chOff x="0" y="0"/>
            <a:chExt cx="8617612" cy="850306"/>
          </a:xfrm>
        </p:grpSpPr>
        <p:sp>
          <p:nvSpPr>
            <p:cNvPr id="11" name="TextBox 11"/>
            <p:cNvSpPr txBox="1"/>
            <p:nvPr/>
          </p:nvSpPr>
          <p:spPr>
            <a:xfrm>
              <a:off x="1040806" y="388313"/>
              <a:ext cx="7576806" cy="461994"/>
            </a:xfrm>
            <a:prstGeom prst="rect">
              <a:avLst/>
            </a:prstGeom>
          </p:spPr>
          <p:txBody>
            <a:bodyPr lIns="0" tIns="0" rIns="0" bIns="0" rtlCol="0" anchor="t">
              <a:spAutoFit/>
            </a:bodyPr>
            <a:lstStyle/>
            <a:p>
              <a:pPr algn="l">
                <a:lnSpc>
                  <a:spcPts val="2749"/>
                </a:lnSpc>
              </a:pPr>
              <a:r>
                <a:rPr lang="en-US" sz="2499" u="none" strike="noStrike" spc="-22">
                  <a:solidFill>
                    <a:srgbClr val="171616"/>
                  </a:solidFill>
                  <a:latin typeface="Montserrat"/>
                  <a:ea typeface="Montserrat"/>
                  <a:cs typeface="Montserrat"/>
                  <a:sym typeface="Montserrat"/>
                </a:rPr>
                <a:t>Share appreciation with loved ones.</a:t>
              </a:r>
            </a:p>
          </p:txBody>
        </p:sp>
        <p:sp>
          <p:nvSpPr>
            <p:cNvPr id="12" name="Freeform 12"/>
            <p:cNvSpPr/>
            <p:nvPr/>
          </p:nvSpPr>
          <p:spPr>
            <a:xfrm rot="-10800000">
              <a:off x="0" y="0"/>
              <a:ext cx="850306" cy="850306"/>
            </a:xfrm>
            <a:custGeom>
              <a:avLst/>
              <a:gdLst/>
              <a:ahLst/>
              <a:cxnLst/>
              <a:rect l="l" t="t" r="r" b="b"/>
              <a:pathLst>
                <a:path w="850306" h="850306">
                  <a:moveTo>
                    <a:pt x="0" y="0"/>
                  </a:moveTo>
                  <a:lnTo>
                    <a:pt x="850306" y="0"/>
                  </a:lnTo>
                  <a:lnTo>
                    <a:pt x="850306" y="850306"/>
                  </a:lnTo>
                  <a:lnTo>
                    <a:pt x="0" y="8503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9742443" y="0"/>
            <a:ext cx="9681688" cy="10307817"/>
          </a:xfrm>
          <a:custGeom>
            <a:avLst/>
            <a:gdLst/>
            <a:ahLst/>
            <a:cxnLst/>
            <a:rect l="l" t="t" r="r" b="b"/>
            <a:pathLst>
              <a:path w="9681688" h="10307817">
                <a:moveTo>
                  <a:pt x="0" y="0"/>
                </a:moveTo>
                <a:lnTo>
                  <a:pt x="9681688" y="0"/>
                </a:lnTo>
                <a:lnTo>
                  <a:pt x="9681688" y="10307817"/>
                </a:lnTo>
                <a:lnTo>
                  <a:pt x="0" y="10307817"/>
                </a:lnTo>
                <a:lnTo>
                  <a:pt x="0" y="0"/>
                </a:lnTo>
                <a:close/>
              </a:path>
            </a:pathLst>
          </a:custGeom>
          <a:blipFill>
            <a:blip r:embed="rId2"/>
            <a:stretch>
              <a:fillRect l="-29900" r="-29900"/>
            </a:stretch>
          </a:blipFill>
        </p:spPr>
      </p:sp>
      <p:sp>
        <p:nvSpPr>
          <p:cNvPr id="4" name="TextBox 4"/>
          <p:cNvSpPr txBox="1"/>
          <p:nvPr/>
        </p:nvSpPr>
        <p:spPr>
          <a:xfrm>
            <a:off x="1028700" y="1276350"/>
            <a:ext cx="8395599" cy="2933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Strengthening Social Connections</a:t>
            </a:r>
          </a:p>
        </p:txBody>
      </p:sp>
      <p:sp>
        <p:nvSpPr>
          <p:cNvPr id="5" name="TextBox 5"/>
          <p:cNvSpPr txBox="1"/>
          <p:nvPr/>
        </p:nvSpPr>
        <p:spPr>
          <a:xfrm>
            <a:off x="1028700" y="5384052"/>
            <a:ext cx="8395599" cy="730063"/>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171616"/>
                </a:solidFill>
                <a:latin typeface="Montserrat"/>
                <a:ea typeface="Montserrat"/>
                <a:cs typeface="Montserrat"/>
                <a:sym typeface="Montserrat"/>
              </a:rPr>
              <a:t>Support from friends, family, or groups can improve emotional resilience.</a:t>
            </a:r>
          </a:p>
        </p:txBody>
      </p:sp>
      <p:sp>
        <p:nvSpPr>
          <p:cNvPr id="6" name="TextBox 6"/>
          <p:cNvSpPr txBox="1"/>
          <p:nvPr/>
        </p:nvSpPr>
        <p:spPr>
          <a:xfrm>
            <a:off x="1028700" y="6428441"/>
            <a:ext cx="8115300" cy="675528"/>
          </a:xfrm>
          <a:prstGeom prst="rect">
            <a:avLst/>
          </a:prstGeom>
        </p:spPr>
        <p:txBody>
          <a:bodyPr lIns="0" tIns="0" rIns="0" bIns="0" rtlCol="0" anchor="t">
            <a:spAutoFit/>
          </a:bodyPr>
          <a:lstStyle/>
          <a:p>
            <a:pPr marL="539749" lvl="1" indent="-269875" algn="l">
              <a:lnSpc>
                <a:spcPts val="2749"/>
              </a:lnSpc>
              <a:buFont typeface="Arial"/>
              <a:buChar char="•"/>
            </a:pPr>
            <a:r>
              <a:rPr lang="en-US" sz="2499" b="1" u="none" strike="noStrike" spc="-22">
                <a:solidFill>
                  <a:srgbClr val="171616"/>
                </a:solidFill>
                <a:latin typeface="Montserrat Bold"/>
                <a:ea typeface="Montserrat Bold"/>
                <a:cs typeface="Montserrat Bold"/>
                <a:sym typeface="Montserrat Bold"/>
              </a:rPr>
              <a:t>Join Support Groups:</a:t>
            </a:r>
            <a:r>
              <a:rPr lang="en-US" sz="2499" u="none" strike="noStrike" spc="-22">
                <a:solidFill>
                  <a:srgbClr val="171616"/>
                </a:solidFill>
                <a:latin typeface="Montserrat"/>
                <a:ea typeface="Montserrat"/>
                <a:cs typeface="Montserrat"/>
                <a:sym typeface="Montserrat"/>
              </a:rPr>
              <a:t> Share experiences with others navigating menopause.</a:t>
            </a:r>
          </a:p>
        </p:txBody>
      </p:sp>
      <p:sp>
        <p:nvSpPr>
          <p:cNvPr id="7" name="TextBox 7"/>
          <p:cNvSpPr txBox="1"/>
          <p:nvPr/>
        </p:nvSpPr>
        <p:spPr>
          <a:xfrm>
            <a:off x="1028700" y="7418293"/>
            <a:ext cx="8115300" cy="675528"/>
          </a:xfrm>
          <a:prstGeom prst="rect">
            <a:avLst/>
          </a:prstGeom>
        </p:spPr>
        <p:txBody>
          <a:bodyPr lIns="0" tIns="0" rIns="0" bIns="0" rtlCol="0" anchor="t">
            <a:spAutoFit/>
          </a:bodyPr>
          <a:lstStyle/>
          <a:p>
            <a:pPr marL="539749" lvl="1" indent="-269875" algn="l">
              <a:lnSpc>
                <a:spcPts val="2749"/>
              </a:lnSpc>
              <a:buFont typeface="Arial"/>
              <a:buChar char="•"/>
            </a:pPr>
            <a:r>
              <a:rPr lang="en-US" sz="2499" b="1" u="none" strike="noStrike" spc="-22">
                <a:solidFill>
                  <a:srgbClr val="171616"/>
                </a:solidFill>
                <a:latin typeface="Montserrat Bold"/>
                <a:ea typeface="Montserrat Bold"/>
                <a:cs typeface="Montserrat Bold"/>
                <a:sym typeface="Montserrat Bold"/>
              </a:rPr>
              <a:t>Engage in Activities:</a:t>
            </a:r>
            <a:r>
              <a:rPr lang="en-US" sz="2499" u="none" strike="noStrike" spc="-22">
                <a:solidFill>
                  <a:srgbClr val="171616"/>
                </a:solidFill>
                <a:latin typeface="Montserrat"/>
                <a:ea typeface="Montserrat"/>
                <a:cs typeface="Montserrat"/>
                <a:sym typeface="Montserrat"/>
              </a:rPr>
              <a:t> Hobbies or volunteering help reduce feelings of isolation.</a:t>
            </a:r>
          </a:p>
        </p:txBody>
      </p:sp>
      <p:sp>
        <p:nvSpPr>
          <p:cNvPr id="8" name="AutoShape 8"/>
          <p:cNvSpPr/>
          <p:nvPr/>
        </p:nvSpPr>
        <p:spPr>
          <a:xfrm>
            <a:off x="1028700" y="4525266"/>
            <a:ext cx="2931365" cy="0"/>
          </a:xfrm>
          <a:prstGeom prst="line">
            <a:avLst/>
          </a:prstGeom>
          <a:ln w="285750" cap="flat">
            <a:solidFill>
              <a:srgbClr val="C0B68B"/>
            </a:solidFill>
            <a:prstDash val="solid"/>
            <a:headEnd type="none" w="sm" len="sm"/>
            <a:tailEnd type="none" w="sm" len="sm"/>
          </a:ln>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276726"/>
            <a:ext cx="10762803" cy="19811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171616"/>
                </a:solidFill>
                <a:latin typeface="Montserrat"/>
                <a:ea typeface="Montserrat"/>
                <a:cs typeface="Montserrat"/>
                <a:sym typeface="Montserrat"/>
              </a:rPr>
              <a:t>4. Integrating Mental Health into Daily Life</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rot="-5400000">
            <a:off x="14684833" y="3603167"/>
            <a:ext cx="3603167" cy="3603167"/>
          </a:xfrm>
          <a:custGeom>
            <a:avLst/>
            <a:gdLst/>
            <a:ahLst/>
            <a:cxnLst/>
            <a:rect l="l" t="t" r="r" b="b"/>
            <a:pathLst>
              <a:path w="3603167" h="3603167">
                <a:moveTo>
                  <a:pt x="0" y="0"/>
                </a:moveTo>
                <a:lnTo>
                  <a:pt x="3603167" y="0"/>
                </a:lnTo>
                <a:lnTo>
                  <a:pt x="3603167" y="3603166"/>
                </a:lnTo>
                <a:lnTo>
                  <a:pt x="0" y="3603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400000">
            <a:off x="11081667" y="0"/>
            <a:ext cx="3603167" cy="3603167"/>
          </a:xfrm>
          <a:custGeom>
            <a:avLst/>
            <a:gdLst/>
            <a:ahLst/>
            <a:cxnLst/>
            <a:rect l="l" t="t" r="r" b="b"/>
            <a:pathLst>
              <a:path w="3603167" h="3603167">
                <a:moveTo>
                  <a:pt x="0" y="0"/>
                </a:moveTo>
                <a:lnTo>
                  <a:pt x="3603166" y="0"/>
                </a:lnTo>
                <a:lnTo>
                  <a:pt x="3603166" y="3603167"/>
                </a:lnTo>
                <a:lnTo>
                  <a:pt x="0" y="36031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1028700" y="4257436"/>
            <a:ext cx="10883050" cy="2020234"/>
          </a:xfrm>
          <a:prstGeom prst="rect">
            <a:avLst/>
          </a:prstGeom>
        </p:spPr>
        <p:txBody>
          <a:bodyPr lIns="0" tIns="0" rIns="0" bIns="0" rtlCol="0" anchor="t">
            <a:spAutoFit/>
          </a:bodyPr>
          <a:lstStyle/>
          <a:p>
            <a:pPr marL="0" lvl="0" indent="0" algn="l">
              <a:lnSpc>
                <a:spcPts val="2749"/>
              </a:lnSpc>
              <a:spcBef>
                <a:spcPct val="0"/>
              </a:spcBef>
            </a:pPr>
            <a:r>
              <a:rPr lang="en-US" sz="2499" spc="-22">
                <a:solidFill>
                  <a:srgbClr val="171616"/>
                </a:solidFill>
                <a:latin typeface="Montserrat"/>
                <a:ea typeface="Montserrat"/>
                <a:cs typeface="Montserrat"/>
                <a:sym typeface="Montserrat"/>
              </a:rPr>
              <a:t>A structured daily routine helps stabilize mood and manage stress. Include:</a:t>
            </a:r>
          </a:p>
          <a:p>
            <a:pPr marL="0" lvl="0" indent="0" algn="l">
              <a:lnSpc>
                <a:spcPts val="2749"/>
              </a:lnSpc>
              <a:spcBef>
                <a:spcPct val="0"/>
              </a:spcBef>
            </a:pPr>
            <a:endParaRPr lang="en-US" sz="2499"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spc="-22">
                <a:solidFill>
                  <a:srgbClr val="171616"/>
                </a:solidFill>
                <a:latin typeface="Montserrat"/>
                <a:ea typeface="Montserrat"/>
                <a:cs typeface="Montserrat"/>
                <a:sym typeface="Montserrat"/>
              </a:rPr>
              <a:t>Regular wake-up and sleep times.</a:t>
            </a:r>
          </a:p>
          <a:p>
            <a:pPr algn="l">
              <a:lnSpc>
                <a:spcPts val="2749"/>
              </a:lnSpc>
              <a:spcBef>
                <a:spcPct val="0"/>
              </a:spcBef>
            </a:pPr>
            <a:endParaRPr lang="en-US" sz="2499"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spc="-22">
                <a:solidFill>
                  <a:srgbClr val="171616"/>
                </a:solidFill>
                <a:latin typeface="Montserrat"/>
                <a:ea typeface="Montserrat"/>
                <a:cs typeface="Montserrat"/>
                <a:sym typeface="Montserrat"/>
              </a:rPr>
              <a:t>Dedicated time for relaxation or hobbies.</a:t>
            </a:r>
          </a:p>
        </p:txBody>
      </p:sp>
      <p:sp>
        <p:nvSpPr>
          <p:cNvPr id="5" name="TextBox 5"/>
          <p:cNvSpPr txBox="1"/>
          <p:nvPr/>
        </p:nvSpPr>
        <p:spPr>
          <a:xfrm>
            <a:off x="1028700" y="1038225"/>
            <a:ext cx="10883050" cy="2545416"/>
          </a:xfrm>
          <a:prstGeom prst="rect">
            <a:avLst/>
          </a:prstGeom>
        </p:spPr>
        <p:txBody>
          <a:bodyPr lIns="0" tIns="0" rIns="0" bIns="0" rtlCol="0" anchor="t">
            <a:spAutoFit/>
          </a:bodyPr>
          <a:lstStyle/>
          <a:p>
            <a:pPr marL="0" lvl="0" indent="0" algn="l">
              <a:lnSpc>
                <a:spcPts val="10199"/>
              </a:lnSpc>
              <a:spcBef>
                <a:spcPct val="0"/>
              </a:spcBef>
            </a:pPr>
            <a:r>
              <a:rPr lang="en-US" sz="8499" u="none" strike="noStrike" spc="-76">
                <a:solidFill>
                  <a:srgbClr val="171616"/>
                </a:solidFill>
                <a:latin typeface="Montserrat"/>
                <a:ea typeface="Montserrat"/>
                <a:cs typeface="Montserrat"/>
                <a:sym typeface="Montserrat"/>
              </a:rPr>
              <a:t>Establishing a Routine</a:t>
            </a:r>
          </a:p>
        </p:txBody>
      </p:sp>
      <p:sp>
        <p:nvSpPr>
          <p:cNvPr id="6" name="Freeform 6"/>
          <p:cNvSpPr/>
          <p:nvPr/>
        </p:nvSpPr>
        <p:spPr>
          <a:xfrm>
            <a:off x="14684833" y="0"/>
            <a:ext cx="4081296" cy="3603167"/>
          </a:xfrm>
          <a:custGeom>
            <a:avLst/>
            <a:gdLst/>
            <a:ahLst/>
            <a:cxnLst/>
            <a:rect l="l" t="t" r="r" b="b"/>
            <a:pathLst>
              <a:path w="4081296" h="3603167">
                <a:moveTo>
                  <a:pt x="0" y="0"/>
                </a:moveTo>
                <a:lnTo>
                  <a:pt x="4081297" y="0"/>
                </a:lnTo>
                <a:lnTo>
                  <a:pt x="4081297" y="3603167"/>
                </a:lnTo>
                <a:lnTo>
                  <a:pt x="0" y="3603167"/>
                </a:lnTo>
                <a:lnTo>
                  <a:pt x="0" y="0"/>
                </a:lnTo>
                <a:close/>
              </a:path>
            </a:pathLst>
          </a:custGeom>
          <a:blipFill>
            <a:blip r:embed="rId6"/>
            <a:stretch>
              <a:fillRect l="-18170" r="-18170" b="-2891"/>
            </a:stretch>
          </a:blipFill>
        </p:spPr>
      </p:sp>
      <p:sp>
        <p:nvSpPr>
          <p:cNvPr id="7" name="AutoShape 7"/>
          <p:cNvSpPr/>
          <p:nvPr/>
        </p:nvSpPr>
        <p:spPr>
          <a:xfrm>
            <a:off x="0" y="9401175"/>
            <a:ext cx="18601781" cy="0"/>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5958994" y="1774563"/>
            <a:ext cx="6370012" cy="885825"/>
          </a:xfrm>
          <a:prstGeom prst="rect">
            <a:avLst/>
          </a:prstGeom>
        </p:spPr>
        <p:txBody>
          <a:bodyPr lIns="0" tIns="0" rIns="0" bIns="0" rtlCol="0" anchor="t">
            <a:spAutoFit/>
          </a:bodyPr>
          <a:lstStyle/>
          <a:p>
            <a:pPr algn="ctr">
              <a:lnSpc>
                <a:spcPts val="6600"/>
              </a:lnSpc>
            </a:pPr>
            <a:r>
              <a:rPr lang="en-US" sz="6500" spc="-314">
                <a:solidFill>
                  <a:srgbClr val="000000"/>
                </a:solidFill>
                <a:latin typeface="Montserrat"/>
                <a:ea typeface="Montserrat"/>
                <a:cs typeface="Montserrat"/>
                <a:sym typeface="Montserrat"/>
              </a:rPr>
              <a:t>Please Read</a:t>
            </a:r>
          </a:p>
        </p:txBody>
      </p:sp>
      <p:sp>
        <p:nvSpPr>
          <p:cNvPr id="3" name="TextBox 3"/>
          <p:cNvSpPr txBox="1"/>
          <p:nvPr/>
        </p:nvSpPr>
        <p:spPr>
          <a:xfrm>
            <a:off x="7546454" y="3643178"/>
            <a:ext cx="3195093" cy="269240"/>
          </a:xfrm>
          <a:prstGeom prst="rect">
            <a:avLst/>
          </a:prstGeom>
        </p:spPr>
        <p:txBody>
          <a:bodyPr lIns="0" tIns="0" rIns="0" bIns="0" rtlCol="0" anchor="t">
            <a:spAutoFit/>
          </a:bodyPr>
          <a:lstStyle/>
          <a:p>
            <a:pPr algn="ctr">
              <a:lnSpc>
                <a:spcPts val="2200"/>
              </a:lnSpc>
            </a:pPr>
            <a:r>
              <a:rPr lang="en-US" sz="1600" spc="314">
                <a:solidFill>
                  <a:srgbClr val="000000"/>
                </a:solidFill>
                <a:latin typeface="Montserrat"/>
                <a:ea typeface="Montserrat"/>
                <a:cs typeface="Montserrat"/>
                <a:sym typeface="Montserrat"/>
              </a:rPr>
              <a:t>DISCLAIMER</a:t>
            </a:r>
          </a:p>
        </p:txBody>
      </p:sp>
      <p:sp>
        <p:nvSpPr>
          <p:cNvPr id="4" name="TextBox 4"/>
          <p:cNvSpPr txBox="1"/>
          <p:nvPr/>
        </p:nvSpPr>
        <p:spPr>
          <a:xfrm>
            <a:off x="3405817" y="4647455"/>
            <a:ext cx="11366927" cy="4216400"/>
          </a:xfrm>
          <a:prstGeom prst="rect">
            <a:avLst/>
          </a:prstGeom>
        </p:spPr>
        <p:txBody>
          <a:bodyPr lIns="0" tIns="0" rIns="0" bIns="0" rtlCol="0" anchor="t">
            <a:spAutoFit/>
          </a:bodyPr>
          <a:lstStyle/>
          <a:p>
            <a:pPr algn="l">
              <a:lnSpc>
                <a:spcPts val="2800"/>
              </a:lnSpc>
            </a:pPr>
            <a:r>
              <a:rPr lang="en-US" sz="2000" spc="56">
                <a:solidFill>
                  <a:srgbClr val="000000"/>
                </a:solidFill>
                <a:latin typeface="Montserrat"/>
                <a:ea typeface="Montserrat"/>
                <a:cs typeface="Montserrat"/>
                <a:sym typeface="Montserrat"/>
              </a:rPr>
              <a:t>This program is not intended to provide medical advice, diagnosis, or treatment. It should not be construed as a substitute for professional medical consultation, diagnosis, or therapy. The program and any associated materials, including vitamin or mineral regimens, are for informational purposes only.</a:t>
            </a:r>
          </a:p>
          <a:p>
            <a:pPr algn="l">
              <a:lnSpc>
                <a:spcPts val="2800"/>
              </a:lnSpc>
            </a:pPr>
            <a:r>
              <a:rPr lang="en-US" sz="2000" spc="56">
                <a:solidFill>
                  <a:srgbClr val="000000"/>
                </a:solidFill>
                <a:latin typeface="Montserrat"/>
                <a:ea typeface="Montserrat"/>
                <a:cs typeface="Montserrat"/>
                <a:sym typeface="Montserrat"/>
              </a:rPr>
              <a:t>Participants are strongly advised to consult a licensed medical professional before undertaking the program or applying any recommendations therein. No guarantees or warranties, express or implied, are made regarding the program's effectiveness or suitability for individual needs. The authors disclaim all liability for any outcomes resulting from the use of this program.</a:t>
            </a:r>
          </a:p>
          <a:p>
            <a:pPr algn="l">
              <a:lnSpc>
                <a:spcPts val="2800"/>
              </a:lnSpc>
            </a:pPr>
            <a:r>
              <a:rPr lang="en-US" sz="2000" spc="56">
                <a:solidFill>
                  <a:srgbClr val="000000"/>
                </a:solidFill>
                <a:latin typeface="Montserrat"/>
                <a:ea typeface="Montserrat"/>
                <a:cs typeface="Montserrat"/>
                <a:sym typeface="Montserrat"/>
              </a:rPr>
              <a:t>By engaging with this program, participants acknowledge and accept these terms.</a:t>
            </a:r>
          </a:p>
          <a:p>
            <a:pPr algn="l">
              <a:lnSpc>
                <a:spcPts val="2800"/>
              </a:lnSpc>
            </a:pPr>
            <a:r>
              <a:rPr lang="en-US" sz="2000" spc="56">
                <a:solidFill>
                  <a:srgbClr val="000000"/>
                </a:solidFill>
                <a:latin typeface="Montserrat"/>
                <a:ea typeface="Montserrat"/>
                <a:cs typeface="Montserrat"/>
                <a:sym typeface="Montserrat"/>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141719"/>
            <a:ext cx="10709917" cy="2020234"/>
          </a:xfrm>
          <a:prstGeom prst="rect">
            <a:avLst/>
          </a:prstGeom>
        </p:spPr>
        <p:txBody>
          <a:bodyPr lIns="0" tIns="0" rIns="0" bIns="0" rtlCol="0" anchor="t">
            <a:spAutoFit/>
          </a:bodyPr>
          <a:lstStyle/>
          <a:p>
            <a:pPr marL="0" lvl="0" indent="0" algn="l">
              <a:lnSpc>
                <a:spcPts val="2749"/>
              </a:lnSpc>
              <a:spcBef>
                <a:spcPct val="0"/>
              </a:spcBef>
            </a:pPr>
            <a:r>
              <a:rPr lang="en-US" sz="2499" spc="-22">
                <a:solidFill>
                  <a:srgbClr val="171616"/>
                </a:solidFill>
                <a:latin typeface="Montserrat"/>
                <a:ea typeface="Montserrat"/>
                <a:cs typeface="Montserrat"/>
                <a:sym typeface="Montserrat"/>
              </a:rPr>
              <a:t>Break larger tasks into smaller, manageable steps to reduce overwhelm.</a:t>
            </a:r>
          </a:p>
          <a:p>
            <a:pPr marL="0" lvl="0" indent="0" algn="l">
              <a:lnSpc>
                <a:spcPts val="2749"/>
              </a:lnSpc>
              <a:spcBef>
                <a:spcPct val="0"/>
              </a:spcBef>
            </a:pPr>
            <a:endParaRPr lang="en-US" sz="2499"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spc="-22">
                <a:solidFill>
                  <a:srgbClr val="171616"/>
                </a:solidFill>
                <a:latin typeface="Montserrat"/>
                <a:ea typeface="Montserrat"/>
                <a:cs typeface="Montserrat"/>
                <a:sym typeface="Montserrat"/>
              </a:rPr>
              <a:t>Focus on one or two priorities daily.</a:t>
            </a:r>
          </a:p>
          <a:p>
            <a:pPr algn="l">
              <a:lnSpc>
                <a:spcPts val="2749"/>
              </a:lnSpc>
              <a:spcBef>
                <a:spcPct val="0"/>
              </a:spcBef>
            </a:pPr>
            <a:endParaRPr lang="en-US" sz="2499"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spc="-22">
                <a:solidFill>
                  <a:srgbClr val="171616"/>
                </a:solidFill>
                <a:latin typeface="Montserrat"/>
                <a:ea typeface="Montserrat"/>
                <a:cs typeface="Montserrat"/>
                <a:sym typeface="Montserrat"/>
              </a:rPr>
              <a:t>Celebrate small wins to build confidence.</a:t>
            </a:r>
          </a:p>
        </p:txBody>
      </p:sp>
      <p:sp>
        <p:nvSpPr>
          <p:cNvPr id="3" name="TextBox 3"/>
          <p:cNvSpPr txBox="1"/>
          <p:nvPr/>
        </p:nvSpPr>
        <p:spPr>
          <a:xfrm>
            <a:off x="1028700" y="1038225"/>
            <a:ext cx="10709917" cy="2545416"/>
          </a:xfrm>
          <a:prstGeom prst="rect">
            <a:avLst/>
          </a:prstGeom>
        </p:spPr>
        <p:txBody>
          <a:bodyPr lIns="0" tIns="0" rIns="0" bIns="0" rtlCol="0" anchor="t">
            <a:spAutoFit/>
          </a:bodyPr>
          <a:lstStyle/>
          <a:p>
            <a:pPr marL="0" lvl="0" indent="0" algn="l">
              <a:lnSpc>
                <a:spcPts val="10199"/>
              </a:lnSpc>
              <a:spcBef>
                <a:spcPct val="0"/>
              </a:spcBef>
            </a:pPr>
            <a:r>
              <a:rPr lang="en-US" sz="8499" u="none" strike="noStrike" spc="-76">
                <a:solidFill>
                  <a:srgbClr val="171616"/>
                </a:solidFill>
                <a:latin typeface="Montserrat"/>
                <a:ea typeface="Montserrat"/>
                <a:cs typeface="Montserrat"/>
                <a:sym typeface="Montserrat"/>
              </a:rPr>
              <a:t>Setting Achievable Goals</a:t>
            </a:r>
          </a:p>
        </p:txBody>
      </p:sp>
      <p:sp>
        <p:nvSpPr>
          <p:cNvPr id="4" name="Freeform 4"/>
          <p:cNvSpPr/>
          <p:nvPr/>
        </p:nvSpPr>
        <p:spPr>
          <a:xfrm rot="-5400000">
            <a:off x="14684833" y="3603167"/>
            <a:ext cx="3603167" cy="3603167"/>
          </a:xfrm>
          <a:custGeom>
            <a:avLst/>
            <a:gdLst/>
            <a:ahLst/>
            <a:cxnLst/>
            <a:rect l="l" t="t" r="r" b="b"/>
            <a:pathLst>
              <a:path w="3603167" h="3603167">
                <a:moveTo>
                  <a:pt x="0" y="0"/>
                </a:moveTo>
                <a:lnTo>
                  <a:pt x="3603167" y="0"/>
                </a:lnTo>
                <a:lnTo>
                  <a:pt x="3603167" y="3603166"/>
                </a:lnTo>
                <a:lnTo>
                  <a:pt x="0" y="3603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11081667" y="0"/>
            <a:ext cx="3603167" cy="3603167"/>
          </a:xfrm>
          <a:custGeom>
            <a:avLst/>
            <a:gdLst/>
            <a:ahLst/>
            <a:cxnLst/>
            <a:rect l="l" t="t" r="r" b="b"/>
            <a:pathLst>
              <a:path w="3603167" h="3603167">
                <a:moveTo>
                  <a:pt x="0" y="0"/>
                </a:moveTo>
                <a:lnTo>
                  <a:pt x="3603166" y="0"/>
                </a:lnTo>
                <a:lnTo>
                  <a:pt x="3603166" y="3603167"/>
                </a:lnTo>
                <a:lnTo>
                  <a:pt x="0" y="36031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4684833" y="0"/>
            <a:ext cx="4081296" cy="3603167"/>
          </a:xfrm>
          <a:custGeom>
            <a:avLst/>
            <a:gdLst/>
            <a:ahLst/>
            <a:cxnLst/>
            <a:rect l="l" t="t" r="r" b="b"/>
            <a:pathLst>
              <a:path w="4081296" h="3603167">
                <a:moveTo>
                  <a:pt x="0" y="0"/>
                </a:moveTo>
                <a:lnTo>
                  <a:pt x="4081297" y="0"/>
                </a:lnTo>
                <a:lnTo>
                  <a:pt x="4081297" y="3603167"/>
                </a:lnTo>
                <a:lnTo>
                  <a:pt x="0" y="3603167"/>
                </a:lnTo>
                <a:lnTo>
                  <a:pt x="0" y="0"/>
                </a:lnTo>
                <a:close/>
              </a:path>
            </a:pathLst>
          </a:custGeom>
          <a:blipFill>
            <a:blip r:embed="rId6"/>
            <a:stretch>
              <a:fillRect l="-17264" r="-17264"/>
            </a:stretch>
          </a:blipFill>
        </p:spPr>
      </p:sp>
      <p:sp>
        <p:nvSpPr>
          <p:cNvPr id="7" name="AutoShape 7"/>
          <p:cNvSpPr/>
          <p:nvPr/>
        </p:nvSpPr>
        <p:spPr>
          <a:xfrm>
            <a:off x="0" y="9401175"/>
            <a:ext cx="18601781" cy="0"/>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5433325"/>
            <a:ext cx="9937605" cy="2020234"/>
          </a:xfrm>
          <a:prstGeom prst="rect">
            <a:avLst/>
          </a:prstGeom>
        </p:spPr>
        <p:txBody>
          <a:bodyPr lIns="0" tIns="0" rIns="0" bIns="0" rtlCol="0" anchor="t">
            <a:spAutoFit/>
          </a:bodyPr>
          <a:lstStyle/>
          <a:p>
            <a:pPr marL="0" lvl="0" indent="0" algn="l">
              <a:lnSpc>
                <a:spcPts val="2749"/>
              </a:lnSpc>
              <a:spcBef>
                <a:spcPct val="0"/>
              </a:spcBef>
            </a:pPr>
            <a:r>
              <a:rPr lang="en-US" sz="2499" spc="-22">
                <a:solidFill>
                  <a:srgbClr val="171616"/>
                </a:solidFill>
                <a:latin typeface="Montserrat"/>
                <a:ea typeface="Montserrat"/>
                <a:cs typeface="Montserrat"/>
                <a:sym typeface="Montserrat"/>
              </a:rPr>
              <a:t>Professional guidance can make a significant difference.</a:t>
            </a:r>
          </a:p>
          <a:p>
            <a:pPr marL="0" lvl="0" indent="0" algn="l">
              <a:lnSpc>
                <a:spcPts val="2749"/>
              </a:lnSpc>
              <a:spcBef>
                <a:spcPct val="0"/>
              </a:spcBef>
            </a:pPr>
            <a:endParaRPr lang="en-US" sz="2499"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spc="-22">
                <a:solidFill>
                  <a:srgbClr val="171616"/>
                </a:solidFill>
                <a:latin typeface="Montserrat"/>
                <a:ea typeface="Montserrat"/>
                <a:cs typeface="Montserrat"/>
                <a:sym typeface="Montserrat"/>
              </a:rPr>
              <a:t>Therapists and counselors provide personalized strategies.</a:t>
            </a:r>
          </a:p>
          <a:p>
            <a:pPr algn="l">
              <a:lnSpc>
                <a:spcPts val="2749"/>
              </a:lnSpc>
              <a:spcBef>
                <a:spcPct val="0"/>
              </a:spcBef>
            </a:pPr>
            <a:endParaRPr lang="en-US" sz="2499"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spc="-22">
                <a:solidFill>
                  <a:srgbClr val="171616"/>
                </a:solidFill>
                <a:latin typeface="Montserrat"/>
                <a:ea typeface="Montserrat"/>
                <a:cs typeface="Montserrat"/>
                <a:sym typeface="Montserrat"/>
              </a:rPr>
              <a:t>Support groups offer shared understanding and encouragement.</a:t>
            </a:r>
          </a:p>
        </p:txBody>
      </p:sp>
      <p:sp>
        <p:nvSpPr>
          <p:cNvPr id="3" name="TextBox 3"/>
          <p:cNvSpPr txBox="1"/>
          <p:nvPr/>
        </p:nvSpPr>
        <p:spPr>
          <a:xfrm>
            <a:off x="1028700" y="1171575"/>
            <a:ext cx="9937605" cy="3335169"/>
          </a:xfrm>
          <a:prstGeom prst="rect">
            <a:avLst/>
          </a:prstGeom>
        </p:spPr>
        <p:txBody>
          <a:bodyPr lIns="0" tIns="0" rIns="0" bIns="0" rtlCol="0" anchor="t">
            <a:spAutoFit/>
          </a:bodyPr>
          <a:lstStyle/>
          <a:p>
            <a:pPr marL="0" lvl="0" indent="0" algn="l">
              <a:lnSpc>
                <a:spcPts val="8754"/>
              </a:lnSpc>
            </a:pPr>
            <a:r>
              <a:rPr lang="en-US" sz="8499" u="none" strike="noStrike" spc="-76">
                <a:solidFill>
                  <a:srgbClr val="171616"/>
                </a:solidFill>
                <a:latin typeface="Montserrat"/>
                <a:ea typeface="Montserrat"/>
                <a:cs typeface="Montserrat"/>
                <a:sym typeface="Montserrat"/>
              </a:rPr>
              <a:t>Seeking Professional Support</a:t>
            </a:r>
          </a:p>
        </p:txBody>
      </p:sp>
      <p:sp>
        <p:nvSpPr>
          <p:cNvPr id="4" name="Freeform 4"/>
          <p:cNvSpPr/>
          <p:nvPr/>
        </p:nvSpPr>
        <p:spPr>
          <a:xfrm rot="-5400000">
            <a:off x="14684833" y="3603167"/>
            <a:ext cx="3603167" cy="3603167"/>
          </a:xfrm>
          <a:custGeom>
            <a:avLst/>
            <a:gdLst/>
            <a:ahLst/>
            <a:cxnLst/>
            <a:rect l="l" t="t" r="r" b="b"/>
            <a:pathLst>
              <a:path w="3603167" h="3603167">
                <a:moveTo>
                  <a:pt x="0" y="0"/>
                </a:moveTo>
                <a:lnTo>
                  <a:pt x="3603167" y="0"/>
                </a:lnTo>
                <a:lnTo>
                  <a:pt x="3603167" y="3603166"/>
                </a:lnTo>
                <a:lnTo>
                  <a:pt x="0" y="3603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11081667" y="0"/>
            <a:ext cx="3603167" cy="3603167"/>
          </a:xfrm>
          <a:custGeom>
            <a:avLst/>
            <a:gdLst/>
            <a:ahLst/>
            <a:cxnLst/>
            <a:rect l="l" t="t" r="r" b="b"/>
            <a:pathLst>
              <a:path w="3603167" h="3603167">
                <a:moveTo>
                  <a:pt x="0" y="0"/>
                </a:moveTo>
                <a:lnTo>
                  <a:pt x="3603166" y="0"/>
                </a:lnTo>
                <a:lnTo>
                  <a:pt x="3603166" y="3603167"/>
                </a:lnTo>
                <a:lnTo>
                  <a:pt x="0" y="36031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4684833" y="0"/>
            <a:ext cx="4081296" cy="3603167"/>
          </a:xfrm>
          <a:custGeom>
            <a:avLst/>
            <a:gdLst/>
            <a:ahLst/>
            <a:cxnLst/>
            <a:rect l="l" t="t" r="r" b="b"/>
            <a:pathLst>
              <a:path w="4081296" h="3603167">
                <a:moveTo>
                  <a:pt x="0" y="0"/>
                </a:moveTo>
                <a:lnTo>
                  <a:pt x="4081297" y="0"/>
                </a:lnTo>
                <a:lnTo>
                  <a:pt x="4081297" y="3603167"/>
                </a:lnTo>
                <a:lnTo>
                  <a:pt x="0" y="3603167"/>
                </a:lnTo>
                <a:lnTo>
                  <a:pt x="0" y="0"/>
                </a:lnTo>
                <a:close/>
              </a:path>
            </a:pathLst>
          </a:custGeom>
          <a:blipFill>
            <a:blip r:embed="rId6"/>
            <a:stretch>
              <a:fillRect l="-23325" r="-9184"/>
            </a:stretch>
          </a:blipFill>
        </p:spPr>
      </p:sp>
      <p:sp>
        <p:nvSpPr>
          <p:cNvPr id="7" name="AutoShape 7"/>
          <p:cNvSpPr/>
          <p:nvPr/>
        </p:nvSpPr>
        <p:spPr>
          <a:xfrm>
            <a:off x="0" y="9401175"/>
            <a:ext cx="18601781" cy="0"/>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752976"/>
            <a:ext cx="11551343" cy="10286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171616"/>
                </a:solidFill>
                <a:latin typeface="Montserrat"/>
                <a:ea typeface="Montserrat"/>
                <a:cs typeface="Montserrat"/>
                <a:sym typeface="Montserrat"/>
              </a:rPr>
              <a:t>5. Overcoming Barriers</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14892453" y="0"/>
            <a:ext cx="7431372" cy="10287000"/>
          </a:xfrm>
          <a:custGeom>
            <a:avLst/>
            <a:gdLst/>
            <a:ahLst/>
            <a:cxnLst/>
            <a:rect l="l" t="t" r="r" b="b"/>
            <a:pathLst>
              <a:path w="7431372" h="10287000">
                <a:moveTo>
                  <a:pt x="0" y="0"/>
                </a:moveTo>
                <a:lnTo>
                  <a:pt x="7431372" y="0"/>
                </a:lnTo>
                <a:lnTo>
                  <a:pt x="7431372" y="10287000"/>
                </a:lnTo>
                <a:lnTo>
                  <a:pt x="0" y="10287000"/>
                </a:lnTo>
                <a:lnTo>
                  <a:pt x="0" y="0"/>
                </a:lnTo>
                <a:close/>
              </a:path>
            </a:pathLst>
          </a:custGeom>
          <a:blipFill>
            <a:blip r:embed="rId2"/>
            <a:stretch>
              <a:fillRect l="-72328" r="-35440"/>
            </a:stretch>
          </a:blipFill>
        </p:spPr>
      </p:sp>
      <p:sp>
        <p:nvSpPr>
          <p:cNvPr id="4" name="Freeform 4"/>
          <p:cNvSpPr/>
          <p:nvPr/>
        </p:nvSpPr>
        <p:spPr>
          <a:xfrm>
            <a:off x="1212555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5400000">
            <a:off x="1212555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AutoShape 6"/>
          <p:cNvSpPr/>
          <p:nvPr/>
        </p:nvSpPr>
        <p:spPr>
          <a:xfrm flipV="1">
            <a:off x="14759103" y="-824016"/>
            <a:ext cx="0" cy="11687844"/>
          </a:xfrm>
          <a:prstGeom prst="line">
            <a:avLst/>
          </a:prstGeom>
          <a:ln w="285750" cap="flat">
            <a:solidFill>
              <a:srgbClr val="FFFFFF"/>
            </a:solidFill>
            <a:prstDash val="solid"/>
            <a:headEnd type="none" w="sm" len="sm"/>
            <a:tailEnd type="none" w="sm" len="sm"/>
          </a:ln>
        </p:spPr>
      </p:sp>
      <p:sp>
        <p:nvSpPr>
          <p:cNvPr id="7" name="TextBox 7"/>
          <p:cNvSpPr txBox="1"/>
          <p:nvPr/>
        </p:nvSpPr>
        <p:spPr>
          <a:xfrm>
            <a:off x="1028700" y="4360253"/>
            <a:ext cx="10829522" cy="2020234"/>
          </a:xfrm>
          <a:prstGeom prst="rect">
            <a:avLst/>
          </a:prstGeom>
        </p:spPr>
        <p:txBody>
          <a:bodyPr lIns="0" tIns="0" rIns="0" bIns="0" rtlCol="0" anchor="t">
            <a:spAutoFit/>
          </a:bodyPr>
          <a:lstStyle/>
          <a:p>
            <a:pPr marL="0" lvl="0" indent="0" algn="l">
              <a:lnSpc>
                <a:spcPts val="2749"/>
              </a:lnSpc>
              <a:spcBef>
                <a:spcPct val="0"/>
              </a:spcBef>
            </a:pPr>
            <a:r>
              <a:rPr lang="en-US" sz="2499" u="none" strike="noStrike" spc="-22">
                <a:solidFill>
                  <a:srgbClr val="171616"/>
                </a:solidFill>
                <a:latin typeface="Montserrat"/>
                <a:ea typeface="Montserrat"/>
                <a:cs typeface="Montserrat"/>
                <a:sym typeface="Montserrat"/>
              </a:rPr>
              <a:t>Many women hesitate to seek help due to stigma. </a:t>
            </a:r>
          </a:p>
          <a:p>
            <a:pPr marL="0" lvl="0" indent="0" algn="l">
              <a:lnSpc>
                <a:spcPts val="2749"/>
              </a:lnSpc>
              <a:spcBef>
                <a:spcPct val="0"/>
              </a:spcBef>
            </a:pPr>
            <a:r>
              <a:rPr lang="en-US" sz="2499" u="none" strike="noStrike" spc="-22">
                <a:solidFill>
                  <a:srgbClr val="171616"/>
                </a:solidFill>
                <a:latin typeface="Montserrat"/>
                <a:ea typeface="Montserrat"/>
                <a:cs typeface="Montserrat"/>
                <a:sym typeface="Montserrat"/>
              </a:rPr>
              <a:t>Remember:</a:t>
            </a:r>
          </a:p>
          <a:p>
            <a:pPr marL="0" lvl="0" indent="0"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Emotional challenges are a natural part of menopause for many.</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Seeking support is a sign of strength, not weakness.</a:t>
            </a:r>
          </a:p>
        </p:txBody>
      </p:sp>
      <p:sp>
        <p:nvSpPr>
          <p:cNvPr id="8" name="TextBox 8"/>
          <p:cNvSpPr txBox="1"/>
          <p:nvPr/>
        </p:nvSpPr>
        <p:spPr>
          <a:xfrm>
            <a:off x="1028700" y="1038225"/>
            <a:ext cx="13051399" cy="2545416"/>
          </a:xfrm>
          <a:prstGeom prst="rect">
            <a:avLst/>
          </a:prstGeom>
        </p:spPr>
        <p:txBody>
          <a:bodyPr lIns="0" tIns="0" rIns="0" bIns="0" rtlCol="0" anchor="t">
            <a:spAutoFit/>
          </a:bodyPr>
          <a:lstStyle/>
          <a:p>
            <a:pPr marL="0" lvl="0" indent="0" algn="l">
              <a:lnSpc>
                <a:spcPts val="10199"/>
              </a:lnSpc>
              <a:spcBef>
                <a:spcPct val="0"/>
              </a:spcBef>
            </a:pPr>
            <a:r>
              <a:rPr lang="en-US" sz="8499" u="none" strike="noStrike" spc="-76">
                <a:solidFill>
                  <a:srgbClr val="171616"/>
                </a:solidFill>
                <a:latin typeface="Montserrat"/>
                <a:ea typeface="Montserrat"/>
                <a:cs typeface="Montserrat"/>
                <a:sym typeface="Montserrat"/>
              </a:rPr>
              <a:t>Breaking the Stigma Around Mental Health</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0" y="-1106581"/>
            <a:ext cx="18288000" cy="4673414"/>
          </a:xfrm>
          <a:custGeom>
            <a:avLst/>
            <a:gdLst/>
            <a:ahLst/>
            <a:cxnLst/>
            <a:rect l="l" t="t" r="r" b="b"/>
            <a:pathLst>
              <a:path w="18288000" h="4673414">
                <a:moveTo>
                  <a:pt x="0" y="0"/>
                </a:moveTo>
                <a:lnTo>
                  <a:pt x="18288000" y="0"/>
                </a:lnTo>
                <a:lnTo>
                  <a:pt x="18288000" y="4673414"/>
                </a:lnTo>
                <a:lnTo>
                  <a:pt x="0" y="4673414"/>
                </a:lnTo>
                <a:lnTo>
                  <a:pt x="0" y="0"/>
                </a:lnTo>
                <a:close/>
              </a:path>
            </a:pathLst>
          </a:custGeom>
          <a:blipFill>
            <a:blip r:embed="rId2"/>
            <a:stretch>
              <a:fillRect t="-103203" b="-57513"/>
            </a:stretch>
          </a:blipFill>
        </p:spPr>
      </p:sp>
      <p:sp>
        <p:nvSpPr>
          <p:cNvPr id="4" name="TextBox 4"/>
          <p:cNvSpPr txBox="1"/>
          <p:nvPr/>
        </p:nvSpPr>
        <p:spPr>
          <a:xfrm>
            <a:off x="1028700" y="6628328"/>
            <a:ext cx="16230600" cy="2356410"/>
          </a:xfrm>
          <a:prstGeom prst="rect">
            <a:avLst/>
          </a:prstGeom>
        </p:spPr>
        <p:txBody>
          <a:bodyPr lIns="0" tIns="0" rIns="0" bIns="0" rtlCol="0" anchor="t">
            <a:spAutoFit/>
          </a:bodyPr>
          <a:lstStyle/>
          <a:p>
            <a:pPr marL="0" lvl="0" indent="0" algn="l">
              <a:lnSpc>
                <a:spcPts val="2749"/>
              </a:lnSpc>
              <a:spcBef>
                <a:spcPct val="0"/>
              </a:spcBef>
            </a:pPr>
            <a:r>
              <a:rPr lang="en-US" sz="2499" u="none" strike="noStrike" spc="-22">
                <a:solidFill>
                  <a:srgbClr val="171616"/>
                </a:solidFill>
                <a:latin typeface="Montserrat"/>
                <a:ea typeface="Montserrat"/>
                <a:cs typeface="Montserrat"/>
                <a:sym typeface="Montserrat"/>
              </a:rPr>
              <a:t>Barriers like time, cost, and lack of knowledge can impede mental health care. Solutions include:</a:t>
            </a:r>
          </a:p>
          <a:p>
            <a:pPr marL="0" lvl="0" indent="0"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Online therapy for accessibility.</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Sliding scale options for affordability.</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Community resources like free support groups.</a:t>
            </a:r>
          </a:p>
        </p:txBody>
      </p:sp>
      <p:sp>
        <p:nvSpPr>
          <p:cNvPr id="5" name="TextBox 5"/>
          <p:cNvSpPr txBox="1"/>
          <p:nvPr/>
        </p:nvSpPr>
        <p:spPr>
          <a:xfrm>
            <a:off x="1028700" y="3780775"/>
            <a:ext cx="16230600" cy="2545416"/>
          </a:xfrm>
          <a:prstGeom prst="rect">
            <a:avLst/>
          </a:prstGeom>
        </p:spPr>
        <p:txBody>
          <a:bodyPr lIns="0" tIns="0" rIns="0" bIns="0" rtlCol="0" anchor="t">
            <a:spAutoFit/>
          </a:bodyPr>
          <a:lstStyle/>
          <a:p>
            <a:pPr marL="0" lvl="0" indent="0" algn="ctr">
              <a:lnSpc>
                <a:spcPts val="10199"/>
              </a:lnSpc>
              <a:spcBef>
                <a:spcPct val="0"/>
              </a:spcBef>
            </a:pPr>
            <a:r>
              <a:rPr lang="en-US" sz="8499" u="none" strike="noStrike" spc="-76">
                <a:solidFill>
                  <a:srgbClr val="171616"/>
                </a:solidFill>
                <a:latin typeface="Montserrat"/>
                <a:ea typeface="Montserrat"/>
                <a:cs typeface="Montserrat"/>
                <a:sym typeface="Montserrat"/>
              </a:rPr>
              <a:t>Addressing Common Challenges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276726"/>
            <a:ext cx="8547566" cy="19811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171616"/>
                </a:solidFill>
                <a:latin typeface="Montserrat"/>
                <a:ea typeface="Montserrat"/>
                <a:cs typeface="Montserrat"/>
                <a:sym typeface="Montserrat"/>
              </a:rPr>
              <a:t>6. </a:t>
            </a:r>
            <a:r>
              <a:rPr lang="en-US" sz="8499" u="none" strike="noStrike" spc="-339">
                <a:solidFill>
                  <a:srgbClr val="171616"/>
                </a:solidFill>
                <a:latin typeface="Montserrat"/>
                <a:ea typeface="Montserrat"/>
                <a:cs typeface="Montserrat"/>
                <a:sym typeface="Montserrat"/>
              </a:rPr>
              <a:t>Practical Tools and Strategies</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9144000" y="3008219"/>
            <a:ext cx="9144000" cy="6250081"/>
          </a:xfrm>
          <a:custGeom>
            <a:avLst/>
            <a:gdLst/>
            <a:ahLst/>
            <a:cxnLst/>
            <a:rect l="l" t="t" r="r" b="b"/>
            <a:pathLst>
              <a:path w="9144000" h="6250081">
                <a:moveTo>
                  <a:pt x="0" y="0"/>
                </a:moveTo>
                <a:lnTo>
                  <a:pt x="9144000" y="0"/>
                </a:lnTo>
                <a:lnTo>
                  <a:pt x="9144000" y="6250081"/>
                </a:lnTo>
                <a:lnTo>
                  <a:pt x="0" y="6250081"/>
                </a:lnTo>
                <a:lnTo>
                  <a:pt x="0" y="0"/>
                </a:lnTo>
                <a:close/>
              </a:path>
            </a:pathLst>
          </a:custGeom>
          <a:blipFill>
            <a:blip r:embed="rId2"/>
            <a:stretch>
              <a:fillRect l="-1295" r="-1295"/>
            </a:stretch>
          </a:blipFill>
        </p:spPr>
      </p:sp>
      <p:sp>
        <p:nvSpPr>
          <p:cNvPr id="4" name="TextBox 4"/>
          <p:cNvSpPr txBox="1"/>
          <p:nvPr/>
        </p:nvSpPr>
        <p:spPr>
          <a:xfrm>
            <a:off x="1028700" y="1276350"/>
            <a:ext cx="10357777"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Creating a Support Network</a:t>
            </a:r>
          </a:p>
        </p:txBody>
      </p:sp>
      <p:sp>
        <p:nvSpPr>
          <p:cNvPr id="5" name="TextBox 5"/>
          <p:cNvSpPr txBox="1"/>
          <p:nvPr/>
        </p:nvSpPr>
        <p:spPr>
          <a:xfrm>
            <a:off x="1028700" y="4702014"/>
            <a:ext cx="8115300" cy="360269"/>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171616"/>
                </a:solidFill>
                <a:latin typeface="Montserrat"/>
                <a:ea typeface="Montserrat"/>
                <a:cs typeface="Montserrat"/>
                <a:sym typeface="Montserrat"/>
              </a:rPr>
              <a:t>Build a team of supportive people, including:</a:t>
            </a:r>
          </a:p>
        </p:txBody>
      </p:sp>
      <p:sp>
        <p:nvSpPr>
          <p:cNvPr id="6" name="TextBox 6"/>
          <p:cNvSpPr txBox="1"/>
          <p:nvPr/>
        </p:nvSpPr>
        <p:spPr>
          <a:xfrm>
            <a:off x="1028700" y="5478656"/>
            <a:ext cx="7760204" cy="339351"/>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171616"/>
                </a:solidFill>
                <a:latin typeface="Montserrat"/>
                <a:ea typeface="Montserrat"/>
                <a:cs typeface="Montserrat"/>
                <a:sym typeface="Montserrat"/>
              </a:rPr>
              <a:t>Trusted friends or family members.</a:t>
            </a:r>
          </a:p>
        </p:txBody>
      </p:sp>
      <p:sp>
        <p:nvSpPr>
          <p:cNvPr id="7" name="TextBox 7"/>
          <p:cNvSpPr txBox="1"/>
          <p:nvPr/>
        </p:nvSpPr>
        <p:spPr>
          <a:xfrm>
            <a:off x="1028700" y="6237108"/>
            <a:ext cx="7760204" cy="339351"/>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171616"/>
                </a:solidFill>
                <a:latin typeface="Montserrat"/>
                <a:ea typeface="Montserrat"/>
                <a:cs typeface="Montserrat"/>
                <a:sym typeface="Montserrat"/>
              </a:rPr>
              <a:t>Healthcare providers or therapists.</a:t>
            </a:r>
          </a:p>
        </p:txBody>
      </p:sp>
      <p:sp>
        <p:nvSpPr>
          <p:cNvPr id="8" name="AutoShape 8"/>
          <p:cNvSpPr/>
          <p:nvPr/>
        </p:nvSpPr>
        <p:spPr>
          <a:xfrm>
            <a:off x="1028700" y="3580260"/>
            <a:ext cx="2931365" cy="0"/>
          </a:xfrm>
          <a:prstGeom prst="line">
            <a:avLst/>
          </a:prstGeom>
          <a:ln w="285750" cap="flat">
            <a:solidFill>
              <a:srgbClr val="C0B68B"/>
            </a:solidFill>
            <a:prstDash val="solid"/>
            <a:headEnd type="none" w="sm" len="sm"/>
            <a:tailEnd type="none" w="sm" len="sm"/>
          </a:ln>
        </p:spPr>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0" y="-1106581"/>
            <a:ext cx="18288000" cy="4673414"/>
          </a:xfrm>
          <a:custGeom>
            <a:avLst/>
            <a:gdLst/>
            <a:ahLst/>
            <a:cxnLst/>
            <a:rect l="l" t="t" r="r" b="b"/>
            <a:pathLst>
              <a:path w="18288000" h="4673414">
                <a:moveTo>
                  <a:pt x="0" y="0"/>
                </a:moveTo>
                <a:lnTo>
                  <a:pt x="18288000" y="0"/>
                </a:lnTo>
                <a:lnTo>
                  <a:pt x="18288000" y="4673414"/>
                </a:lnTo>
                <a:lnTo>
                  <a:pt x="0" y="4673414"/>
                </a:lnTo>
                <a:lnTo>
                  <a:pt x="0" y="0"/>
                </a:lnTo>
                <a:close/>
              </a:path>
            </a:pathLst>
          </a:custGeom>
          <a:blipFill>
            <a:blip r:embed="rId2"/>
            <a:stretch>
              <a:fillRect t="-80603" b="-80603"/>
            </a:stretch>
          </a:blipFill>
        </p:spPr>
      </p:sp>
      <p:sp>
        <p:nvSpPr>
          <p:cNvPr id="3" name="Freeform 3"/>
          <p:cNvSpPr/>
          <p:nvPr/>
        </p:nvSpPr>
        <p:spPr>
          <a:xfrm rot="9543407">
            <a:off x="12412356" y="4420900"/>
            <a:ext cx="4846944" cy="2423472"/>
          </a:xfrm>
          <a:custGeom>
            <a:avLst/>
            <a:gdLst/>
            <a:ahLst/>
            <a:cxnLst/>
            <a:rect l="l" t="t" r="r" b="b"/>
            <a:pathLst>
              <a:path w="4846944" h="2423472">
                <a:moveTo>
                  <a:pt x="0" y="0"/>
                </a:moveTo>
                <a:lnTo>
                  <a:pt x="4846944" y="0"/>
                </a:lnTo>
                <a:lnTo>
                  <a:pt x="4846944" y="2423472"/>
                </a:lnTo>
                <a:lnTo>
                  <a:pt x="0" y="24234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0800000">
            <a:off x="12412356" y="6834828"/>
            <a:ext cx="4846944" cy="2423472"/>
          </a:xfrm>
          <a:custGeom>
            <a:avLst/>
            <a:gdLst/>
            <a:ahLst/>
            <a:cxnLst/>
            <a:rect l="l" t="t" r="r" b="b"/>
            <a:pathLst>
              <a:path w="4846944" h="2423472">
                <a:moveTo>
                  <a:pt x="0" y="0"/>
                </a:moveTo>
                <a:lnTo>
                  <a:pt x="4846944" y="0"/>
                </a:lnTo>
                <a:lnTo>
                  <a:pt x="4846944" y="2423472"/>
                </a:lnTo>
                <a:lnTo>
                  <a:pt x="0" y="24234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1028700" y="7218823"/>
            <a:ext cx="10908732" cy="1684057"/>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Pair mindfulness with regular exercise.</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Use journaling alongside professional therapy.</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Stay consistent with routines for long-term benefits.</a:t>
            </a:r>
          </a:p>
        </p:txBody>
      </p:sp>
      <p:sp>
        <p:nvSpPr>
          <p:cNvPr id="6" name="TextBox 6"/>
          <p:cNvSpPr txBox="1"/>
          <p:nvPr/>
        </p:nvSpPr>
        <p:spPr>
          <a:xfrm>
            <a:off x="1028700" y="6546837"/>
            <a:ext cx="10908732" cy="287991"/>
          </a:xfrm>
          <a:prstGeom prst="rect">
            <a:avLst/>
          </a:prstGeom>
        </p:spPr>
        <p:txBody>
          <a:bodyPr lIns="0" tIns="0" rIns="0" bIns="0" rtlCol="0" anchor="t">
            <a:spAutoFit/>
          </a:bodyPr>
          <a:lstStyle/>
          <a:p>
            <a:pPr marL="0" lvl="0" indent="0" algn="l">
              <a:lnSpc>
                <a:spcPts val="2249"/>
              </a:lnSpc>
              <a:spcBef>
                <a:spcPct val="0"/>
              </a:spcBef>
            </a:pPr>
            <a:r>
              <a:rPr lang="en-US" sz="2499" u="none" strike="noStrike" spc="-22">
                <a:solidFill>
                  <a:srgbClr val="171616"/>
                </a:solidFill>
                <a:latin typeface="Montserrat"/>
                <a:ea typeface="Montserrat"/>
                <a:cs typeface="Montserrat"/>
                <a:sym typeface="Montserrat"/>
              </a:rPr>
              <a:t>Integrate emotional health tools into your lifestyle:</a:t>
            </a:r>
          </a:p>
        </p:txBody>
      </p:sp>
      <p:sp>
        <p:nvSpPr>
          <p:cNvPr id="7" name="TextBox 7"/>
          <p:cNvSpPr txBox="1"/>
          <p:nvPr/>
        </p:nvSpPr>
        <p:spPr>
          <a:xfrm>
            <a:off x="1028700" y="3922807"/>
            <a:ext cx="10908732"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Combining Strategies for Success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grpSp>
        <p:nvGrpSpPr>
          <p:cNvPr id="2" name="Group 2"/>
          <p:cNvGrpSpPr/>
          <p:nvPr/>
        </p:nvGrpSpPr>
        <p:grpSpPr>
          <a:xfrm>
            <a:off x="8065547" y="3368859"/>
            <a:ext cx="9193753" cy="3549281"/>
            <a:chOff x="0" y="0"/>
            <a:chExt cx="12258337" cy="4732375"/>
          </a:xfrm>
        </p:grpSpPr>
        <p:sp>
          <p:nvSpPr>
            <p:cNvPr id="3" name="TextBox 3"/>
            <p:cNvSpPr txBox="1"/>
            <p:nvPr/>
          </p:nvSpPr>
          <p:spPr>
            <a:xfrm>
              <a:off x="0" y="9525"/>
              <a:ext cx="12258337" cy="976593"/>
            </a:xfrm>
            <a:prstGeom prst="rect">
              <a:avLst/>
            </a:prstGeom>
          </p:spPr>
          <p:txBody>
            <a:bodyPr lIns="0" tIns="0" rIns="0" bIns="0" rtlCol="0" anchor="t">
              <a:spAutoFit/>
            </a:bodyPr>
            <a:lstStyle/>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Hormonal shifts affect mood and cognition, but targeted strategies can help.</a:t>
              </a:r>
            </a:p>
          </p:txBody>
        </p:sp>
        <p:sp>
          <p:nvSpPr>
            <p:cNvPr id="4" name="TextBox 4"/>
            <p:cNvSpPr txBox="1"/>
            <p:nvPr/>
          </p:nvSpPr>
          <p:spPr>
            <a:xfrm>
              <a:off x="0" y="1912999"/>
              <a:ext cx="12258337" cy="976593"/>
            </a:xfrm>
            <a:prstGeom prst="rect">
              <a:avLst/>
            </a:prstGeom>
          </p:spPr>
          <p:txBody>
            <a:bodyPr lIns="0" tIns="0" rIns="0" bIns="0" rtlCol="0" anchor="t">
              <a:spAutoFit/>
            </a:bodyPr>
            <a:lstStyle/>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Mindfulness, exercise, and nutrition support emotional resilience.</a:t>
              </a:r>
            </a:p>
          </p:txBody>
        </p:sp>
        <p:sp>
          <p:nvSpPr>
            <p:cNvPr id="5" name="TextBox 5"/>
            <p:cNvSpPr txBox="1"/>
            <p:nvPr/>
          </p:nvSpPr>
          <p:spPr>
            <a:xfrm>
              <a:off x="0" y="3755782"/>
              <a:ext cx="12258337" cy="976593"/>
            </a:xfrm>
            <a:prstGeom prst="rect">
              <a:avLst/>
            </a:prstGeom>
          </p:spPr>
          <p:txBody>
            <a:bodyPr lIns="0" tIns="0" rIns="0" bIns="0" rtlCol="0" anchor="t">
              <a:spAutoFit/>
            </a:bodyPr>
            <a:lstStyle/>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Seek professional and social support to navigate challenges effectively.</a:t>
              </a:r>
            </a:p>
          </p:txBody>
        </p:sp>
      </p:grpSp>
      <p:sp>
        <p:nvSpPr>
          <p:cNvPr id="6" name="TextBox 6"/>
          <p:cNvSpPr txBox="1"/>
          <p:nvPr/>
        </p:nvSpPr>
        <p:spPr>
          <a:xfrm>
            <a:off x="1028700" y="1276350"/>
            <a:ext cx="6299200"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Key Takeaways</a:t>
            </a:r>
          </a:p>
        </p:txBody>
      </p:sp>
      <p:sp>
        <p:nvSpPr>
          <p:cNvPr id="7" name="Freeform 7"/>
          <p:cNvSpPr/>
          <p:nvPr/>
        </p:nvSpPr>
        <p:spPr>
          <a:xfrm rot="5400000">
            <a:off x="1028700" y="6686550"/>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rot="-10800000">
            <a:off x="3588412" y="6686550"/>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0495761" y="68254"/>
            <a:ext cx="6808239" cy="10218746"/>
          </a:xfrm>
          <a:custGeom>
            <a:avLst/>
            <a:gdLst/>
            <a:ahLst/>
            <a:cxnLst/>
            <a:rect l="l" t="t" r="r" b="b"/>
            <a:pathLst>
              <a:path w="6808239" h="10218746">
                <a:moveTo>
                  <a:pt x="0" y="0"/>
                </a:moveTo>
                <a:lnTo>
                  <a:pt x="6808240" y="0"/>
                </a:lnTo>
                <a:lnTo>
                  <a:pt x="6808240" y="10218746"/>
                </a:lnTo>
                <a:lnTo>
                  <a:pt x="0" y="10218746"/>
                </a:lnTo>
                <a:lnTo>
                  <a:pt x="0" y="0"/>
                </a:lnTo>
                <a:close/>
              </a:path>
            </a:pathLst>
          </a:custGeom>
          <a:blipFill>
            <a:blip r:embed="rId2"/>
            <a:stretch>
              <a:fillRect/>
            </a:stretch>
          </a:blipFill>
        </p:spPr>
      </p:sp>
      <p:sp>
        <p:nvSpPr>
          <p:cNvPr id="3" name="AutoShape 3"/>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4" name="AutoShape 4"/>
          <p:cNvSpPr/>
          <p:nvPr/>
        </p:nvSpPr>
        <p:spPr>
          <a:xfrm>
            <a:off x="-156891" y="885825"/>
            <a:ext cx="18601781" cy="0"/>
          </a:xfrm>
          <a:prstGeom prst="line">
            <a:avLst/>
          </a:prstGeom>
          <a:ln w="285750" cap="flat">
            <a:solidFill>
              <a:srgbClr val="FFFFFF"/>
            </a:solidFill>
            <a:prstDash val="solid"/>
            <a:headEnd type="none" w="sm" len="sm"/>
            <a:tailEnd type="none" w="sm" len="sm"/>
          </a:ln>
        </p:spPr>
      </p:sp>
      <p:sp>
        <p:nvSpPr>
          <p:cNvPr id="5" name="TextBox 5"/>
          <p:cNvSpPr txBox="1"/>
          <p:nvPr/>
        </p:nvSpPr>
        <p:spPr>
          <a:xfrm>
            <a:off x="2743363" y="4981624"/>
            <a:ext cx="6299200" cy="733425"/>
          </a:xfrm>
          <a:prstGeom prst="rect">
            <a:avLst/>
          </a:prstGeom>
        </p:spPr>
        <p:txBody>
          <a:bodyPr lIns="0" tIns="0" rIns="0" bIns="0" rtlCol="0" anchor="t">
            <a:spAutoFit/>
          </a:bodyPr>
          <a:lstStyle/>
          <a:p>
            <a:pPr algn="ctr">
              <a:lnSpc>
                <a:spcPts val="2999"/>
              </a:lnSpc>
              <a:spcBef>
                <a:spcPct val="0"/>
              </a:spcBef>
            </a:pPr>
            <a:r>
              <a:rPr lang="en-US" sz="2499" spc="-22">
                <a:solidFill>
                  <a:srgbClr val="000000"/>
                </a:solidFill>
                <a:latin typeface="Montserrat"/>
                <a:ea typeface="Montserrat"/>
                <a:cs typeface="Montserrat"/>
                <a:sym typeface="Montserrat"/>
              </a:rPr>
              <a:t>You are now ready to move on to the workbook and journal.</a:t>
            </a:r>
          </a:p>
        </p:txBody>
      </p:sp>
      <p:sp>
        <p:nvSpPr>
          <p:cNvPr id="6" name="TextBox 6"/>
          <p:cNvSpPr txBox="1"/>
          <p:nvPr/>
        </p:nvSpPr>
        <p:spPr>
          <a:xfrm>
            <a:off x="2921000" y="3338876"/>
            <a:ext cx="5943926" cy="994410"/>
          </a:xfrm>
          <a:prstGeom prst="rect">
            <a:avLst/>
          </a:prstGeom>
        </p:spPr>
        <p:txBody>
          <a:bodyPr lIns="0" tIns="0" rIns="0" bIns="0" rtlCol="0" anchor="t">
            <a:spAutoFit/>
          </a:bodyPr>
          <a:lstStyle/>
          <a:p>
            <a:pPr marL="0" lvl="0" indent="0" algn="l">
              <a:lnSpc>
                <a:spcPts val="7290"/>
              </a:lnSpc>
              <a:spcBef>
                <a:spcPct val="0"/>
              </a:spcBef>
            </a:pPr>
            <a:r>
              <a:rPr lang="en-US" sz="8100" spc="-324">
                <a:solidFill>
                  <a:srgbClr val="000000"/>
                </a:solidFill>
                <a:latin typeface="Montserrat"/>
                <a:ea typeface="Montserrat"/>
                <a:cs typeface="Montserrat"/>
                <a:sym typeface="Montserrat"/>
              </a:rPr>
              <a:t>Well Done</a:t>
            </a:r>
            <a:r>
              <a:rPr lang="en-US" sz="8100" u="none" strike="noStrike" spc="-324">
                <a:solidFill>
                  <a:srgbClr val="000000"/>
                </a:solidFill>
                <a:latin typeface="Montserrat"/>
                <a:ea typeface="Montserrat"/>
                <a:cs typeface="Montserrat"/>
                <a:sym typeface="Montserrat"/>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0403448" y="5033917"/>
            <a:ext cx="7884552" cy="5253083"/>
          </a:xfrm>
          <a:custGeom>
            <a:avLst/>
            <a:gdLst/>
            <a:ahLst/>
            <a:cxnLst/>
            <a:rect l="l" t="t" r="r" b="b"/>
            <a:pathLst>
              <a:path w="7884552" h="5253083">
                <a:moveTo>
                  <a:pt x="0" y="0"/>
                </a:moveTo>
                <a:lnTo>
                  <a:pt x="7884552" y="0"/>
                </a:lnTo>
                <a:lnTo>
                  <a:pt x="7884552" y="5253083"/>
                </a:lnTo>
                <a:lnTo>
                  <a:pt x="0" y="5253083"/>
                </a:lnTo>
                <a:lnTo>
                  <a:pt x="0" y="0"/>
                </a:lnTo>
                <a:close/>
              </a:path>
            </a:pathLst>
          </a:custGeom>
          <a:blipFill>
            <a:blip r:embed="rId2"/>
            <a:stretch>
              <a:fillRect/>
            </a:stretch>
          </a:blipFill>
        </p:spPr>
      </p:sp>
      <p:grpSp>
        <p:nvGrpSpPr>
          <p:cNvPr id="3" name="Group 3"/>
          <p:cNvGrpSpPr/>
          <p:nvPr/>
        </p:nvGrpSpPr>
        <p:grpSpPr>
          <a:xfrm>
            <a:off x="0" y="0"/>
            <a:ext cx="10403448" cy="10287000"/>
            <a:chOff x="0" y="0"/>
            <a:chExt cx="2740003" cy="2709333"/>
          </a:xfrm>
        </p:grpSpPr>
        <p:sp>
          <p:nvSpPr>
            <p:cNvPr id="4" name="Freeform 4"/>
            <p:cNvSpPr/>
            <p:nvPr/>
          </p:nvSpPr>
          <p:spPr>
            <a:xfrm>
              <a:off x="0" y="0"/>
              <a:ext cx="2740003" cy="2709333"/>
            </a:xfrm>
            <a:custGeom>
              <a:avLst/>
              <a:gdLst/>
              <a:ahLst/>
              <a:cxnLst/>
              <a:rect l="l" t="t" r="r" b="b"/>
              <a:pathLst>
                <a:path w="2740003" h="2709333">
                  <a:moveTo>
                    <a:pt x="0" y="0"/>
                  </a:moveTo>
                  <a:lnTo>
                    <a:pt x="2740003" y="0"/>
                  </a:lnTo>
                  <a:lnTo>
                    <a:pt x="2740003" y="2709333"/>
                  </a:lnTo>
                  <a:lnTo>
                    <a:pt x="0" y="2709333"/>
                  </a:lnTo>
                  <a:close/>
                </a:path>
              </a:pathLst>
            </a:custGeom>
            <a:solidFill>
              <a:srgbClr val="FFFFFF">
                <a:alpha val="12941"/>
              </a:srgbClr>
            </a:solidFill>
          </p:spPr>
        </p:sp>
        <p:sp>
          <p:nvSpPr>
            <p:cNvPr id="5" name="TextBox 5"/>
            <p:cNvSpPr txBox="1"/>
            <p:nvPr/>
          </p:nvSpPr>
          <p:spPr>
            <a:xfrm>
              <a:off x="0" y="9525"/>
              <a:ext cx="2740003" cy="2699808"/>
            </a:xfrm>
            <a:prstGeom prst="rect">
              <a:avLst/>
            </a:prstGeom>
          </p:spPr>
          <p:txBody>
            <a:bodyPr lIns="50800" tIns="50800" rIns="50800" bIns="50800" rtlCol="0" anchor="ctr"/>
            <a:lstStyle/>
            <a:p>
              <a:pPr algn="ctr">
                <a:lnSpc>
                  <a:spcPts val="2999"/>
                </a:lnSpc>
              </a:pPr>
              <a:endParaRPr/>
            </a:p>
          </p:txBody>
        </p:sp>
      </p:grpSp>
      <p:sp>
        <p:nvSpPr>
          <p:cNvPr id="6" name="TextBox 6"/>
          <p:cNvSpPr txBox="1"/>
          <p:nvPr/>
        </p:nvSpPr>
        <p:spPr>
          <a:xfrm>
            <a:off x="2400699" y="3127490"/>
            <a:ext cx="7555488" cy="2933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Module 7: Emotional and Mental Health</a:t>
            </a:r>
          </a:p>
        </p:txBody>
      </p:sp>
      <p:sp>
        <p:nvSpPr>
          <p:cNvPr id="7" name="TextBox 7"/>
          <p:cNvSpPr txBox="1"/>
          <p:nvPr/>
        </p:nvSpPr>
        <p:spPr>
          <a:xfrm>
            <a:off x="2400699" y="6061189"/>
            <a:ext cx="7555488" cy="302559"/>
          </a:xfrm>
          <a:prstGeom prst="rect">
            <a:avLst/>
          </a:prstGeom>
        </p:spPr>
        <p:txBody>
          <a:bodyPr lIns="0" tIns="0" rIns="0" bIns="0" rtlCol="0" anchor="t">
            <a:spAutoFit/>
          </a:bodyPr>
          <a:lstStyle/>
          <a:p>
            <a:pPr marL="0" lvl="0" indent="0" algn="l">
              <a:lnSpc>
                <a:spcPts val="2400"/>
              </a:lnSpc>
            </a:pPr>
            <a:r>
              <a:rPr lang="en-US" sz="2000" i="1" spc="-18">
                <a:solidFill>
                  <a:srgbClr val="171616"/>
                </a:solidFill>
                <a:latin typeface="Montserrat Italics"/>
                <a:ea typeface="Montserrat Italics"/>
                <a:cs typeface="Montserrat Italics"/>
                <a:sym typeface="Montserrat Italics"/>
              </a:rPr>
              <a:t>Strategies for Emotional Resilience and Cognitive Clarity</a:t>
            </a:r>
          </a:p>
        </p:txBody>
      </p:sp>
      <p:sp>
        <p:nvSpPr>
          <p:cNvPr id="8" name="TextBox 8"/>
          <p:cNvSpPr txBox="1"/>
          <p:nvPr/>
        </p:nvSpPr>
        <p:spPr>
          <a:xfrm>
            <a:off x="2400699" y="8528237"/>
            <a:ext cx="7555488" cy="730063"/>
          </a:xfrm>
          <a:prstGeom prst="rect">
            <a:avLst/>
          </a:prstGeom>
        </p:spPr>
        <p:txBody>
          <a:bodyPr lIns="0" tIns="0" rIns="0" bIns="0" rtlCol="0" anchor="t">
            <a:spAutoFit/>
          </a:bodyPr>
          <a:lstStyle/>
          <a:p>
            <a:pPr marL="0" lvl="0" indent="0" algn="l">
              <a:lnSpc>
                <a:spcPts val="2999"/>
              </a:lnSpc>
            </a:pPr>
            <a:r>
              <a:rPr lang="en-US" sz="2499" b="1" spc="-22">
                <a:solidFill>
                  <a:srgbClr val="171616"/>
                </a:solidFill>
                <a:latin typeface="Montserrat Bold"/>
                <a:ea typeface="Montserrat Bold"/>
                <a:cs typeface="Montserrat Bold"/>
                <a:sym typeface="Montserrat Bold"/>
              </a:rPr>
              <a:t>Objective:</a:t>
            </a:r>
            <a:r>
              <a:rPr lang="en-US" sz="2499" spc="-22">
                <a:solidFill>
                  <a:srgbClr val="171616"/>
                </a:solidFill>
                <a:latin typeface="Montserrat"/>
                <a:ea typeface="Montserrat"/>
                <a:cs typeface="Montserrat"/>
                <a:sym typeface="Montserrat"/>
              </a:rPr>
              <a:t> Address emotional well-being and mental health challenges during menopause.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3800476"/>
            <a:ext cx="8547566" cy="29336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171616"/>
                </a:solidFill>
                <a:latin typeface="Montserrat"/>
                <a:ea typeface="Montserrat"/>
                <a:cs typeface="Montserrat"/>
                <a:sym typeface="Montserrat"/>
              </a:rPr>
              <a:t>1.</a:t>
            </a:r>
            <a:r>
              <a:rPr lang="en-US" sz="8499" u="none" strike="noStrike" spc="-339">
                <a:solidFill>
                  <a:srgbClr val="171616"/>
                </a:solidFill>
                <a:latin typeface="Montserrat"/>
                <a:ea typeface="Montserrat"/>
                <a:cs typeface="Montserrat"/>
                <a:sym typeface="Montserrat"/>
              </a:rPr>
              <a:t> The Impact of Hormones on Mental Health</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8966806" y="1276350"/>
            <a:ext cx="8292494" cy="2933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Hormonal Shifts and Mood Changes</a:t>
            </a:r>
          </a:p>
        </p:txBody>
      </p:sp>
      <p:sp>
        <p:nvSpPr>
          <p:cNvPr id="3" name="TextBox 3"/>
          <p:cNvSpPr txBox="1"/>
          <p:nvPr/>
        </p:nvSpPr>
        <p:spPr>
          <a:xfrm>
            <a:off x="8966806" y="5181600"/>
            <a:ext cx="8292494" cy="974912"/>
          </a:xfrm>
          <a:prstGeom prst="rect">
            <a:avLst/>
          </a:prstGeom>
        </p:spPr>
        <p:txBody>
          <a:bodyPr lIns="0" tIns="0" rIns="0" bIns="0" rtlCol="0" anchor="t">
            <a:spAutoFit/>
          </a:bodyPr>
          <a:lstStyle/>
          <a:p>
            <a:pPr marL="0" lvl="0" indent="0" algn="l">
              <a:lnSpc>
                <a:spcPts val="2699"/>
              </a:lnSpc>
            </a:pPr>
            <a:r>
              <a:rPr lang="en-US" sz="2499" u="none" strike="noStrike" spc="-99">
                <a:solidFill>
                  <a:srgbClr val="171616"/>
                </a:solidFill>
                <a:latin typeface="Montserrat"/>
                <a:ea typeface="Montserrat"/>
                <a:cs typeface="Montserrat"/>
                <a:sym typeface="Montserrat"/>
              </a:rPr>
              <a:t>Declining estrogen during menopause directly impacts neurotransmitters like serotonin, which regulates mood. Common symptoms include:</a:t>
            </a:r>
          </a:p>
        </p:txBody>
      </p:sp>
      <p:sp>
        <p:nvSpPr>
          <p:cNvPr id="4" name="TextBox 4"/>
          <p:cNvSpPr txBox="1"/>
          <p:nvPr/>
        </p:nvSpPr>
        <p:spPr>
          <a:xfrm>
            <a:off x="8966806" y="6594662"/>
            <a:ext cx="8292494" cy="1099857"/>
          </a:xfrm>
          <a:prstGeom prst="rect">
            <a:avLst/>
          </a:prstGeom>
        </p:spPr>
        <p:txBody>
          <a:bodyPr lIns="0" tIns="0" rIns="0" bIns="0" rtlCol="0" anchor="t">
            <a:spAutoFit/>
          </a:bodyPr>
          <a:lstStyle/>
          <a:p>
            <a:pPr marL="539749" lvl="1" indent="-269875" algn="l">
              <a:lnSpc>
                <a:spcPts val="2999"/>
              </a:lnSpc>
              <a:buFont typeface="Arial"/>
              <a:buChar char="•"/>
            </a:pPr>
            <a:r>
              <a:rPr lang="en-US" sz="2499" u="none" strike="noStrike" spc="-22">
                <a:solidFill>
                  <a:srgbClr val="171616"/>
                </a:solidFill>
                <a:latin typeface="Montserrat"/>
                <a:ea typeface="Montserrat"/>
                <a:cs typeface="Montserrat"/>
                <a:sym typeface="Montserrat"/>
              </a:rPr>
              <a:t>Irritability and mood swings.</a:t>
            </a:r>
          </a:p>
          <a:p>
            <a:pPr marL="539749" lvl="1" indent="-269875" algn="l">
              <a:lnSpc>
                <a:spcPts val="2999"/>
              </a:lnSpc>
              <a:buFont typeface="Arial"/>
              <a:buChar char="•"/>
            </a:pPr>
            <a:r>
              <a:rPr lang="en-US" sz="2499" u="none" strike="noStrike" spc="-22">
                <a:solidFill>
                  <a:srgbClr val="171616"/>
                </a:solidFill>
                <a:latin typeface="Montserrat"/>
                <a:ea typeface="Montserrat"/>
                <a:cs typeface="Montserrat"/>
                <a:sym typeface="Montserrat"/>
              </a:rPr>
              <a:t>Increased feelings of sadness or anxiety.</a:t>
            </a:r>
          </a:p>
          <a:p>
            <a:pPr marL="539749" lvl="1" indent="-269875" algn="l">
              <a:lnSpc>
                <a:spcPts val="2999"/>
              </a:lnSpc>
              <a:buFont typeface="Arial"/>
              <a:buChar char="•"/>
            </a:pPr>
            <a:r>
              <a:rPr lang="en-US" sz="2499" u="none" strike="noStrike" spc="-22">
                <a:solidFill>
                  <a:srgbClr val="171616"/>
                </a:solidFill>
                <a:latin typeface="Montserrat"/>
                <a:ea typeface="Montserrat"/>
                <a:cs typeface="Montserrat"/>
                <a:sym typeface="Montserrat"/>
              </a:rPr>
              <a:t>Difficulty managing stress.</a:t>
            </a:r>
          </a:p>
        </p:txBody>
      </p:sp>
      <p:sp>
        <p:nvSpPr>
          <p:cNvPr id="5" name="Freeform 5"/>
          <p:cNvSpPr/>
          <p:nvPr/>
        </p:nvSpPr>
        <p:spPr>
          <a:xfrm>
            <a:off x="-1312466" y="0"/>
            <a:ext cx="9681688" cy="10307817"/>
          </a:xfrm>
          <a:custGeom>
            <a:avLst/>
            <a:gdLst/>
            <a:ahLst/>
            <a:cxnLst/>
            <a:rect l="l" t="t" r="r" b="b"/>
            <a:pathLst>
              <a:path w="9681688" h="10307817">
                <a:moveTo>
                  <a:pt x="0" y="0"/>
                </a:moveTo>
                <a:lnTo>
                  <a:pt x="9681687" y="0"/>
                </a:lnTo>
                <a:lnTo>
                  <a:pt x="9681687" y="10307817"/>
                </a:lnTo>
                <a:lnTo>
                  <a:pt x="0" y="10307817"/>
                </a:lnTo>
                <a:lnTo>
                  <a:pt x="0" y="0"/>
                </a:lnTo>
                <a:close/>
              </a:path>
            </a:pathLst>
          </a:custGeom>
          <a:blipFill>
            <a:blip r:embed="rId2"/>
            <a:stretch>
              <a:fillRect t="-20488" b="-20488"/>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1304347"/>
            <a:ext cx="10642310"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Cognitive Changes (“Brain Fog”)</a:t>
            </a:r>
          </a:p>
        </p:txBody>
      </p:sp>
      <p:sp>
        <p:nvSpPr>
          <p:cNvPr id="3" name="TextBox 3"/>
          <p:cNvSpPr txBox="1"/>
          <p:nvPr/>
        </p:nvSpPr>
        <p:spPr>
          <a:xfrm>
            <a:off x="1028700" y="4185278"/>
            <a:ext cx="10642310" cy="730063"/>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171616"/>
                </a:solidFill>
                <a:latin typeface="Montserrat"/>
                <a:ea typeface="Montserrat"/>
                <a:cs typeface="Montserrat"/>
                <a:sym typeface="Montserrat"/>
              </a:rPr>
              <a:t>Many women experience memory lapses and difficulty concentrating.</a:t>
            </a:r>
          </a:p>
        </p:txBody>
      </p:sp>
      <p:sp>
        <p:nvSpPr>
          <p:cNvPr id="4" name="TextBox 4"/>
          <p:cNvSpPr txBox="1"/>
          <p:nvPr/>
        </p:nvSpPr>
        <p:spPr>
          <a:xfrm>
            <a:off x="1028700" y="5172075"/>
            <a:ext cx="9580983" cy="675528"/>
          </a:xfrm>
          <a:prstGeom prst="rect">
            <a:avLst/>
          </a:prstGeom>
        </p:spPr>
        <p:txBody>
          <a:bodyPr lIns="0" tIns="0" rIns="0" bIns="0" rtlCol="0" anchor="t">
            <a:spAutoFit/>
          </a:bodyPr>
          <a:lstStyle/>
          <a:p>
            <a:pPr marL="539749" lvl="1" indent="-269875" algn="l">
              <a:lnSpc>
                <a:spcPts val="2749"/>
              </a:lnSpc>
              <a:buFont typeface="Arial"/>
              <a:buChar char="•"/>
            </a:pPr>
            <a:r>
              <a:rPr lang="en-US" sz="2499" b="1" u="none" strike="noStrike" spc="-22">
                <a:solidFill>
                  <a:srgbClr val="171616"/>
                </a:solidFill>
                <a:latin typeface="Montserrat Bold"/>
                <a:ea typeface="Montserrat Bold"/>
                <a:cs typeface="Montserrat Bold"/>
                <a:sym typeface="Montserrat Bold"/>
              </a:rPr>
              <a:t>Hormonal Role:</a:t>
            </a:r>
            <a:r>
              <a:rPr lang="en-US" sz="2499" u="none" strike="noStrike" spc="-22">
                <a:solidFill>
                  <a:srgbClr val="171616"/>
                </a:solidFill>
                <a:latin typeface="Montserrat"/>
                <a:ea typeface="Montserrat"/>
                <a:cs typeface="Montserrat"/>
                <a:sym typeface="Montserrat"/>
              </a:rPr>
              <a:t> Reduced estrogen affects the hippocampus, a brain region tied to memory.</a:t>
            </a:r>
          </a:p>
        </p:txBody>
      </p:sp>
      <p:sp>
        <p:nvSpPr>
          <p:cNvPr id="5" name="TextBox 5"/>
          <p:cNvSpPr txBox="1"/>
          <p:nvPr/>
        </p:nvSpPr>
        <p:spPr>
          <a:xfrm>
            <a:off x="1028700" y="6104778"/>
            <a:ext cx="9580983" cy="675528"/>
          </a:xfrm>
          <a:prstGeom prst="rect">
            <a:avLst/>
          </a:prstGeom>
        </p:spPr>
        <p:txBody>
          <a:bodyPr lIns="0" tIns="0" rIns="0" bIns="0" rtlCol="0" anchor="t">
            <a:spAutoFit/>
          </a:bodyPr>
          <a:lstStyle/>
          <a:p>
            <a:pPr marL="539749" lvl="1" indent="-269875" algn="l">
              <a:lnSpc>
                <a:spcPts val="2749"/>
              </a:lnSpc>
              <a:buFont typeface="Arial"/>
              <a:buChar char="•"/>
            </a:pPr>
            <a:r>
              <a:rPr lang="en-US" sz="2499" b="1" u="none" strike="noStrike" spc="-22">
                <a:solidFill>
                  <a:srgbClr val="171616"/>
                </a:solidFill>
                <a:latin typeface="Montserrat Bold"/>
                <a:ea typeface="Montserrat Bold"/>
                <a:cs typeface="Montserrat Bold"/>
                <a:sym typeface="Montserrat Bold"/>
              </a:rPr>
              <a:t>Symptoms: </a:t>
            </a:r>
            <a:r>
              <a:rPr lang="en-US" sz="2499" u="none" strike="noStrike" spc="-22">
                <a:solidFill>
                  <a:srgbClr val="171616"/>
                </a:solidFill>
                <a:latin typeface="Montserrat"/>
                <a:ea typeface="Montserrat"/>
                <a:cs typeface="Montserrat"/>
                <a:sym typeface="Montserrat"/>
              </a:rPr>
              <a:t>Forgetfulness, mental fatigue, and slower processing.</a:t>
            </a:r>
          </a:p>
        </p:txBody>
      </p:sp>
      <p:sp>
        <p:nvSpPr>
          <p:cNvPr id="6" name="AutoShape 6"/>
          <p:cNvSpPr/>
          <p:nvPr/>
        </p:nvSpPr>
        <p:spPr>
          <a:xfrm>
            <a:off x="4353509" y="9115425"/>
            <a:ext cx="2931365" cy="0"/>
          </a:xfrm>
          <a:prstGeom prst="line">
            <a:avLst/>
          </a:prstGeom>
          <a:ln w="285750" cap="flat">
            <a:solidFill>
              <a:srgbClr val="CAC8BA"/>
            </a:solidFill>
            <a:prstDash val="solid"/>
            <a:headEnd type="none" w="sm" len="sm"/>
            <a:tailEnd type="none" w="sm" len="sm"/>
          </a:ln>
        </p:spPr>
      </p:sp>
      <p:sp>
        <p:nvSpPr>
          <p:cNvPr id="7" name="Freeform 7"/>
          <p:cNvSpPr/>
          <p:nvPr/>
        </p:nvSpPr>
        <p:spPr>
          <a:xfrm>
            <a:off x="14892453" y="0"/>
            <a:ext cx="7431372" cy="10287000"/>
          </a:xfrm>
          <a:custGeom>
            <a:avLst/>
            <a:gdLst/>
            <a:ahLst/>
            <a:cxnLst/>
            <a:rect l="l" t="t" r="r" b="b"/>
            <a:pathLst>
              <a:path w="7431372" h="10287000">
                <a:moveTo>
                  <a:pt x="0" y="0"/>
                </a:moveTo>
                <a:lnTo>
                  <a:pt x="7431372" y="0"/>
                </a:lnTo>
                <a:lnTo>
                  <a:pt x="7431372" y="10287000"/>
                </a:lnTo>
                <a:lnTo>
                  <a:pt x="0" y="10287000"/>
                </a:lnTo>
                <a:lnTo>
                  <a:pt x="0" y="0"/>
                </a:lnTo>
                <a:close/>
              </a:path>
            </a:pathLst>
          </a:custGeom>
          <a:blipFill>
            <a:blip r:embed="rId2"/>
            <a:stretch>
              <a:fillRect l="-38426"/>
            </a:stretch>
          </a:blipFill>
        </p:spPr>
      </p:sp>
      <p:sp>
        <p:nvSpPr>
          <p:cNvPr id="8" name="Freeform 8"/>
          <p:cNvSpPr/>
          <p:nvPr/>
        </p:nvSpPr>
        <p:spPr>
          <a:xfrm>
            <a:off x="1212555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rot="-5400000">
            <a:off x="1212555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AutoShape 10"/>
          <p:cNvSpPr/>
          <p:nvPr/>
        </p:nvSpPr>
        <p:spPr>
          <a:xfrm flipV="1">
            <a:off x="14759103" y="-82401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0" y="-1106581"/>
            <a:ext cx="18288000" cy="4673414"/>
          </a:xfrm>
          <a:custGeom>
            <a:avLst/>
            <a:gdLst/>
            <a:ahLst/>
            <a:cxnLst/>
            <a:rect l="l" t="t" r="r" b="b"/>
            <a:pathLst>
              <a:path w="18288000" h="4673414">
                <a:moveTo>
                  <a:pt x="0" y="0"/>
                </a:moveTo>
                <a:lnTo>
                  <a:pt x="18288000" y="0"/>
                </a:lnTo>
                <a:lnTo>
                  <a:pt x="18288000" y="4673414"/>
                </a:lnTo>
                <a:lnTo>
                  <a:pt x="0" y="4673414"/>
                </a:lnTo>
                <a:lnTo>
                  <a:pt x="0" y="0"/>
                </a:lnTo>
                <a:close/>
              </a:path>
            </a:pathLst>
          </a:custGeom>
          <a:blipFill>
            <a:blip r:embed="rId2"/>
            <a:stretch>
              <a:fillRect t="-80603" b="-80603"/>
            </a:stretch>
          </a:blipFill>
        </p:spPr>
      </p:sp>
      <p:sp>
        <p:nvSpPr>
          <p:cNvPr id="4" name="TextBox 4"/>
          <p:cNvSpPr txBox="1"/>
          <p:nvPr/>
        </p:nvSpPr>
        <p:spPr>
          <a:xfrm>
            <a:off x="1028700" y="4027072"/>
            <a:ext cx="7835900"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Why Mental Health Matters</a:t>
            </a:r>
          </a:p>
        </p:txBody>
      </p:sp>
      <p:sp>
        <p:nvSpPr>
          <p:cNvPr id="5" name="TextBox 5"/>
          <p:cNvSpPr txBox="1"/>
          <p:nvPr/>
        </p:nvSpPr>
        <p:spPr>
          <a:xfrm>
            <a:off x="9299835" y="6622532"/>
            <a:ext cx="7959465" cy="556932"/>
          </a:xfrm>
          <a:prstGeom prst="rect">
            <a:avLst/>
          </a:prstGeom>
        </p:spPr>
        <p:txBody>
          <a:bodyPr lIns="0" tIns="0" rIns="0" bIns="0" rtlCol="0" anchor="t">
            <a:spAutoFit/>
          </a:bodyPr>
          <a:lstStyle/>
          <a:p>
            <a:pPr marL="0" lvl="0" indent="0" algn="l">
              <a:lnSpc>
                <a:spcPts val="2249"/>
              </a:lnSpc>
              <a:spcBef>
                <a:spcPct val="0"/>
              </a:spcBef>
            </a:pPr>
            <a:r>
              <a:rPr lang="en-US" sz="2499" u="none" strike="noStrike" spc="-99">
                <a:solidFill>
                  <a:srgbClr val="171616"/>
                </a:solidFill>
                <a:latin typeface="Montserrat"/>
                <a:ea typeface="Montserrat"/>
                <a:cs typeface="Montserrat"/>
                <a:sym typeface="Montserrat"/>
              </a:rPr>
              <a:t>Untreated mental health challenges can exacerbate other symptoms of menopause, leading to:</a:t>
            </a:r>
          </a:p>
        </p:txBody>
      </p:sp>
      <p:sp>
        <p:nvSpPr>
          <p:cNvPr id="6" name="TextBox 6"/>
          <p:cNvSpPr txBox="1"/>
          <p:nvPr/>
        </p:nvSpPr>
        <p:spPr>
          <a:xfrm>
            <a:off x="9299835" y="7476437"/>
            <a:ext cx="7959465" cy="1099857"/>
          </a:xfrm>
          <a:prstGeom prst="rect">
            <a:avLst/>
          </a:prstGeom>
        </p:spPr>
        <p:txBody>
          <a:bodyPr lIns="0" tIns="0" rIns="0" bIns="0" rtlCol="0" anchor="t">
            <a:spAutoFit/>
          </a:bodyPr>
          <a:lstStyle/>
          <a:p>
            <a:pPr marL="539749" lvl="1" indent="-269875" algn="l">
              <a:lnSpc>
                <a:spcPts val="2999"/>
              </a:lnSpc>
              <a:buFont typeface="Arial"/>
              <a:buChar char="•"/>
            </a:pPr>
            <a:r>
              <a:rPr lang="en-US" sz="2499" u="none" strike="noStrike" spc="-22">
                <a:solidFill>
                  <a:srgbClr val="171616"/>
                </a:solidFill>
                <a:latin typeface="Montserrat"/>
                <a:ea typeface="Montserrat"/>
                <a:cs typeface="Montserrat"/>
                <a:sym typeface="Montserrat"/>
              </a:rPr>
              <a:t>Poor sleep quality.</a:t>
            </a:r>
          </a:p>
          <a:p>
            <a:pPr marL="539749" lvl="1" indent="-269875" algn="l">
              <a:lnSpc>
                <a:spcPts val="2999"/>
              </a:lnSpc>
              <a:buFont typeface="Arial"/>
              <a:buChar char="•"/>
            </a:pPr>
            <a:r>
              <a:rPr lang="en-US" sz="2499" u="none" strike="noStrike" spc="-22">
                <a:solidFill>
                  <a:srgbClr val="171616"/>
                </a:solidFill>
                <a:latin typeface="Montserrat"/>
                <a:ea typeface="Montserrat"/>
                <a:cs typeface="Montserrat"/>
                <a:sym typeface="Montserrat"/>
              </a:rPr>
              <a:t>Strained relationships.</a:t>
            </a:r>
          </a:p>
          <a:p>
            <a:pPr marL="539749" lvl="1" indent="-269875" algn="l">
              <a:lnSpc>
                <a:spcPts val="2999"/>
              </a:lnSpc>
              <a:buFont typeface="Arial"/>
              <a:buChar char="•"/>
            </a:pPr>
            <a:r>
              <a:rPr lang="en-US" sz="2499" u="none" strike="noStrike" spc="-22">
                <a:solidFill>
                  <a:srgbClr val="171616"/>
                </a:solidFill>
                <a:latin typeface="Montserrat"/>
                <a:ea typeface="Montserrat"/>
                <a:cs typeface="Montserrat"/>
                <a:sym typeface="Montserrat"/>
              </a:rPr>
              <a:t>Reduced overall well-being.</a:t>
            </a:r>
          </a:p>
        </p:txBody>
      </p:sp>
      <p:sp>
        <p:nvSpPr>
          <p:cNvPr id="7" name="Freeform 7"/>
          <p:cNvSpPr/>
          <p:nvPr/>
        </p:nvSpPr>
        <p:spPr>
          <a:xfrm rot="-9678673">
            <a:off x="1171017" y="6590230"/>
            <a:ext cx="2648086" cy="1324043"/>
          </a:xfrm>
          <a:custGeom>
            <a:avLst/>
            <a:gdLst/>
            <a:ahLst/>
            <a:cxnLst/>
            <a:rect l="l" t="t" r="r" b="b"/>
            <a:pathLst>
              <a:path w="2648086" h="1324043">
                <a:moveTo>
                  <a:pt x="0" y="0"/>
                </a:moveTo>
                <a:lnTo>
                  <a:pt x="2648086" y="0"/>
                </a:lnTo>
                <a:lnTo>
                  <a:pt x="2648086" y="1324043"/>
                </a:lnTo>
                <a:lnTo>
                  <a:pt x="0" y="13240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rot="-10800000">
            <a:off x="1171017" y="7914273"/>
            <a:ext cx="2648086" cy="1324043"/>
          </a:xfrm>
          <a:custGeom>
            <a:avLst/>
            <a:gdLst/>
            <a:ahLst/>
            <a:cxnLst/>
            <a:rect l="l" t="t" r="r" b="b"/>
            <a:pathLst>
              <a:path w="2648086" h="1324043">
                <a:moveTo>
                  <a:pt x="0" y="0"/>
                </a:moveTo>
                <a:lnTo>
                  <a:pt x="2648086" y="0"/>
                </a:lnTo>
                <a:lnTo>
                  <a:pt x="2648086" y="1324043"/>
                </a:lnTo>
                <a:lnTo>
                  <a:pt x="0" y="13240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218497"/>
            <a:ext cx="10593931" cy="29336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171616"/>
                </a:solidFill>
                <a:latin typeface="Montserrat"/>
                <a:ea typeface="Montserrat"/>
                <a:cs typeface="Montserrat"/>
                <a:sym typeface="Montserrat"/>
              </a:rPr>
              <a:t>2.</a:t>
            </a:r>
            <a:r>
              <a:rPr lang="en-US" sz="8499" u="none" strike="noStrike" spc="-339">
                <a:solidFill>
                  <a:srgbClr val="171616"/>
                </a:solidFill>
                <a:latin typeface="Montserrat"/>
                <a:ea typeface="Montserrat"/>
                <a:cs typeface="Montserrat"/>
                <a:sym typeface="Montserrat"/>
              </a:rPr>
              <a:t> Managing Anxiety, Depression, and Brain Fog</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9144000" y="3008219"/>
            <a:ext cx="9144000" cy="6250081"/>
          </a:xfrm>
          <a:custGeom>
            <a:avLst/>
            <a:gdLst/>
            <a:ahLst/>
            <a:cxnLst/>
            <a:rect l="l" t="t" r="r" b="b"/>
            <a:pathLst>
              <a:path w="9144000" h="6250081">
                <a:moveTo>
                  <a:pt x="0" y="0"/>
                </a:moveTo>
                <a:lnTo>
                  <a:pt x="9144000" y="0"/>
                </a:lnTo>
                <a:lnTo>
                  <a:pt x="9144000" y="6250081"/>
                </a:lnTo>
                <a:lnTo>
                  <a:pt x="0" y="6250081"/>
                </a:lnTo>
                <a:lnTo>
                  <a:pt x="0" y="0"/>
                </a:lnTo>
                <a:close/>
              </a:path>
            </a:pathLst>
          </a:custGeom>
          <a:blipFill>
            <a:blip r:embed="rId2"/>
            <a:stretch>
              <a:fillRect l="-1295" r="-1295"/>
            </a:stretch>
          </a:blipFill>
        </p:spPr>
      </p:sp>
      <p:sp>
        <p:nvSpPr>
          <p:cNvPr id="4" name="TextBox 4"/>
          <p:cNvSpPr txBox="1"/>
          <p:nvPr/>
        </p:nvSpPr>
        <p:spPr>
          <a:xfrm>
            <a:off x="1028700" y="4810806"/>
            <a:ext cx="7749050" cy="1684057"/>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Identifying negative thought patterns.</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Reframing unhelpful beliefs.</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Developing healthier coping strategies.</a:t>
            </a:r>
          </a:p>
        </p:txBody>
      </p:sp>
      <p:sp>
        <p:nvSpPr>
          <p:cNvPr id="5" name="TextBox 5"/>
          <p:cNvSpPr txBox="1"/>
          <p:nvPr/>
        </p:nvSpPr>
        <p:spPr>
          <a:xfrm>
            <a:off x="1028700" y="3777624"/>
            <a:ext cx="7749050" cy="556932"/>
          </a:xfrm>
          <a:prstGeom prst="rect">
            <a:avLst/>
          </a:prstGeom>
        </p:spPr>
        <p:txBody>
          <a:bodyPr lIns="0" tIns="0" rIns="0" bIns="0" rtlCol="0" anchor="t">
            <a:spAutoFit/>
          </a:bodyPr>
          <a:lstStyle/>
          <a:p>
            <a:pPr marL="0" lvl="0" indent="0" algn="l">
              <a:lnSpc>
                <a:spcPts val="2249"/>
              </a:lnSpc>
              <a:spcBef>
                <a:spcPct val="0"/>
              </a:spcBef>
            </a:pPr>
            <a:r>
              <a:rPr lang="en-US" sz="2499" u="none" strike="noStrike" spc="-22">
                <a:solidFill>
                  <a:srgbClr val="171616"/>
                </a:solidFill>
                <a:latin typeface="Montserrat"/>
                <a:ea typeface="Montserrat"/>
                <a:cs typeface="Montserrat"/>
                <a:sym typeface="Montserrat"/>
              </a:rPr>
              <a:t>CBT is an effective tool for managing anxiety and depression. It involves:</a:t>
            </a:r>
          </a:p>
        </p:txBody>
      </p:sp>
      <p:sp>
        <p:nvSpPr>
          <p:cNvPr id="6" name="TextBox 6"/>
          <p:cNvSpPr txBox="1"/>
          <p:nvPr/>
        </p:nvSpPr>
        <p:spPr>
          <a:xfrm>
            <a:off x="1028700" y="1276350"/>
            <a:ext cx="16230600"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Cognitive Behavioral Therapy (CBT)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862</Words>
  <Application>Microsoft Office PowerPoint</Application>
  <PresentationFormat>Custom</PresentationFormat>
  <Paragraphs>126</Paragraphs>
  <Slides>29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Calibri</vt:lpstr>
      <vt:lpstr>Arial</vt:lpstr>
      <vt:lpstr>Montserrat</vt:lpstr>
      <vt:lpstr>Montserrat Bold</vt:lpstr>
      <vt:lpstr>Montserrat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CM0007 Menopause Emotional and Mental Health - Presentation</dc:title>
  <dc:creator>USER</dc:creator>
  <cp:lastModifiedBy>USER</cp:lastModifiedBy>
  <cp:revision>2</cp:revision>
  <dcterms:created xsi:type="dcterms:W3CDTF">2006-08-16T00:00:00Z</dcterms:created>
  <dcterms:modified xsi:type="dcterms:W3CDTF">2025-03-06T19:33:09Z</dcterms:modified>
  <dc:identifier>DAGeFXM8OAM</dc:identifier>
</cp:coreProperties>
</file>