
<file path=[Content_Types].xml><?xml version="1.0" encoding="utf-8"?>
<Types xmlns="http://schemas.openxmlformats.org/package/2006/content-types">
  <Default Extension="fntdata" ContentType="application/x-fontdata"/>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Lst>
  <p:sldSz cx="18288000" cy="10287000"/>
  <p:notesSz cx="6858000" cy="9144000"/>
  <p:embeddedFontLst>
    <p:embeddedFont>
      <p:font typeface="Calibri" panose="020F0502020204030204" pitchFamily="34" charset="0"/>
      <p:regular r:id="rId32"/>
      <p:bold r:id="rId33"/>
      <p:italic r:id="rId34"/>
      <p:boldItalic r:id="rId35"/>
    </p:embeddedFont>
    <p:embeddedFont>
      <p:font typeface="Montserrat" panose="00000500000000000000" pitchFamily="2" charset="0"/>
      <p:regular r:id="rId36"/>
    </p:embeddedFont>
    <p:embeddedFont>
      <p:font typeface="Montserrat Bold" panose="00000800000000000000" pitchFamily="2" charset="0"/>
      <p:regular r:id="rId37"/>
      <p:bold r:id="rId38"/>
    </p:embeddedFont>
    <p:embeddedFont>
      <p:font typeface="Montserrat Italics" panose="020B0604020202020204" charset="0"/>
      <p:regular r:id="rId39"/>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94622" autoAdjust="0"/>
  </p:normalViewPr>
  <p:slideViewPr>
    <p:cSldViewPr>
      <p:cViewPr varScale="1">
        <p:scale>
          <a:sx n="42" d="100"/>
          <a:sy n="42" d="100"/>
        </p:scale>
        <p:origin x="780" y="4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font" Target="fonts/font8.fntdata"/><Relationship Id="rId21" Type="http://schemas.openxmlformats.org/officeDocument/2006/relationships/slide" Target="slides/slide20.xml"/><Relationship Id="rId34" Type="http://schemas.openxmlformats.org/officeDocument/2006/relationships/font" Target="fonts/font3.fntdata"/><Relationship Id="rId42" Type="http://schemas.openxmlformats.org/officeDocument/2006/relationships/theme" Target="theme/theme1.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1.fntdata"/><Relationship Id="rId37" Type="http://schemas.openxmlformats.org/officeDocument/2006/relationships/font" Target="fonts/font6.fntdata"/><Relationship Id="rId40"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5.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4.fntdata"/><Relationship Id="rId43" Type="http://schemas.openxmlformats.org/officeDocument/2006/relationships/tableStyles" Target="tableStyles.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2.fntdata"/><Relationship Id="rId38" Type="http://schemas.openxmlformats.org/officeDocument/2006/relationships/font" Target="fonts/font7.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9.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5.svg"/></Relationships>
</file>

<file path=ppt/slides/_rels/slide12.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13.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2.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5.svg"/></Relationships>
</file>

<file path=ppt/slides/_rels/slide1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18.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24.jpeg"/><Relationship Id="rId1" Type="http://schemas.openxmlformats.org/officeDocument/2006/relationships/slideLayout" Target="../slideLayouts/slideLayout7.xml"/><Relationship Id="rId6" Type="http://schemas.openxmlformats.org/officeDocument/2006/relationships/image" Target="../media/image9.svg"/><Relationship Id="rId5" Type="http://schemas.openxmlformats.org/officeDocument/2006/relationships/image" Target="../media/image8.png"/><Relationship Id="rId4" Type="http://schemas.openxmlformats.org/officeDocument/2006/relationships/image" Target="../media/image7.svg"/></Relationships>
</file>

<file path=ppt/slides/_rels/slide19.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26.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5.svg"/></Relationships>
</file>

<file path=ppt/slides/_rels/slide21.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22.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25.xml.rels><?xml version="1.0" encoding="UTF-8" standalone="yes"?>
<Relationships xmlns="http://schemas.openxmlformats.org/package/2006/relationships"><Relationship Id="rId3" Type="http://schemas.openxmlformats.org/officeDocument/2006/relationships/image" Target="../media/image5.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2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7.xml"/></Relationships>
</file>

<file path=ppt/slides/_rels/slide27.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28.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7.xml"/></Relationships>
</file>

<file path=ppt/slides/_rels/slide29.xml.rels><?xml version="1.0" encoding="UTF-8" standalone="yes"?>
<Relationships xmlns="http://schemas.openxmlformats.org/package/2006/relationships"><Relationship Id="rId3" Type="http://schemas.openxmlformats.org/officeDocument/2006/relationships/image" Target="../media/image15.svg"/><Relationship Id="rId2" Type="http://schemas.openxmlformats.org/officeDocument/2006/relationships/image" Target="../media/image14.png"/><Relationship Id="rId1" Type="http://schemas.openxmlformats.org/officeDocument/2006/relationships/slideLayout" Target="../slideLayouts/slideLayout7.xml"/><Relationship Id="rId5" Type="http://schemas.openxmlformats.org/officeDocument/2006/relationships/image" Target="../media/image30.svg"/><Relationship Id="rId4" Type="http://schemas.openxmlformats.org/officeDocument/2006/relationships/image" Target="../media/image29.png"/></Relationships>
</file>

<file path=ppt/slides/_rels/slide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7.xml"/></Relationships>
</file>

<file path=ppt/slides/_rels/slide3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5.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3.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15.svg"/></Relationships>
</file>

<file path=ppt/slides/_rels/slide7.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7.xml"/></Relationships>
</file>

<file path=ppt/slides/_rels/slide8.xml.rels><?xml version="1.0" encoding="UTF-8" standalone="yes"?>
<Relationships xmlns="http://schemas.openxmlformats.org/package/2006/relationships"><Relationship Id="rId8" Type="http://schemas.openxmlformats.org/officeDocument/2006/relationships/image" Target="../media/image10.png"/><Relationship Id="rId3" Type="http://schemas.openxmlformats.org/officeDocument/2006/relationships/image" Target="../media/image5.svg"/><Relationship Id="rId7" Type="http://schemas.openxmlformats.org/officeDocument/2006/relationships/image" Target="../media/image9.sv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8.png"/><Relationship Id="rId5" Type="http://schemas.openxmlformats.org/officeDocument/2006/relationships/image" Target="../media/image7.svg"/><Relationship Id="rId4" Type="http://schemas.openxmlformats.org/officeDocument/2006/relationships/image" Target="../media/image6.png"/><Relationship Id="rId9" Type="http://schemas.openxmlformats.org/officeDocument/2006/relationships/image" Target="../media/image11.svg"/></Relationships>
</file>

<file path=ppt/slides/_rels/slide9.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929156"/>
            <a:ext cx="18288000" cy="12145313"/>
          </a:xfrm>
          <a:custGeom>
            <a:avLst/>
            <a:gdLst/>
            <a:ahLst/>
            <a:cxnLst/>
            <a:rect l="l" t="t" r="r" b="b"/>
            <a:pathLst>
              <a:path w="18288000" h="12145313">
                <a:moveTo>
                  <a:pt x="0" y="0"/>
                </a:moveTo>
                <a:lnTo>
                  <a:pt x="18288000" y="0"/>
                </a:lnTo>
                <a:lnTo>
                  <a:pt x="18288000" y="12145312"/>
                </a:lnTo>
                <a:lnTo>
                  <a:pt x="0" y="12145312"/>
                </a:lnTo>
                <a:lnTo>
                  <a:pt x="0" y="0"/>
                </a:lnTo>
                <a:close/>
              </a:path>
            </a:pathLst>
          </a:custGeom>
          <a:blipFill>
            <a:blip r:embed="rId2"/>
            <a:stretch>
              <a:fillRect/>
            </a:stretch>
          </a:blipFill>
        </p:spPr>
      </p:sp>
      <p:sp>
        <p:nvSpPr>
          <p:cNvPr id="3" name="TextBox 3"/>
          <p:cNvSpPr txBox="1"/>
          <p:nvPr/>
        </p:nvSpPr>
        <p:spPr>
          <a:xfrm>
            <a:off x="1351263" y="2030611"/>
            <a:ext cx="10336094" cy="372045"/>
          </a:xfrm>
          <a:prstGeom prst="rect">
            <a:avLst/>
          </a:prstGeom>
        </p:spPr>
        <p:txBody>
          <a:bodyPr lIns="0" tIns="0" rIns="0" bIns="0" rtlCol="0" anchor="t">
            <a:spAutoFit/>
          </a:bodyPr>
          <a:lstStyle/>
          <a:p>
            <a:pPr algn="l">
              <a:lnSpc>
                <a:spcPts val="3026"/>
              </a:lnSpc>
              <a:spcBef>
                <a:spcPct val="0"/>
              </a:spcBef>
            </a:pPr>
            <a:r>
              <a:rPr lang="en-US" sz="2161" spc="1316">
                <a:solidFill>
                  <a:srgbClr val="171616"/>
                </a:solidFill>
                <a:latin typeface="Montserrat"/>
                <a:ea typeface="Montserrat"/>
                <a:cs typeface="Montserrat"/>
                <a:sym typeface="Montserrat"/>
              </a:rPr>
              <a:t>UNDERSTANDING AND MANAGING</a:t>
            </a:r>
          </a:p>
        </p:txBody>
      </p:sp>
      <p:sp>
        <p:nvSpPr>
          <p:cNvPr id="4" name="TextBox 4"/>
          <p:cNvSpPr txBox="1"/>
          <p:nvPr/>
        </p:nvSpPr>
        <p:spPr>
          <a:xfrm>
            <a:off x="1221666" y="2193106"/>
            <a:ext cx="9915443" cy="1875419"/>
          </a:xfrm>
          <a:prstGeom prst="rect">
            <a:avLst/>
          </a:prstGeom>
        </p:spPr>
        <p:txBody>
          <a:bodyPr lIns="0" tIns="0" rIns="0" bIns="0" rtlCol="0" anchor="t">
            <a:spAutoFit/>
          </a:bodyPr>
          <a:lstStyle/>
          <a:p>
            <a:pPr algn="l">
              <a:lnSpc>
                <a:spcPts val="15398"/>
              </a:lnSpc>
              <a:spcBef>
                <a:spcPct val="0"/>
              </a:spcBef>
            </a:pPr>
            <a:r>
              <a:rPr lang="en-US" sz="10998">
                <a:solidFill>
                  <a:srgbClr val="171616"/>
                </a:solidFill>
                <a:latin typeface="Montserrat"/>
                <a:ea typeface="Montserrat"/>
                <a:cs typeface="Montserrat"/>
                <a:sym typeface="Montserrat"/>
              </a:rPr>
              <a:t>MENOPAUSE</a:t>
            </a:r>
          </a:p>
        </p:txBody>
      </p:sp>
      <p:grpSp>
        <p:nvGrpSpPr>
          <p:cNvPr id="5" name="Group 5"/>
          <p:cNvGrpSpPr/>
          <p:nvPr/>
        </p:nvGrpSpPr>
        <p:grpSpPr>
          <a:xfrm>
            <a:off x="1351263" y="3897332"/>
            <a:ext cx="7959465" cy="1104631"/>
            <a:chOff x="0" y="0"/>
            <a:chExt cx="10612621" cy="1472841"/>
          </a:xfrm>
        </p:grpSpPr>
        <p:sp>
          <p:nvSpPr>
            <p:cNvPr id="6" name="TextBox 6"/>
            <p:cNvSpPr txBox="1"/>
            <p:nvPr/>
          </p:nvSpPr>
          <p:spPr>
            <a:xfrm>
              <a:off x="0" y="85725"/>
              <a:ext cx="10612621" cy="479951"/>
            </a:xfrm>
            <a:prstGeom prst="rect">
              <a:avLst/>
            </a:prstGeom>
          </p:spPr>
          <p:txBody>
            <a:bodyPr lIns="0" tIns="0" rIns="0" bIns="0" rtlCol="0" anchor="t">
              <a:spAutoFit/>
            </a:bodyPr>
            <a:lstStyle/>
            <a:p>
              <a:pPr marL="0" lvl="0" indent="0" algn="l">
                <a:lnSpc>
                  <a:spcPts val="2610"/>
                </a:lnSpc>
                <a:spcBef>
                  <a:spcPct val="0"/>
                </a:spcBef>
              </a:pPr>
              <a:r>
                <a:rPr lang="en-US" sz="2900" u="none" strike="noStrike" spc="-116">
                  <a:solidFill>
                    <a:srgbClr val="000000"/>
                  </a:solidFill>
                  <a:latin typeface="Montserrat"/>
                  <a:ea typeface="Montserrat"/>
                  <a:cs typeface="Montserrat"/>
                  <a:sym typeface="Montserrat"/>
                </a:rPr>
                <a:t>M0008</a:t>
              </a:r>
            </a:p>
          </p:txBody>
        </p:sp>
        <p:sp>
          <p:nvSpPr>
            <p:cNvPr id="7" name="TextBox 7"/>
            <p:cNvSpPr txBox="1"/>
            <p:nvPr/>
          </p:nvSpPr>
          <p:spPr>
            <a:xfrm>
              <a:off x="0" y="987066"/>
              <a:ext cx="10612621" cy="485775"/>
            </a:xfrm>
            <a:prstGeom prst="rect">
              <a:avLst/>
            </a:prstGeom>
          </p:spPr>
          <p:txBody>
            <a:bodyPr lIns="0" tIns="0" rIns="0" bIns="0" rtlCol="0" anchor="t">
              <a:spAutoFit/>
            </a:bodyPr>
            <a:lstStyle/>
            <a:p>
              <a:pPr marL="0" lvl="0" indent="0" algn="l">
                <a:lnSpc>
                  <a:spcPts val="2999"/>
                </a:lnSpc>
              </a:pPr>
              <a:r>
                <a:rPr lang="en-US" sz="2499" spc="-22">
                  <a:solidFill>
                    <a:srgbClr val="000000"/>
                  </a:solidFill>
                  <a:latin typeface="Montserrat"/>
                  <a:ea typeface="Montserrat"/>
                  <a:cs typeface="Montserrat"/>
                  <a:sym typeface="Montserrat"/>
                </a:rPr>
                <a:t> </a:t>
              </a:r>
            </a:p>
          </p:txBody>
        </p:sp>
      </p:grpSp>
      <p:pic>
        <p:nvPicPr>
          <p:cNvPr id="9" name="Picture 8">
            <a:extLst>
              <a:ext uri="{FF2B5EF4-FFF2-40B4-BE49-F238E27FC236}">
                <a16:creationId xmlns:a16="http://schemas.microsoft.com/office/drawing/2014/main" id="{0DF9AF14-5E3D-40B9-9E1C-C25F4FE9F9C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918988"/>
            <a:ext cx="3063246" cy="285903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9742443" y="0"/>
            <a:ext cx="9681688" cy="10307817"/>
          </a:xfrm>
          <a:custGeom>
            <a:avLst/>
            <a:gdLst/>
            <a:ahLst/>
            <a:cxnLst/>
            <a:rect l="l" t="t" r="r" b="b"/>
            <a:pathLst>
              <a:path w="9681688" h="10307817">
                <a:moveTo>
                  <a:pt x="0" y="0"/>
                </a:moveTo>
                <a:lnTo>
                  <a:pt x="9681688" y="0"/>
                </a:lnTo>
                <a:lnTo>
                  <a:pt x="9681688" y="10307817"/>
                </a:lnTo>
                <a:lnTo>
                  <a:pt x="0" y="10307817"/>
                </a:lnTo>
                <a:lnTo>
                  <a:pt x="0" y="0"/>
                </a:lnTo>
                <a:close/>
              </a:path>
            </a:pathLst>
          </a:custGeom>
          <a:blipFill>
            <a:blip r:embed="rId2"/>
            <a:stretch>
              <a:fillRect l="-12444" r="-12444"/>
            </a:stretch>
          </a:blipFill>
        </p:spPr>
      </p:sp>
      <p:sp>
        <p:nvSpPr>
          <p:cNvPr id="4" name="TextBox 4"/>
          <p:cNvSpPr txBox="1"/>
          <p:nvPr/>
        </p:nvSpPr>
        <p:spPr>
          <a:xfrm>
            <a:off x="1028700" y="5094007"/>
            <a:ext cx="8115300" cy="2356410"/>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Melatonin:</a:t>
            </a:r>
            <a:r>
              <a:rPr lang="en-US" sz="2499" u="none" strike="noStrike" spc="-22">
                <a:solidFill>
                  <a:srgbClr val="171616"/>
                </a:solidFill>
                <a:latin typeface="Montserrat"/>
                <a:ea typeface="Montserrat"/>
                <a:cs typeface="Montserrat"/>
                <a:sym typeface="Montserrat"/>
              </a:rPr>
              <a:t> Regulates the sleep-wake cycle.</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Antidepressants: </a:t>
            </a:r>
            <a:r>
              <a:rPr lang="en-US" sz="2499" u="none" strike="noStrike" spc="-22">
                <a:solidFill>
                  <a:srgbClr val="171616"/>
                </a:solidFill>
                <a:latin typeface="Montserrat"/>
                <a:ea typeface="Montserrat"/>
                <a:cs typeface="Montserrat"/>
                <a:sym typeface="Montserrat"/>
              </a:rPr>
              <a:t>Low-dose SSRIs for mood and sleep.</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Gabapentin:</a:t>
            </a:r>
            <a:r>
              <a:rPr lang="en-US" sz="2499" u="none" strike="noStrike" spc="-22">
                <a:solidFill>
                  <a:srgbClr val="171616"/>
                </a:solidFill>
                <a:latin typeface="Montserrat"/>
                <a:ea typeface="Montserrat"/>
                <a:cs typeface="Montserrat"/>
                <a:sym typeface="Montserrat"/>
              </a:rPr>
              <a:t> Addresses hot flashes and improves sleep quality.</a:t>
            </a:r>
          </a:p>
        </p:txBody>
      </p:sp>
      <p:sp>
        <p:nvSpPr>
          <p:cNvPr id="5" name="TextBox 5"/>
          <p:cNvSpPr txBox="1"/>
          <p:nvPr/>
        </p:nvSpPr>
        <p:spPr>
          <a:xfrm>
            <a:off x="1028700" y="4373803"/>
            <a:ext cx="8115300" cy="287991"/>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171616"/>
                </a:solidFill>
                <a:latin typeface="Montserrat"/>
                <a:ea typeface="Montserrat"/>
                <a:cs typeface="Montserrat"/>
                <a:sym typeface="Montserrat"/>
              </a:rPr>
              <a:t>Options for those who cannot use HRT:</a:t>
            </a:r>
          </a:p>
        </p:txBody>
      </p:sp>
      <p:sp>
        <p:nvSpPr>
          <p:cNvPr id="6" name="TextBox 6"/>
          <p:cNvSpPr txBox="1"/>
          <p:nvPr/>
        </p:nvSpPr>
        <p:spPr>
          <a:xfrm>
            <a:off x="1028700" y="1276350"/>
            <a:ext cx="811530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Non-Hormonal Medications</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14892453" y="0"/>
            <a:ext cx="7431372" cy="10287000"/>
          </a:xfrm>
          <a:custGeom>
            <a:avLst/>
            <a:gdLst/>
            <a:ahLst/>
            <a:cxnLst/>
            <a:rect l="l" t="t" r="r" b="b"/>
            <a:pathLst>
              <a:path w="7431372" h="10287000">
                <a:moveTo>
                  <a:pt x="0" y="0"/>
                </a:moveTo>
                <a:lnTo>
                  <a:pt x="7431372" y="0"/>
                </a:lnTo>
                <a:lnTo>
                  <a:pt x="7431372" y="10287000"/>
                </a:lnTo>
                <a:lnTo>
                  <a:pt x="0" y="10287000"/>
                </a:lnTo>
                <a:lnTo>
                  <a:pt x="0" y="0"/>
                </a:lnTo>
                <a:close/>
              </a:path>
            </a:pathLst>
          </a:custGeom>
          <a:blipFill>
            <a:blip r:embed="rId2"/>
            <a:stretch>
              <a:fillRect l="-61068" r="-46701"/>
            </a:stretch>
          </a:blipFill>
        </p:spPr>
      </p:sp>
      <p:sp>
        <p:nvSpPr>
          <p:cNvPr id="4" name="Freeform 4"/>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5" name="Freeform 5"/>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6" name="AutoShape 6"/>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7" name="TextBox 7"/>
          <p:cNvSpPr txBox="1"/>
          <p:nvPr/>
        </p:nvSpPr>
        <p:spPr>
          <a:xfrm>
            <a:off x="1028700" y="5172075"/>
            <a:ext cx="10069940" cy="2020234"/>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Valerian Root:</a:t>
            </a:r>
            <a:r>
              <a:rPr lang="en-US" sz="2499" u="none" strike="noStrike" spc="-22">
                <a:solidFill>
                  <a:srgbClr val="171616"/>
                </a:solidFill>
                <a:latin typeface="Montserrat"/>
                <a:ea typeface="Montserrat"/>
                <a:cs typeface="Montserrat"/>
                <a:sym typeface="Montserrat"/>
              </a:rPr>
              <a:t> Promotes relaxation.</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Chamomile:</a:t>
            </a:r>
            <a:r>
              <a:rPr lang="en-US" sz="2499" u="none" strike="noStrike" spc="-22">
                <a:solidFill>
                  <a:srgbClr val="171616"/>
                </a:solidFill>
                <a:latin typeface="Montserrat"/>
                <a:ea typeface="Montserrat"/>
                <a:cs typeface="Montserrat"/>
                <a:sym typeface="Montserrat"/>
              </a:rPr>
              <a:t> Reduces anxiety and aids sleep.</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Magnesium:</a:t>
            </a:r>
            <a:r>
              <a:rPr lang="en-US" sz="2499" u="none" strike="noStrike" spc="-22">
                <a:solidFill>
                  <a:srgbClr val="171616"/>
                </a:solidFill>
                <a:latin typeface="Montserrat"/>
                <a:ea typeface="Montserrat"/>
                <a:cs typeface="Montserrat"/>
                <a:sym typeface="Montserrat"/>
              </a:rPr>
              <a:t> Supports muscle relaxation and nervous system health.</a:t>
            </a:r>
          </a:p>
        </p:txBody>
      </p:sp>
      <p:sp>
        <p:nvSpPr>
          <p:cNvPr id="8" name="TextBox 8"/>
          <p:cNvSpPr txBox="1"/>
          <p:nvPr/>
        </p:nvSpPr>
        <p:spPr>
          <a:xfrm>
            <a:off x="1028700" y="4344947"/>
            <a:ext cx="9963752" cy="287991"/>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171616"/>
                </a:solidFill>
                <a:latin typeface="Montserrat"/>
                <a:ea typeface="Montserrat"/>
                <a:cs typeface="Montserrat"/>
                <a:sym typeface="Montserrat"/>
              </a:rPr>
              <a:t>Natural remedies for better sleep:</a:t>
            </a:r>
          </a:p>
        </p:txBody>
      </p:sp>
      <p:sp>
        <p:nvSpPr>
          <p:cNvPr id="9" name="TextBox 9"/>
          <p:cNvSpPr txBox="1"/>
          <p:nvPr/>
        </p:nvSpPr>
        <p:spPr>
          <a:xfrm>
            <a:off x="1028700" y="1276350"/>
            <a:ext cx="1006994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Herbal Supplements</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10682877"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3. Sleep Hygiene Practices</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1943" b="-158773"/>
            </a:stretch>
          </a:blipFill>
        </p:spPr>
      </p:sp>
      <p:sp>
        <p:nvSpPr>
          <p:cNvPr id="4" name="TextBox 4"/>
          <p:cNvSpPr txBox="1"/>
          <p:nvPr/>
        </p:nvSpPr>
        <p:spPr>
          <a:xfrm>
            <a:off x="9144000" y="5253871"/>
            <a:ext cx="8115300" cy="2356410"/>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Going to bed and waking up at the same time daily.</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Avoiding screens at least 1 hour before bedtime.</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Engaging in relaxing activities like reading or taking a warm bath.</a:t>
            </a:r>
          </a:p>
        </p:txBody>
      </p:sp>
      <p:sp>
        <p:nvSpPr>
          <p:cNvPr id="5" name="TextBox 5"/>
          <p:cNvSpPr txBox="1"/>
          <p:nvPr/>
        </p:nvSpPr>
        <p:spPr>
          <a:xfrm>
            <a:off x="9144000" y="4155698"/>
            <a:ext cx="8115300" cy="556932"/>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171616"/>
                </a:solidFill>
                <a:latin typeface="Montserrat"/>
                <a:ea typeface="Montserrat"/>
                <a:cs typeface="Montserrat"/>
                <a:sym typeface="Montserrat"/>
              </a:rPr>
              <a:t>A consistent routine signals your body it’s time to sleep. Tips include:</a:t>
            </a:r>
          </a:p>
        </p:txBody>
      </p:sp>
      <p:sp>
        <p:nvSpPr>
          <p:cNvPr id="6" name="TextBox 6"/>
          <p:cNvSpPr txBox="1"/>
          <p:nvPr/>
        </p:nvSpPr>
        <p:spPr>
          <a:xfrm>
            <a:off x="1028700" y="4024165"/>
            <a:ext cx="8115300"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Establishing a Bedtime Routine</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561593" y="-20817"/>
            <a:ext cx="9681688" cy="10307817"/>
          </a:xfrm>
          <a:custGeom>
            <a:avLst/>
            <a:gdLst/>
            <a:ahLst/>
            <a:cxnLst/>
            <a:rect l="l" t="t" r="r" b="b"/>
            <a:pathLst>
              <a:path w="9681688" h="10307817">
                <a:moveTo>
                  <a:pt x="0" y="0"/>
                </a:moveTo>
                <a:lnTo>
                  <a:pt x="9681688" y="0"/>
                </a:lnTo>
                <a:lnTo>
                  <a:pt x="9681688" y="10307817"/>
                </a:lnTo>
                <a:lnTo>
                  <a:pt x="0" y="10307817"/>
                </a:lnTo>
                <a:lnTo>
                  <a:pt x="0" y="0"/>
                </a:lnTo>
                <a:close/>
              </a:path>
            </a:pathLst>
          </a:custGeom>
          <a:blipFill>
            <a:blip r:embed="rId2"/>
            <a:stretch>
              <a:fillRect l="-29900" r="-29900"/>
            </a:stretch>
          </a:blipFill>
        </p:spPr>
      </p:sp>
      <p:sp>
        <p:nvSpPr>
          <p:cNvPr id="3" name="TextBox 3"/>
          <p:cNvSpPr txBox="1"/>
          <p:nvPr/>
        </p:nvSpPr>
        <p:spPr>
          <a:xfrm>
            <a:off x="1028700" y="5730364"/>
            <a:ext cx="8612734" cy="1684057"/>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Keeping the room cool (around 65°F).</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Using blackout curtains to block light.</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Choosing comfortable bedding and pillows.</a:t>
            </a:r>
          </a:p>
        </p:txBody>
      </p:sp>
      <p:sp>
        <p:nvSpPr>
          <p:cNvPr id="4" name="TextBox 4"/>
          <p:cNvSpPr txBox="1"/>
          <p:nvPr/>
        </p:nvSpPr>
        <p:spPr>
          <a:xfrm>
            <a:off x="1028700" y="5066336"/>
            <a:ext cx="8612734" cy="287991"/>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171616"/>
                </a:solidFill>
                <a:latin typeface="Montserrat"/>
                <a:ea typeface="Montserrat"/>
                <a:cs typeface="Montserrat"/>
                <a:sym typeface="Montserrat"/>
              </a:rPr>
              <a:t>Make your bedroom conducive to restful sleep by:</a:t>
            </a:r>
          </a:p>
        </p:txBody>
      </p:sp>
      <p:sp>
        <p:nvSpPr>
          <p:cNvPr id="5" name="TextBox 5"/>
          <p:cNvSpPr txBox="1"/>
          <p:nvPr/>
        </p:nvSpPr>
        <p:spPr>
          <a:xfrm>
            <a:off x="1028700" y="1276350"/>
            <a:ext cx="8612734"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Optimizing the Sleep Environment</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4892453" y="0"/>
            <a:ext cx="5411484" cy="10287000"/>
          </a:xfrm>
          <a:custGeom>
            <a:avLst/>
            <a:gdLst/>
            <a:ahLst/>
            <a:cxnLst/>
            <a:rect l="l" t="t" r="r" b="b"/>
            <a:pathLst>
              <a:path w="5411484" h="10287000">
                <a:moveTo>
                  <a:pt x="0" y="0"/>
                </a:moveTo>
                <a:lnTo>
                  <a:pt x="5411484" y="0"/>
                </a:lnTo>
                <a:lnTo>
                  <a:pt x="5411484" y="10287000"/>
                </a:lnTo>
                <a:lnTo>
                  <a:pt x="0" y="10287000"/>
                </a:lnTo>
                <a:lnTo>
                  <a:pt x="0" y="0"/>
                </a:lnTo>
                <a:close/>
              </a:path>
            </a:pathLst>
          </a:custGeom>
          <a:blipFill>
            <a:blip r:embed="rId2"/>
            <a:stretch>
              <a:fillRect l="-92393" r="-92393"/>
            </a:stretch>
          </a:blipFill>
        </p:spPr>
      </p:sp>
      <p:sp>
        <p:nvSpPr>
          <p:cNvPr id="3" name="Freeform 3"/>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AutoShape 5"/>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6" name="TextBox 6"/>
          <p:cNvSpPr txBox="1"/>
          <p:nvPr/>
        </p:nvSpPr>
        <p:spPr>
          <a:xfrm>
            <a:off x="1028700" y="5172075"/>
            <a:ext cx="10358495" cy="2020234"/>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Progressive Muscle Relaxation:</a:t>
            </a:r>
            <a:r>
              <a:rPr lang="en-US" sz="2499" u="none" strike="noStrike" spc="-22">
                <a:solidFill>
                  <a:srgbClr val="171616"/>
                </a:solidFill>
                <a:latin typeface="Montserrat"/>
                <a:ea typeface="Montserrat"/>
                <a:cs typeface="Montserrat"/>
                <a:sym typeface="Montserrat"/>
              </a:rPr>
              <a:t> Tensing and releasing muscles.</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Guided Imagery:</a:t>
            </a:r>
            <a:r>
              <a:rPr lang="en-US" sz="2499" u="none" strike="noStrike" spc="-22">
                <a:solidFill>
                  <a:srgbClr val="171616"/>
                </a:solidFill>
                <a:latin typeface="Montserrat"/>
                <a:ea typeface="Montserrat"/>
                <a:cs typeface="Montserrat"/>
                <a:sym typeface="Montserrat"/>
              </a:rPr>
              <a:t> Visualizing calm, peaceful settings.</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Deep Breathing:</a:t>
            </a:r>
            <a:r>
              <a:rPr lang="en-US" sz="2499" u="none" strike="noStrike" spc="-22">
                <a:solidFill>
                  <a:srgbClr val="171616"/>
                </a:solidFill>
                <a:latin typeface="Montserrat"/>
                <a:ea typeface="Montserrat"/>
                <a:cs typeface="Montserrat"/>
                <a:sym typeface="Montserrat"/>
              </a:rPr>
              <a:t> Slowing the breath to calm the mind.</a:t>
            </a:r>
          </a:p>
        </p:txBody>
      </p:sp>
      <p:sp>
        <p:nvSpPr>
          <p:cNvPr id="7" name="TextBox 7"/>
          <p:cNvSpPr txBox="1"/>
          <p:nvPr/>
        </p:nvSpPr>
        <p:spPr>
          <a:xfrm>
            <a:off x="1028700" y="4464418"/>
            <a:ext cx="10358495" cy="287991"/>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171616"/>
                </a:solidFill>
                <a:latin typeface="Montserrat"/>
                <a:ea typeface="Montserrat"/>
                <a:cs typeface="Montserrat"/>
                <a:sym typeface="Montserrat"/>
              </a:rPr>
              <a:t>Relaxation techniques to unwind include:</a:t>
            </a:r>
          </a:p>
        </p:txBody>
      </p:sp>
      <p:sp>
        <p:nvSpPr>
          <p:cNvPr id="8" name="TextBox 8"/>
          <p:cNvSpPr txBox="1"/>
          <p:nvPr/>
        </p:nvSpPr>
        <p:spPr>
          <a:xfrm>
            <a:off x="1028700" y="1276350"/>
            <a:ext cx="10358495"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Managing Stress Before Bed</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9144000" y="3008219"/>
            <a:ext cx="9144000" cy="6250081"/>
          </a:xfrm>
          <a:custGeom>
            <a:avLst/>
            <a:gdLst/>
            <a:ahLst/>
            <a:cxnLst/>
            <a:rect l="l" t="t" r="r" b="b"/>
            <a:pathLst>
              <a:path w="9144000" h="6250081">
                <a:moveTo>
                  <a:pt x="0" y="0"/>
                </a:moveTo>
                <a:lnTo>
                  <a:pt x="9144000" y="0"/>
                </a:lnTo>
                <a:lnTo>
                  <a:pt x="9144000" y="6250081"/>
                </a:lnTo>
                <a:lnTo>
                  <a:pt x="0" y="6250081"/>
                </a:lnTo>
                <a:lnTo>
                  <a:pt x="0" y="0"/>
                </a:lnTo>
                <a:close/>
              </a:path>
            </a:pathLst>
          </a:custGeom>
          <a:blipFill>
            <a:blip r:embed="rId2"/>
            <a:stretch>
              <a:fillRect t="-59795" b="-59795"/>
            </a:stretch>
          </a:blipFill>
        </p:spPr>
      </p:sp>
      <p:sp>
        <p:nvSpPr>
          <p:cNvPr id="4" name="TextBox 4"/>
          <p:cNvSpPr txBox="1"/>
          <p:nvPr/>
        </p:nvSpPr>
        <p:spPr>
          <a:xfrm>
            <a:off x="1028700" y="4911274"/>
            <a:ext cx="7126674" cy="2692587"/>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Exercising regularly, but not close to bedtime.</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Limiting caffeine and alcohol in the afternoon and evening.</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Getting sunlight exposure early in the day to regulate melatonin.</a:t>
            </a:r>
          </a:p>
        </p:txBody>
      </p:sp>
      <p:sp>
        <p:nvSpPr>
          <p:cNvPr id="5" name="TextBox 5"/>
          <p:cNvSpPr txBox="1"/>
          <p:nvPr/>
        </p:nvSpPr>
        <p:spPr>
          <a:xfrm>
            <a:off x="1028700" y="3830467"/>
            <a:ext cx="7126674" cy="556932"/>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171616"/>
                </a:solidFill>
                <a:latin typeface="Montserrat"/>
                <a:ea typeface="Montserrat"/>
                <a:cs typeface="Montserrat"/>
                <a:sym typeface="Montserrat"/>
              </a:rPr>
              <a:t>What you do during the day affects your nights. Try:</a:t>
            </a:r>
          </a:p>
        </p:txBody>
      </p:sp>
      <p:sp>
        <p:nvSpPr>
          <p:cNvPr id="6" name="TextBox 6"/>
          <p:cNvSpPr txBox="1"/>
          <p:nvPr/>
        </p:nvSpPr>
        <p:spPr>
          <a:xfrm>
            <a:off x="1028700" y="1276350"/>
            <a:ext cx="16230600"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Daytime Habits That Improve Sleep</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9846066"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4. Addressing Specific Challenges</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50348" b="-110857"/>
            </a:stretch>
          </a:blipFill>
        </p:spPr>
      </p:sp>
      <p:sp>
        <p:nvSpPr>
          <p:cNvPr id="4" name="TextBox 4"/>
          <p:cNvSpPr txBox="1"/>
          <p:nvPr/>
        </p:nvSpPr>
        <p:spPr>
          <a:xfrm>
            <a:off x="1028700" y="7288729"/>
            <a:ext cx="16230600" cy="1684057"/>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Wear moisture-wicking pajamas.</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Use a cooling mattress pad or fan.</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Keep a cold glass of water by the bed.</a:t>
            </a:r>
          </a:p>
        </p:txBody>
      </p:sp>
      <p:sp>
        <p:nvSpPr>
          <p:cNvPr id="5" name="TextBox 5"/>
          <p:cNvSpPr txBox="1"/>
          <p:nvPr/>
        </p:nvSpPr>
        <p:spPr>
          <a:xfrm>
            <a:off x="1028700" y="6677783"/>
            <a:ext cx="16230600" cy="287991"/>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171616"/>
                </a:solidFill>
                <a:latin typeface="Montserrat"/>
                <a:ea typeface="Montserrat"/>
                <a:cs typeface="Montserrat"/>
                <a:sym typeface="Montserrat"/>
              </a:rPr>
              <a:t>Tips for staying cool:</a:t>
            </a:r>
          </a:p>
        </p:txBody>
      </p:sp>
      <p:sp>
        <p:nvSpPr>
          <p:cNvPr id="6" name="TextBox 6"/>
          <p:cNvSpPr txBox="1"/>
          <p:nvPr/>
        </p:nvSpPr>
        <p:spPr>
          <a:xfrm>
            <a:off x="1028700" y="4090472"/>
            <a:ext cx="16230600" cy="1908250"/>
          </a:xfrm>
          <a:prstGeom prst="rect">
            <a:avLst/>
          </a:prstGeom>
        </p:spPr>
        <p:txBody>
          <a:bodyPr lIns="0" tIns="0" rIns="0" bIns="0" rtlCol="0" anchor="t">
            <a:spAutoFit/>
          </a:bodyPr>
          <a:lstStyle/>
          <a:p>
            <a:pPr marL="0" lvl="0" indent="0" algn="l">
              <a:lnSpc>
                <a:spcPts val="7290"/>
              </a:lnSpc>
              <a:spcBef>
                <a:spcPct val="0"/>
              </a:spcBef>
            </a:pPr>
            <a:r>
              <a:rPr lang="en-US" sz="8100" u="none" strike="noStrike" spc="-324">
                <a:solidFill>
                  <a:srgbClr val="171616"/>
                </a:solidFill>
                <a:latin typeface="Montserrat"/>
                <a:ea typeface="Montserrat"/>
                <a:cs typeface="Montserrat"/>
                <a:sym typeface="Montserrat"/>
              </a:rPr>
              <a:t>Night Sweats and </a:t>
            </a:r>
          </a:p>
          <a:p>
            <a:pPr marL="0" lvl="0" indent="0" algn="l">
              <a:lnSpc>
                <a:spcPts val="7290"/>
              </a:lnSpc>
              <a:spcBef>
                <a:spcPct val="0"/>
              </a:spcBef>
            </a:pPr>
            <a:r>
              <a:rPr lang="en-US" sz="8100" u="none" strike="noStrike" spc="-324">
                <a:solidFill>
                  <a:srgbClr val="171616"/>
                </a:solidFill>
                <a:latin typeface="Montserrat"/>
                <a:ea typeface="Montserrat"/>
                <a:cs typeface="Montserrat"/>
                <a:sym typeface="Montserrat"/>
              </a:rPr>
              <a:t>Sleep Disruptions</a:t>
            </a:r>
          </a:p>
        </p:txBody>
      </p:sp>
      <p:sp>
        <p:nvSpPr>
          <p:cNvPr id="7" name="Freeform 7"/>
          <p:cNvSpPr/>
          <p:nvPr/>
        </p:nvSpPr>
        <p:spPr>
          <a:xfrm rot="9566994">
            <a:off x="12412356" y="4420900"/>
            <a:ext cx="4846944" cy="2423472"/>
          </a:xfrm>
          <a:custGeom>
            <a:avLst/>
            <a:gdLst/>
            <a:ahLst/>
            <a:cxnLst/>
            <a:rect l="l" t="t" r="r" b="b"/>
            <a:pathLst>
              <a:path w="4846944" h="2423472">
                <a:moveTo>
                  <a:pt x="0" y="0"/>
                </a:moveTo>
                <a:lnTo>
                  <a:pt x="4846944" y="0"/>
                </a:lnTo>
                <a:lnTo>
                  <a:pt x="4846944" y="2423472"/>
                </a:lnTo>
                <a:lnTo>
                  <a:pt x="0" y="2423472"/>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8" name="Freeform 8"/>
          <p:cNvSpPr/>
          <p:nvPr/>
        </p:nvSpPr>
        <p:spPr>
          <a:xfrm rot="-10800000">
            <a:off x="12412356" y="6834828"/>
            <a:ext cx="4846944" cy="2423472"/>
          </a:xfrm>
          <a:custGeom>
            <a:avLst/>
            <a:gdLst/>
            <a:ahLst/>
            <a:cxnLst/>
            <a:rect l="l" t="t" r="r" b="b"/>
            <a:pathLst>
              <a:path w="4846944" h="2423472">
                <a:moveTo>
                  <a:pt x="0" y="0"/>
                </a:moveTo>
                <a:lnTo>
                  <a:pt x="4846944" y="0"/>
                </a:lnTo>
                <a:lnTo>
                  <a:pt x="4846944" y="2423472"/>
                </a:lnTo>
                <a:lnTo>
                  <a:pt x="0" y="2423472"/>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561593" y="-20817"/>
            <a:ext cx="9681688" cy="10307817"/>
          </a:xfrm>
          <a:custGeom>
            <a:avLst/>
            <a:gdLst/>
            <a:ahLst/>
            <a:cxnLst/>
            <a:rect l="l" t="t" r="r" b="b"/>
            <a:pathLst>
              <a:path w="9681688" h="10307817">
                <a:moveTo>
                  <a:pt x="0" y="0"/>
                </a:moveTo>
                <a:lnTo>
                  <a:pt x="9681688" y="0"/>
                </a:lnTo>
                <a:lnTo>
                  <a:pt x="9681688" y="10307817"/>
                </a:lnTo>
                <a:lnTo>
                  <a:pt x="0" y="10307817"/>
                </a:lnTo>
                <a:lnTo>
                  <a:pt x="0" y="0"/>
                </a:lnTo>
                <a:close/>
              </a:path>
            </a:pathLst>
          </a:custGeom>
          <a:blipFill>
            <a:blip r:embed="rId2"/>
            <a:stretch>
              <a:fillRect l="-27290" r="-27290"/>
            </a:stretch>
          </a:blipFill>
        </p:spPr>
      </p:sp>
      <p:sp>
        <p:nvSpPr>
          <p:cNvPr id="3" name="TextBox 3"/>
          <p:cNvSpPr txBox="1"/>
          <p:nvPr/>
        </p:nvSpPr>
        <p:spPr>
          <a:xfrm>
            <a:off x="1028700" y="4878357"/>
            <a:ext cx="8670446" cy="2020234"/>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Journaling to release worries before bed.</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Listening to calming music or white noise.</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Speaking with a healthcare provider about cognitive behavioral therapy for insomnia (CBT-I).</a:t>
            </a:r>
          </a:p>
        </p:txBody>
      </p:sp>
      <p:sp>
        <p:nvSpPr>
          <p:cNvPr id="4" name="TextBox 4"/>
          <p:cNvSpPr txBox="1"/>
          <p:nvPr/>
        </p:nvSpPr>
        <p:spPr>
          <a:xfrm>
            <a:off x="1028700" y="4142691"/>
            <a:ext cx="8670446" cy="287991"/>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171616"/>
                </a:solidFill>
                <a:latin typeface="Montserrat"/>
                <a:ea typeface="Montserrat"/>
                <a:cs typeface="Montserrat"/>
                <a:sym typeface="Montserrat"/>
              </a:rPr>
              <a:t>Tackle these issues with:</a:t>
            </a:r>
          </a:p>
        </p:txBody>
      </p:sp>
      <p:sp>
        <p:nvSpPr>
          <p:cNvPr id="5" name="TextBox 5"/>
          <p:cNvSpPr txBox="1"/>
          <p:nvPr/>
        </p:nvSpPr>
        <p:spPr>
          <a:xfrm>
            <a:off x="1028700" y="1276350"/>
            <a:ext cx="8670446"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Insomnia and Anxiety</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5958994" y="1774563"/>
            <a:ext cx="6370012" cy="885825"/>
          </a:xfrm>
          <a:prstGeom prst="rect">
            <a:avLst/>
          </a:prstGeom>
        </p:spPr>
        <p:txBody>
          <a:bodyPr lIns="0" tIns="0" rIns="0" bIns="0" rtlCol="0" anchor="t">
            <a:spAutoFit/>
          </a:bodyPr>
          <a:lstStyle/>
          <a:p>
            <a:pPr algn="ctr">
              <a:lnSpc>
                <a:spcPts val="6600"/>
              </a:lnSpc>
            </a:pPr>
            <a:r>
              <a:rPr lang="en-US" sz="6500" spc="-314">
                <a:solidFill>
                  <a:srgbClr val="000000"/>
                </a:solidFill>
                <a:latin typeface="Montserrat"/>
                <a:ea typeface="Montserrat"/>
                <a:cs typeface="Montserrat"/>
                <a:sym typeface="Montserrat"/>
              </a:rPr>
              <a:t>Please Read</a:t>
            </a:r>
          </a:p>
        </p:txBody>
      </p:sp>
      <p:sp>
        <p:nvSpPr>
          <p:cNvPr id="3" name="TextBox 3"/>
          <p:cNvSpPr txBox="1"/>
          <p:nvPr/>
        </p:nvSpPr>
        <p:spPr>
          <a:xfrm>
            <a:off x="7546454" y="3643178"/>
            <a:ext cx="3195093" cy="269240"/>
          </a:xfrm>
          <a:prstGeom prst="rect">
            <a:avLst/>
          </a:prstGeom>
        </p:spPr>
        <p:txBody>
          <a:bodyPr lIns="0" tIns="0" rIns="0" bIns="0" rtlCol="0" anchor="t">
            <a:spAutoFit/>
          </a:bodyPr>
          <a:lstStyle/>
          <a:p>
            <a:pPr algn="ctr">
              <a:lnSpc>
                <a:spcPts val="2200"/>
              </a:lnSpc>
            </a:pPr>
            <a:r>
              <a:rPr lang="en-US" sz="1600" spc="314">
                <a:solidFill>
                  <a:srgbClr val="000000"/>
                </a:solidFill>
                <a:latin typeface="Montserrat"/>
                <a:ea typeface="Montserrat"/>
                <a:cs typeface="Montserrat"/>
                <a:sym typeface="Montserrat"/>
              </a:rPr>
              <a:t>DISCLAIMER</a:t>
            </a:r>
          </a:p>
        </p:txBody>
      </p:sp>
      <p:sp>
        <p:nvSpPr>
          <p:cNvPr id="4" name="TextBox 4"/>
          <p:cNvSpPr txBox="1"/>
          <p:nvPr/>
        </p:nvSpPr>
        <p:spPr>
          <a:xfrm>
            <a:off x="3405817" y="4647455"/>
            <a:ext cx="11366927" cy="4216400"/>
          </a:xfrm>
          <a:prstGeom prst="rect">
            <a:avLst/>
          </a:prstGeom>
        </p:spPr>
        <p:txBody>
          <a:bodyPr lIns="0" tIns="0" rIns="0" bIns="0" rtlCol="0" anchor="t">
            <a:spAutoFit/>
          </a:bodyPr>
          <a:lstStyle/>
          <a:p>
            <a:pPr algn="l">
              <a:lnSpc>
                <a:spcPts val="2800"/>
              </a:lnSpc>
            </a:pPr>
            <a:r>
              <a:rPr lang="en-US" sz="2000" spc="56">
                <a:solidFill>
                  <a:srgbClr val="000000"/>
                </a:solidFill>
                <a:latin typeface="Montserrat"/>
                <a:ea typeface="Montserrat"/>
                <a:cs typeface="Montserrat"/>
                <a:sym typeface="Montserrat"/>
              </a:rPr>
              <a:t>This program is not intended to provide medical advice, diagnosis, or treatment. It should not be construed as a substitute for professional medical consultation, diagnosis, or therapy. The program and any associated materials, including vitamin or mineral regimens, are for informational purposes only.</a:t>
            </a:r>
          </a:p>
          <a:p>
            <a:pPr algn="l">
              <a:lnSpc>
                <a:spcPts val="2800"/>
              </a:lnSpc>
            </a:pPr>
            <a:r>
              <a:rPr lang="en-US" sz="2000" spc="56">
                <a:solidFill>
                  <a:srgbClr val="000000"/>
                </a:solidFill>
                <a:latin typeface="Montserrat"/>
                <a:ea typeface="Montserrat"/>
                <a:cs typeface="Montserrat"/>
                <a:sym typeface="Montserrat"/>
              </a:rPr>
              <a:t>Participants are strongly advised to consult a licensed medical professional before undertaking the program or applying any recommendations therein. No guarantees or warranties, express or implied, are made regarding the program's effectiveness or suitability for individual needs. The authors disclaim all liability for any outcomes resulting from the use of this program.</a:t>
            </a:r>
          </a:p>
          <a:p>
            <a:pPr algn="l">
              <a:lnSpc>
                <a:spcPts val="2800"/>
              </a:lnSpc>
            </a:pPr>
            <a:r>
              <a:rPr lang="en-US" sz="2000" spc="56">
                <a:solidFill>
                  <a:srgbClr val="000000"/>
                </a:solidFill>
                <a:latin typeface="Montserrat"/>
                <a:ea typeface="Montserrat"/>
                <a:cs typeface="Montserrat"/>
                <a:sym typeface="Montserrat"/>
              </a:rPr>
              <a:t>By engaging with this program, participants acknowledge and accept these terms.</a:t>
            </a:r>
          </a:p>
          <a:p>
            <a:pPr algn="l">
              <a:lnSpc>
                <a:spcPts val="2800"/>
              </a:lnSpc>
            </a:pPr>
            <a:r>
              <a:rPr lang="en-US" sz="2000" spc="56">
                <a:solidFill>
                  <a:srgbClr val="000000"/>
                </a:solidFill>
                <a:latin typeface="Montserrat"/>
                <a:ea typeface="Montserrat"/>
                <a:cs typeface="Montserrat"/>
                <a:sym typeface="Montserrat"/>
              </a:rPr>
              <a:t> </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1276350"/>
            <a:ext cx="10257501"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Sleep Apnea in Menopause</a:t>
            </a:r>
          </a:p>
        </p:txBody>
      </p:sp>
      <p:sp>
        <p:nvSpPr>
          <p:cNvPr id="3" name="TextBox 3"/>
          <p:cNvSpPr txBox="1"/>
          <p:nvPr/>
        </p:nvSpPr>
        <p:spPr>
          <a:xfrm>
            <a:off x="1028700" y="5171081"/>
            <a:ext cx="10257501" cy="730063"/>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Sleep apnea becomes more common due to weight gain and hormonal shifts.</a:t>
            </a:r>
          </a:p>
        </p:txBody>
      </p:sp>
      <p:sp>
        <p:nvSpPr>
          <p:cNvPr id="4" name="TextBox 4"/>
          <p:cNvSpPr txBox="1"/>
          <p:nvPr/>
        </p:nvSpPr>
        <p:spPr>
          <a:xfrm>
            <a:off x="1028700" y="6162802"/>
            <a:ext cx="10257501" cy="339351"/>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Symptoms include snoring and daytime fatigue.</a:t>
            </a:r>
          </a:p>
        </p:txBody>
      </p:sp>
      <p:sp>
        <p:nvSpPr>
          <p:cNvPr id="5" name="TextBox 5"/>
          <p:cNvSpPr txBox="1"/>
          <p:nvPr/>
        </p:nvSpPr>
        <p:spPr>
          <a:xfrm>
            <a:off x="1028700" y="6797428"/>
            <a:ext cx="10257501" cy="675528"/>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Seek evaluation for CPAP (continuous positive airway pressure) therapy if needed.</a:t>
            </a:r>
          </a:p>
        </p:txBody>
      </p:sp>
      <p:sp>
        <p:nvSpPr>
          <p:cNvPr id="6" name="AutoShape 6"/>
          <p:cNvSpPr/>
          <p:nvPr/>
        </p:nvSpPr>
        <p:spPr>
          <a:xfrm>
            <a:off x="1028700" y="3667094"/>
            <a:ext cx="2931365" cy="0"/>
          </a:xfrm>
          <a:prstGeom prst="line">
            <a:avLst/>
          </a:prstGeom>
          <a:ln w="285750" cap="flat">
            <a:solidFill>
              <a:srgbClr val="C0B68B"/>
            </a:solidFill>
            <a:prstDash val="solid"/>
            <a:headEnd type="none" w="sm" len="sm"/>
            <a:tailEnd type="none" w="sm" len="sm"/>
          </a:ln>
        </p:spPr>
      </p:sp>
      <p:sp>
        <p:nvSpPr>
          <p:cNvPr id="7" name="Freeform 7"/>
          <p:cNvSpPr/>
          <p:nvPr/>
        </p:nvSpPr>
        <p:spPr>
          <a:xfrm>
            <a:off x="14892453" y="0"/>
            <a:ext cx="5411484" cy="10287000"/>
          </a:xfrm>
          <a:custGeom>
            <a:avLst/>
            <a:gdLst/>
            <a:ahLst/>
            <a:cxnLst/>
            <a:rect l="l" t="t" r="r" b="b"/>
            <a:pathLst>
              <a:path w="5411484" h="10287000">
                <a:moveTo>
                  <a:pt x="0" y="0"/>
                </a:moveTo>
                <a:lnTo>
                  <a:pt x="5411484" y="0"/>
                </a:lnTo>
                <a:lnTo>
                  <a:pt x="5411484" y="10287000"/>
                </a:lnTo>
                <a:lnTo>
                  <a:pt x="0" y="10287000"/>
                </a:lnTo>
                <a:lnTo>
                  <a:pt x="0" y="0"/>
                </a:lnTo>
                <a:close/>
              </a:path>
            </a:pathLst>
          </a:custGeom>
          <a:blipFill>
            <a:blip r:embed="rId2"/>
            <a:stretch>
              <a:fillRect l="-92660" r="-92660"/>
            </a:stretch>
          </a:blipFill>
        </p:spPr>
      </p:sp>
      <p:sp>
        <p:nvSpPr>
          <p:cNvPr id="8" name="Freeform 8"/>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9" name="Freeform 9"/>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10" name="AutoShape 10"/>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9846066" cy="19811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5</a:t>
            </a:r>
            <a:r>
              <a:rPr lang="en-US" sz="8499" u="none" strike="noStrike" spc="-339">
                <a:solidFill>
                  <a:srgbClr val="171616"/>
                </a:solidFill>
                <a:latin typeface="Montserrat"/>
                <a:ea typeface="Montserrat"/>
                <a:cs typeface="Montserrat"/>
                <a:sym typeface="Montserrat"/>
              </a:rPr>
              <a:t>. Personalized Sleep Plans</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9144000" y="3008219"/>
            <a:ext cx="9144000" cy="6250081"/>
          </a:xfrm>
          <a:custGeom>
            <a:avLst/>
            <a:gdLst/>
            <a:ahLst/>
            <a:cxnLst/>
            <a:rect l="l" t="t" r="r" b="b"/>
            <a:pathLst>
              <a:path w="9144000" h="6250081">
                <a:moveTo>
                  <a:pt x="0" y="0"/>
                </a:moveTo>
                <a:lnTo>
                  <a:pt x="9144000" y="0"/>
                </a:lnTo>
                <a:lnTo>
                  <a:pt x="9144000" y="6250081"/>
                </a:lnTo>
                <a:lnTo>
                  <a:pt x="0" y="6250081"/>
                </a:lnTo>
                <a:lnTo>
                  <a:pt x="0" y="0"/>
                </a:lnTo>
                <a:close/>
              </a:path>
            </a:pathLst>
          </a:custGeom>
          <a:blipFill>
            <a:blip r:embed="rId2"/>
            <a:stretch>
              <a:fillRect l="-1295" r="-1295"/>
            </a:stretch>
          </a:blipFill>
        </p:spPr>
      </p:sp>
      <p:sp>
        <p:nvSpPr>
          <p:cNvPr id="4" name="TextBox 4"/>
          <p:cNvSpPr txBox="1"/>
          <p:nvPr/>
        </p:nvSpPr>
        <p:spPr>
          <a:xfrm>
            <a:off x="1028700" y="2966921"/>
            <a:ext cx="7213240" cy="2692587"/>
          </a:xfrm>
          <a:prstGeom prst="rect">
            <a:avLst/>
          </a:prstGeom>
        </p:spPr>
        <p:txBody>
          <a:bodyPr lIns="0" tIns="0" rIns="0" bIns="0" rtlCol="0" anchor="t">
            <a:spAutoFit/>
          </a:bodyPr>
          <a:lstStyle/>
          <a:p>
            <a:pPr marL="0" lvl="0" indent="0" algn="l">
              <a:lnSpc>
                <a:spcPts val="2749"/>
              </a:lnSpc>
              <a:spcBef>
                <a:spcPct val="0"/>
              </a:spcBef>
            </a:pPr>
            <a:r>
              <a:rPr lang="en-US" sz="2499" u="none" strike="noStrike" spc="-22">
                <a:solidFill>
                  <a:srgbClr val="171616"/>
                </a:solidFill>
                <a:latin typeface="Montserrat"/>
                <a:ea typeface="Montserrat"/>
                <a:cs typeface="Montserrat"/>
                <a:sym typeface="Montserrat"/>
              </a:rPr>
              <a:t>A sleep journal can help you identify patterns and triggers. Include:</a:t>
            </a:r>
          </a:p>
          <a:p>
            <a:pPr marL="0" lvl="0" indent="0"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Bedtime and wake-up time.</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Sleep quality (e.g., restful or restless).</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Factors affecting sleep, like stress or diet.</a:t>
            </a:r>
          </a:p>
        </p:txBody>
      </p:sp>
      <p:sp>
        <p:nvSpPr>
          <p:cNvPr id="5" name="TextBox 5"/>
          <p:cNvSpPr txBox="1"/>
          <p:nvPr/>
        </p:nvSpPr>
        <p:spPr>
          <a:xfrm>
            <a:off x="1028700" y="1038225"/>
            <a:ext cx="16230600" cy="1267946"/>
          </a:xfrm>
          <a:prstGeom prst="rect">
            <a:avLst/>
          </a:prstGeom>
        </p:spPr>
        <p:txBody>
          <a:bodyPr lIns="0" tIns="0" rIns="0" bIns="0" rtlCol="0" anchor="t">
            <a:spAutoFit/>
          </a:bodyPr>
          <a:lstStyle/>
          <a:p>
            <a:pPr marL="0" lvl="0" indent="0" algn="l">
              <a:lnSpc>
                <a:spcPts val="10199"/>
              </a:lnSpc>
              <a:spcBef>
                <a:spcPct val="0"/>
              </a:spcBef>
            </a:pPr>
            <a:r>
              <a:rPr lang="en-US" sz="8499" u="none" strike="noStrike" spc="-76">
                <a:solidFill>
                  <a:srgbClr val="171616"/>
                </a:solidFill>
                <a:latin typeface="Montserrat"/>
                <a:ea typeface="Montserrat"/>
                <a:cs typeface="Montserrat"/>
                <a:sym typeface="Montserrat"/>
              </a:rPr>
              <a:t>Tracking Your Sleep</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80358" b="-80358"/>
            </a:stretch>
          </a:blipFill>
        </p:spPr>
      </p:sp>
      <p:sp>
        <p:nvSpPr>
          <p:cNvPr id="4" name="TextBox 4"/>
          <p:cNvSpPr txBox="1"/>
          <p:nvPr/>
        </p:nvSpPr>
        <p:spPr>
          <a:xfrm>
            <a:off x="1028700" y="7318253"/>
            <a:ext cx="16230600" cy="1347881"/>
          </a:xfrm>
          <a:prstGeom prst="rect">
            <a:avLst/>
          </a:prstGeom>
        </p:spPr>
        <p:txBody>
          <a:bodyPr lIns="0" tIns="0" rIns="0" bIns="0" rtlCol="0" anchor="t">
            <a:spAutoFit/>
          </a:bodyPr>
          <a:lstStyle/>
          <a:p>
            <a:pPr marL="0" lvl="0" indent="0" algn="l">
              <a:lnSpc>
                <a:spcPts val="2749"/>
              </a:lnSpc>
              <a:spcBef>
                <a:spcPct val="0"/>
              </a:spcBef>
            </a:pPr>
            <a:r>
              <a:rPr lang="en-US" sz="2499" u="none" strike="noStrike" spc="-22">
                <a:solidFill>
                  <a:srgbClr val="171616"/>
                </a:solidFill>
                <a:latin typeface="Montserrat"/>
                <a:ea typeface="Montserrat"/>
                <a:cs typeface="Montserrat"/>
                <a:sym typeface="Montserrat"/>
              </a:rPr>
              <a:t>Not every solution works for everyone. Try:</a:t>
            </a:r>
          </a:p>
          <a:p>
            <a:pPr marL="0" lvl="0" indent="0"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One change at a time, like adjusting bedtime or adding relaxation exercises.</a:t>
            </a: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Reviewing results after a week to see what works best.</a:t>
            </a:r>
          </a:p>
        </p:txBody>
      </p:sp>
      <p:sp>
        <p:nvSpPr>
          <p:cNvPr id="5" name="TextBox 5"/>
          <p:cNvSpPr txBox="1"/>
          <p:nvPr/>
        </p:nvSpPr>
        <p:spPr>
          <a:xfrm>
            <a:off x="1028700" y="4168524"/>
            <a:ext cx="16230600" cy="2545416"/>
          </a:xfrm>
          <a:prstGeom prst="rect">
            <a:avLst/>
          </a:prstGeom>
        </p:spPr>
        <p:txBody>
          <a:bodyPr lIns="0" tIns="0" rIns="0" bIns="0" rtlCol="0" anchor="t">
            <a:spAutoFit/>
          </a:bodyPr>
          <a:lstStyle/>
          <a:p>
            <a:pPr marL="0" lvl="0" indent="0" algn="l">
              <a:lnSpc>
                <a:spcPts val="10199"/>
              </a:lnSpc>
              <a:spcBef>
                <a:spcPct val="0"/>
              </a:spcBef>
            </a:pPr>
            <a:r>
              <a:rPr lang="en-US" sz="8499" u="none" strike="noStrike" spc="-76">
                <a:solidFill>
                  <a:srgbClr val="171616"/>
                </a:solidFill>
                <a:latin typeface="Montserrat"/>
                <a:ea typeface="Montserrat"/>
                <a:cs typeface="Montserrat"/>
                <a:sym typeface="Montserrat"/>
              </a:rPr>
              <a:t>Experimenting with Techniques</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9846066" cy="19811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6</a:t>
            </a:r>
            <a:r>
              <a:rPr lang="en-US" sz="8499" u="none" strike="noStrike" spc="-339">
                <a:solidFill>
                  <a:srgbClr val="171616"/>
                </a:solidFill>
                <a:latin typeface="Montserrat"/>
                <a:ea typeface="Montserrat"/>
                <a:cs typeface="Montserrat"/>
                <a:sym typeface="Montserrat"/>
              </a:rPr>
              <a:t>. Overcoming Barriers</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grpSp>
        <p:nvGrpSpPr>
          <p:cNvPr id="2" name="Group 2"/>
          <p:cNvGrpSpPr/>
          <p:nvPr/>
        </p:nvGrpSpPr>
        <p:grpSpPr>
          <a:xfrm>
            <a:off x="-12700" y="0"/>
            <a:ext cx="18300700" cy="3858934"/>
            <a:chOff x="0" y="0"/>
            <a:chExt cx="4819937" cy="1016345"/>
          </a:xfrm>
        </p:grpSpPr>
        <p:sp>
          <p:nvSpPr>
            <p:cNvPr id="3" name="Freeform 3"/>
            <p:cNvSpPr/>
            <p:nvPr/>
          </p:nvSpPr>
          <p:spPr>
            <a:xfrm>
              <a:off x="0" y="0"/>
              <a:ext cx="4819938" cy="1016345"/>
            </a:xfrm>
            <a:custGeom>
              <a:avLst/>
              <a:gdLst/>
              <a:ahLst/>
              <a:cxnLst/>
              <a:rect l="l" t="t" r="r" b="b"/>
              <a:pathLst>
                <a:path w="4819938" h="1016345">
                  <a:moveTo>
                    <a:pt x="0" y="0"/>
                  </a:moveTo>
                  <a:lnTo>
                    <a:pt x="4819938" y="0"/>
                  </a:lnTo>
                  <a:lnTo>
                    <a:pt x="4819938" y="1016345"/>
                  </a:lnTo>
                  <a:lnTo>
                    <a:pt x="0" y="1016345"/>
                  </a:lnTo>
                  <a:close/>
                </a:path>
              </a:pathLst>
            </a:custGeom>
            <a:solidFill>
              <a:srgbClr val="FFFFFF"/>
            </a:solidFill>
          </p:spPr>
        </p:sp>
        <p:sp>
          <p:nvSpPr>
            <p:cNvPr id="4" name="TextBox 4"/>
            <p:cNvSpPr txBox="1"/>
            <p:nvPr/>
          </p:nvSpPr>
          <p:spPr>
            <a:xfrm>
              <a:off x="0" y="-57150"/>
              <a:ext cx="4819937" cy="1073495"/>
            </a:xfrm>
            <a:prstGeom prst="rect">
              <a:avLst/>
            </a:prstGeom>
          </p:spPr>
          <p:txBody>
            <a:bodyPr lIns="50800" tIns="50800" rIns="50800" bIns="50800" rtlCol="0" anchor="ctr"/>
            <a:lstStyle/>
            <a:p>
              <a:pPr algn="ctr">
                <a:lnSpc>
                  <a:spcPts val="3150"/>
                </a:lnSpc>
              </a:pPr>
              <a:endParaRPr/>
            </a:p>
          </p:txBody>
        </p:sp>
      </p:grpSp>
      <p:sp>
        <p:nvSpPr>
          <p:cNvPr id="5" name="TextBox 5"/>
          <p:cNvSpPr txBox="1"/>
          <p:nvPr/>
        </p:nvSpPr>
        <p:spPr>
          <a:xfrm>
            <a:off x="11856422" y="5058948"/>
            <a:ext cx="5402878" cy="2020234"/>
          </a:xfrm>
          <a:prstGeom prst="rect">
            <a:avLst/>
          </a:prstGeom>
        </p:spPr>
        <p:txBody>
          <a:bodyPr lIns="0" tIns="0" rIns="0" bIns="0" rtlCol="0" anchor="t">
            <a:spAutoFit/>
          </a:bodyPr>
          <a:lstStyle/>
          <a:p>
            <a:pPr algn="l">
              <a:lnSpc>
                <a:spcPts val="2749"/>
              </a:lnSpc>
              <a:spcBef>
                <a:spcPct val="0"/>
              </a:spcBef>
            </a:pPr>
            <a:r>
              <a:rPr lang="en-US" sz="2499" b="1" spc="-22">
                <a:solidFill>
                  <a:srgbClr val="171616"/>
                </a:solidFill>
                <a:latin typeface="Montserrat Bold"/>
                <a:ea typeface="Montserrat Bold"/>
                <a:cs typeface="Montserrat Bold"/>
                <a:sym typeface="Montserrat Bold"/>
              </a:rPr>
              <a:t>2. </a:t>
            </a:r>
            <a:r>
              <a:rPr lang="en-US" sz="2499" b="1" u="none" strike="noStrike" spc="-22">
                <a:solidFill>
                  <a:srgbClr val="171616"/>
                </a:solidFill>
                <a:latin typeface="Montserrat Bold"/>
                <a:ea typeface="Montserrat Bold"/>
                <a:cs typeface="Montserrat Bold"/>
                <a:sym typeface="Montserrat Bold"/>
              </a:rPr>
              <a:t>Myth:</a:t>
            </a:r>
            <a:r>
              <a:rPr lang="en-US" sz="2499" u="none" strike="noStrike" spc="-22">
                <a:solidFill>
                  <a:srgbClr val="171616"/>
                </a:solidFill>
                <a:latin typeface="Montserrat"/>
                <a:ea typeface="Montserrat"/>
                <a:cs typeface="Montserrat"/>
                <a:sym typeface="Montserrat"/>
              </a:rPr>
              <a:t> “If you can’t sleep, stay in bed.”</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Truth:</a:t>
            </a:r>
            <a:r>
              <a:rPr lang="en-US" sz="2499" u="none" strike="noStrike" spc="-22">
                <a:solidFill>
                  <a:srgbClr val="171616"/>
                </a:solidFill>
                <a:latin typeface="Montserrat"/>
                <a:ea typeface="Montserrat"/>
                <a:cs typeface="Montserrat"/>
                <a:sym typeface="Montserrat"/>
              </a:rPr>
              <a:t> If you’re awake for more than 20 minutes, do a calming activity like reading.</a:t>
            </a:r>
          </a:p>
        </p:txBody>
      </p:sp>
      <p:sp>
        <p:nvSpPr>
          <p:cNvPr id="6" name="TextBox 6"/>
          <p:cNvSpPr txBox="1"/>
          <p:nvPr/>
        </p:nvSpPr>
        <p:spPr>
          <a:xfrm>
            <a:off x="1028700" y="2134736"/>
            <a:ext cx="16230600" cy="1267946"/>
          </a:xfrm>
          <a:prstGeom prst="rect">
            <a:avLst/>
          </a:prstGeom>
        </p:spPr>
        <p:txBody>
          <a:bodyPr lIns="0" tIns="0" rIns="0" bIns="0" rtlCol="0" anchor="t">
            <a:spAutoFit/>
          </a:bodyPr>
          <a:lstStyle/>
          <a:p>
            <a:pPr marL="0" lvl="0" indent="0" algn="ctr">
              <a:lnSpc>
                <a:spcPts val="10199"/>
              </a:lnSpc>
              <a:spcBef>
                <a:spcPct val="0"/>
              </a:spcBef>
            </a:pPr>
            <a:r>
              <a:rPr lang="en-US" sz="8499" u="none" strike="noStrike" spc="-76">
                <a:solidFill>
                  <a:srgbClr val="171616"/>
                </a:solidFill>
                <a:latin typeface="Montserrat"/>
                <a:ea typeface="Montserrat"/>
                <a:cs typeface="Montserrat"/>
                <a:sym typeface="Montserrat"/>
              </a:rPr>
              <a:t>Breaking Common Myths</a:t>
            </a:r>
          </a:p>
        </p:txBody>
      </p:sp>
      <p:sp>
        <p:nvSpPr>
          <p:cNvPr id="7" name="TextBox 7"/>
          <p:cNvSpPr txBox="1"/>
          <p:nvPr/>
        </p:nvSpPr>
        <p:spPr>
          <a:xfrm>
            <a:off x="1866455" y="5058948"/>
            <a:ext cx="5409228" cy="2020234"/>
          </a:xfrm>
          <a:prstGeom prst="rect">
            <a:avLst/>
          </a:prstGeom>
        </p:spPr>
        <p:txBody>
          <a:bodyPr lIns="0" tIns="0" rIns="0" bIns="0" rtlCol="0" anchor="t">
            <a:spAutoFit/>
          </a:bodyPr>
          <a:lstStyle/>
          <a:p>
            <a:pPr algn="l">
              <a:lnSpc>
                <a:spcPts val="2749"/>
              </a:lnSpc>
            </a:pPr>
            <a:r>
              <a:rPr lang="en-US" sz="2499" b="1" spc="-22">
                <a:solidFill>
                  <a:srgbClr val="171616"/>
                </a:solidFill>
                <a:latin typeface="Montserrat Bold"/>
                <a:ea typeface="Montserrat Bold"/>
                <a:cs typeface="Montserrat Bold"/>
                <a:sym typeface="Montserrat Bold"/>
              </a:rPr>
              <a:t>1. M</a:t>
            </a:r>
            <a:r>
              <a:rPr lang="en-US" sz="2499" b="1" u="none" strike="noStrike" spc="-22">
                <a:solidFill>
                  <a:srgbClr val="171616"/>
                </a:solidFill>
                <a:latin typeface="Montserrat Bold"/>
                <a:ea typeface="Montserrat Bold"/>
                <a:cs typeface="Montserrat Bold"/>
                <a:sym typeface="Montserrat Bold"/>
              </a:rPr>
              <a:t>yth:</a:t>
            </a:r>
            <a:r>
              <a:rPr lang="en-US" sz="2499" u="none" strike="noStrike" spc="-22">
                <a:solidFill>
                  <a:srgbClr val="171616"/>
                </a:solidFill>
                <a:latin typeface="Montserrat"/>
                <a:ea typeface="Montserrat"/>
                <a:cs typeface="Montserrat"/>
                <a:sym typeface="Montserrat"/>
              </a:rPr>
              <a:t> “You need 8 hours of sleep every night.”</a:t>
            </a:r>
          </a:p>
          <a:p>
            <a:pPr algn="l">
              <a:lnSpc>
                <a:spcPts val="2749"/>
              </a:lnSpc>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buFont typeface="Arial"/>
              <a:buChar char="•"/>
            </a:pPr>
            <a:r>
              <a:rPr lang="en-US" sz="2499" b="1" u="none" strike="noStrike" spc="-22">
                <a:solidFill>
                  <a:srgbClr val="171616"/>
                </a:solidFill>
                <a:latin typeface="Montserrat Bold"/>
                <a:ea typeface="Montserrat Bold"/>
                <a:cs typeface="Montserrat Bold"/>
                <a:sym typeface="Montserrat Bold"/>
              </a:rPr>
              <a:t>Truth:</a:t>
            </a:r>
            <a:r>
              <a:rPr lang="en-US" sz="2499" u="none" strike="noStrike" spc="-22">
                <a:solidFill>
                  <a:srgbClr val="171616"/>
                </a:solidFill>
                <a:latin typeface="Montserrat"/>
                <a:ea typeface="Montserrat"/>
                <a:cs typeface="Montserrat"/>
                <a:sym typeface="Montserrat"/>
              </a:rPr>
              <a:t> Quality matters more than quantity. Some thrive on 6–7 hours.</a:t>
            </a:r>
          </a:p>
        </p:txBody>
      </p:sp>
      <p:sp>
        <p:nvSpPr>
          <p:cNvPr id="8" name="Freeform 8"/>
          <p:cNvSpPr/>
          <p:nvPr/>
        </p:nvSpPr>
        <p:spPr>
          <a:xfrm rot="5400000">
            <a:off x="1028700" y="5030373"/>
            <a:ext cx="637730" cy="637730"/>
          </a:xfrm>
          <a:custGeom>
            <a:avLst/>
            <a:gdLst/>
            <a:ahLst/>
            <a:cxnLst/>
            <a:rect l="l" t="t" r="r" b="b"/>
            <a:pathLst>
              <a:path w="637730" h="637730">
                <a:moveTo>
                  <a:pt x="0" y="0"/>
                </a:moveTo>
                <a:lnTo>
                  <a:pt x="637730" y="0"/>
                </a:lnTo>
                <a:lnTo>
                  <a:pt x="637730" y="637730"/>
                </a:lnTo>
                <a:lnTo>
                  <a:pt x="0" y="6377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9" name="Freeform 9"/>
          <p:cNvSpPr/>
          <p:nvPr/>
        </p:nvSpPr>
        <p:spPr>
          <a:xfrm rot="-10800000">
            <a:off x="11018158" y="5030373"/>
            <a:ext cx="637730" cy="637730"/>
          </a:xfrm>
          <a:custGeom>
            <a:avLst/>
            <a:gdLst/>
            <a:ahLst/>
            <a:cxnLst/>
            <a:rect l="l" t="t" r="r" b="b"/>
            <a:pathLst>
              <a:path w="637730" h="637730">
                <a:moveTo>
                  <a:pt x="0" y="0"/>
                </a:moveTo>
                <a:lnTo>
                  <a:pt x="637729" y="0"/>
                </a:lnTo>
                <a:lnTo>
                  <a:pt x="637729" y="637730"/>
                </a:lnTo>
                <a:lnTo>
                  <a:pt x="0" y="63773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561593" y="-20817"/>
            <a:ext cx="9681688" cy="10307817"/>
          </a:xfrm>
          <a:custGeom>
            <a:avLst/>
            <a:gdLst/>
            <a:ahLst/>
            <a:cxnLst/>
            <a:rect l="l" t="t" r="r" b="b"/>
            <a:pathLst>
              <a:path w="9681688" h="10307817">
                <a:moveTo>
                  <a:pt x="0" y="0"/>
                </a:moveTo>
                <a:lnTo>
                  <a:pt x="9681688" y="0"/>
                </a:lnTo>
                <a:lnTo>
                  <a:pt x="9681688" y="10307817"/>
                </a:lnTo>
                <a:lnTo>
                  <a:pt x="0" y="10307817"/>
                </a:lnTo>
                <a:lnTo>
                  <a:pt x="0" y="0"/>
                </a:lnTo>
                <a:close/>
              </a:path>
            </a:pathLst>
          </a:custGeom>
          <a:blipFill>
            <a:blip r:embed="rId2"/>
            <a:stretch>
              <a:fillRect l="-59501"/>
            </a:stretch>
          </a:blipFill>
        </p:spPr>
      </p:sp>
      <p:sp>
        <p:nvSpPr>
          <p:cNvPr id="3" name="TextBox 3"/>
          <p:cNvSpPr txBox="1"/>
          <p:nvPr/>
        </p:nvSpPr>
        <p:spPr>
          <a:xfrm>
            <a:off x="1028700" y="4315759"/>
            <a:ext cx="8478019" cy="1684057"/>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Time Constraints:</a:t>
            </a:r>
            <a:r>
              <a:rPr lang="en-US" sz="2499" u="none" strike="noStrike" spc="-22">
                <a:solidFill>
                  <a:srgbClr val="171616"/>
                </a:solidFill>
                <a:latin typeface="Montserrat"/>
                <a:ea typeface="Montserrat"/>
                <a:cs typeface="Montserrat"/>
                <a:sym typeface="Montserrat"/>
              </a:rPr>
              <a:t> Use short relaxation exercises if you can’t dedicate an hour to unwinding.</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b="1" u="none" strike="noStrike" spc="-22">
                <a:solidFill>
                  <a:srgbClr val="171616"/>
                </a:solidFill>
                <a:latin typeface="Montserrat Bold"/>
                <a:ea typeface="Montserrat Bold"/>
                <a:cs typeface="Montserrat Bold"/>
                <a:sym typeface="Montserrat Bold"/>
              </a:rPr>
              <a:t>Persistent Issues:</a:t>
            </a:r>
            <a:r>
              <a:rPr lang="en-US" sz="2499" u="none" strike="noStrike" spc="-22">
                <a:solidFill>
                  <a:srgbClr val="171616"/>
                </a:solidFill>
                <a:latin typeface="Montserrat"/>
                <a:ea typeface="Montserrat"/>
                <a:cs typeface="Montserrat"/>
                <a:sym typeface="Montserrat"/>
              </a:rPr>
              <a:t> Seek professional help for chronic insomnia or other conditions.</a:t>
            </a:r>
          </a:p>
        </p:txBody>
      </p:sp>
      <p:sp>
        <p:nvSpPr>
          <p:cNvPr id="4" name="TextBox 4"/>
          <p:cNvSpPr txBox="1"/>
          <p:nvPr/>
        </p:nvSpPr>
        <p:spPr>
          <a:xfrm>
            <a:off x="1028700" y="1038225"/>
            <a:ext cx="8526168" cy="2545416"/>
          </a:xfrm>
          <a:prstGeom prst="rect">
            <a:avLst/>
          </a:prstGeom>
        </p:spPr>
        <p:txBody>
          <a:bodyPr lIns="0" tIns="0" rIns="0" bIns="0" rtlCol="0" anchor="t">
            <a:spAutoFit/>
          </a:bodyPr>
          <a:lstStyle/>
          <a:p>
            <a:pPr marL="0" lvl="0" indent="0" algn="l">
              <a:lnSpc>
                <a:spcPts val="10199"/>
              </a:lnSpc>
              <a:spcBef>
                <a:spcPct val="0"/>
              </a:spcBef>
            </a:pPr>
            <a:r>
              <a:rPr lang="en-US" sz="8499" u="none" strike="noStrike" spc="-76">
                <a:solidFill>
                  <a:srgbClr val="171616"/>
                </a:solidFill>
                <a:latin typeface="Montserrat"/>
                <a:ea typeface="Montserrat"/>
                <a:cs typeface="Montserrat"/>
                <a:sym typeface="Montserrat"/>
              </a:rPr>
              <a:t>Addressing Challenges</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9846066" cy="1981199"/>
          </a:xfrm>
          <a:prstGeom prst="rect">
            <a:avLst/>
          </a:prstGeom>
        </p:spPr>
        <p:txBody>
          <a:bodyPr lIns="0" tIns="0" rIns="0" bIns="0" rtlCol="0" anchor="t">
            <a:spAutoFit/>
          </a:bodyPr>
          <a:lstStyle/>
          <a:p>
            <a:pPr marL="0" lvl="0" indent="0" algn="l">
              <a:lnSpc>
                <a:spcPts val="7649"/>
              </a:lnSpc>
              <a:spcBef>
                <a:spcPct val="0"/>
              </a:spcBef>
            </a:pPr>
            <a:r>
              <a:rPr lang="en-US" sz="8499" spc="-339">
                <a:solidFill>
                  <a:srgbClr val="171616"/>
                </a:solidFill>
                <a:latin typeface="Montserrat"/>
                <a:ea typeface="Montserrat"/>
                <a:cs typeface="Montserrat"/>
                <a:sym typeface="Montserrat"/>
              </a:rPr>
              <a:t>7</a:t>
            </a:r>
            <a:r>
              <a:rPr lang="en-US" sz="8499" u="none" strike="noStrike" spc="-339">
                <a:solidFill>
                  <a:srgbClr val="171616"/>
                </a:solidFill>
                <a:latin typeface="Montserrat"/>
                <a:ea typeface="Montserrat"/>
                <a:cs typeface="Montserrat"/>
                <a:sym typeface="Montserrat"/>
              </a:rPr>
              <a:t>. Long-Term Sleep Success</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9144000" y="3008219"/>
            <a:ext cx="9144000" cy="6250081"/>
          </a:xfrm>
          <a:custGeom>
            <a:avLst/>
            <a:gdLst/>
            <a:ahLst/>
            <a:cxnLst/>
            <a:rect l="l" t="t" r="r" b="b"/>
            <a:pathLst>
              <a:path w="9144000" h="6250081">
                <a:moveTo>
                  <a:pt x="0" y="0"/>
                </a:moveTo>
                <a:lnTo>
                  <a:pt x="9144000" y="0"/>
                </a:lnTo>
                <a:lnTo>
                  <a:pt x="9144000" y="6250081"/>
                </a:lnTo>
                <a:lnTo>
                  <a:pt x="0" y="6250081"/>
                </a:lnTo>
                <a:lnTo>
                  <a:pt x="0" y="0"/>
                </a:lnTo>
                <a:close/>
              </a:path>
            </a:pathLst>
          </a:custGeom>
          <a:blipFill>
            <a:blip r:embed="rId2"/>
            <a:stretch>
              <a:fillRect l="-1199" r="-1199"/>
            </a:stretch>
          </a:blipFill>
        </p:spPr>
      </p:sp>
      <p:sp>
        <p:nvSpPr>
          <p:cNvPr id="4" name="TextBox 4"/>
          <p:cNvSpPr txBox="1"/>
          <p:nvPr/>
        </p:nvSpPr>
        <p:spPr>
          <a:xfrm>
            <a:off x="1028700" y="4144670"/>
            <a:ext cx="7602790" cy="2692587"/>
          </a:xfrm>
          <a:prstGeom prst="rect">
            <a:avLst/>
          </a:prstGeom>
        </p:spPr>
        <p:txBody>
          <a:bodyPr lIns="0" tIns="0" rIns="0" bIns="0" rtlCol="0" anchor="t">
            <a:spAutoFit/>
          </a:bodyPr>
          <a:lstStyle/>
          <a:p>
            <a:pPr marL="0" lvl="0" indent="0" algn="l">
              <a:lnSpc>
                <a:spcPts val="2749"/>
              </a:lnSpc>
              <a:spcBef>
                <a:spcPct val="0"/>
              </a:spcBef>
            </a:pPr>
            <a:r>
              <a:rPr lang="en-US" sz="2499" u="none" strike="noStrike" spc="-22">
                <a:solidFill>
                  <a:srgbClr val="171616"/>
                </a:solidFill>
                <a:latin typeface="Montserrat"/>
                <a:ea typeface="Montserrat"/>
                <a:cs typeface="Montserrat"/>
                <a:sym typeface="Montserrat"/>
              </a:rPr>
              <a:t>The most effective plans integrate multiple approaches:</a:t>
            </a:r>
          </a:p>
          <a:p>
            <a:pPr marL="0" lvl="0" indent="0"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Pairing HRT or supplements with sleep hygiene practices.</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Incorporating exercise and stress management into daily life.</a:t>
            </a:r>
          </a:p>
        </p:txBody>
      </p:sp>
      <p:sp>
        <p:nvSpPr>
          <p:cNvPr id="5" name="TextBox 5"/>
          <p:cNvSpPr txBox="1"/>
          <p:nvPr/>
        </p:nvSpPr>
        <p:spPr>
          <a:xfrm>
            <a:off x="1028700" y="1038225"/>
            <a:ext cx="16230600" cy="2545416"/>
          </a:xfrm>
          <a:prstGeom prst="rect">
            <a:avLst/>
          </a:prstGeom>
        </p:spPr>
        <p:txBody>
          <a:bodyPr lIns="0" tIns="0" rIns="0" bIns="0" rtlCol="0" anchor="t">
            <a:spAutoFit/>
          </a:bodyPr>
          <a:lstStyle/>
          <a:p>
            <a:pPr marL="0" lvl="0" indent="0" algn="l">
              <a:lnSpc>
                <a:spcPts val="10199"/>
              </a:lnSpc>
              <a:spcBef>
                <a:spcPct val="0"/>
              </a:spcBef>
            </a:pPr>
            <a:r>
              <a:rPr lang="en-US" sz="8499" u="none" strike="noStrike" spc="-76">
                <a:solidFill>
                  <a:srgbClr val="171616"/>
                </a:solidFill>
                <a:latin typeface="Montserrat"/>
                <a:ea typeface="Montserrat"/>
                <a:cs typeface="Montserrat"/>
                <a:sym typeface="Montserrat"/>
              </a:rPr>
              <a:t>Combining Strategies for Better Sleep</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9144000" y="3428609"/>
            <a:ext cx="8115300" cy="2692587"/>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Menopause-related sleep issues are common but manageable.</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A combination of medical, non-medical, and lifestyle strategies can improve sleep quality.</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Personalized plans and consistency are the keys to long-term success.</a:t>
            </a:r>
          </a:p>
        </p:txBody>
      </p:sp>
      <p:sp>
        <p:nvSpPr>
          <p:cNvPr id="3" name="TextBox 3"/>
          <p:cNvSpPr txBox="1"/>
          <p:nvPr/>
        </p:nvSpPr>
        <p:spPr>
          <a:xfrm>
            <a:off x="1028700" y="1038225"/>
            <a:ext cx="16230600" cy="1267946"/>
          </a:xfrm>
          <a:prstGeom prst="rect">
            <a:avLst/>
          </a:prstGeom>
        </p:spPr>
        <p:txBody>
          <a:bodyPr lIns="0" tIns="0" rIns="0" bIns="0" rtlCol="0" anchor="t">
            <a:spAutoFit/>
          </a:bodyPr>
          <a:lstStyle/>
          <a:p>
            <a:pPr marL="0" lvl="0" indent="0" algn="l">
              <a:lnSpc>
                <a:spcPts val="10199"/>
              </a:lnSpc>
              <a:spcBef>
                <a:spcPct val="0"/>
              </a:spcBef>
            </a:pPr>
            <a:r>
              <a:rPr lang="en-US" sz="8499" u="none" strike="noStrike" spc="-76">
                <a:solidFill>
                  <a:srgbClr val="171616"/>
                </a:solidFill>
                <a:latin typeface="Montserrat"/>
                <a:ea typeface="Montserrat"/>
                <a:cs typeface="Montserrat"/>
                <a:sym typeface="Montserrat"/>
              </a:rPr>
              <a:t>Key Takeaways</a:t>
            </a:r>
          </a:p>
        </p:txBody>
      </p:sp>
      <p:sp>
        <p:nvSpPr>
          <p:cNvPr id="4" name="Freeform 4"/>
          <p:cNvSpPr/>
          <p:nvPr/>
        </p:nvSpPr>
        <p:spPr>
          <a:xfrm rot="5400000">
            <a:off x="1028700" y="6686550"/>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5" name="Freeform 5"/>
          <p:cNvSpPr/>
          <p:nvPr/>
        </p:nvSpPr>
        <p:spPr>
          <a:xfrm rot="-10800000">
            <a:off x="3588412" y="6686550"/>
            <a:ext cx="2571750" cy="2571750"/>
          </a:xfrm>
          <a:custGeom>
            <a:avLst/>
            <a:gdLst/>
            <a:ahLst/>
            <a:cxnLst/>
            <a:rect l="l" t="t" r="r" b="b"/>
            <a:pathLst>
              <a:path w="2571750" h="2571750">
                <a:moveTo>
                  <a:pt x="0" y="0"/>
                </a:moveTo>
                <a:lnTo>
                  <a:pt x="2571750" y="0"/>
                </a:lnTo>
                <a:lnTo>
                  <a:pt x="2571750" y="2571750"/>
                </a:lnTo>
                <a:lnTo>
                  <a:pt x="0" y="2571750"/>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403448" y="5033917"/>
            <a:ext cx="7884552" cy="5253083"/>
          </a:xfrm>
          <a:custGeom>
            <a:avLst/>
            <a:gdLst/>
            <a:ahLst/>
            <a:cxnLst/>
            <a:rect l="l" t="t" r="r" b="b"/>
            <a:pathLst>
              <a:path w="7884552" h="5253083">
                <a:moveTo>
                  <a:pt x="0" y="0"/>
                </a:moveTo>
                <a:lnTo>
                  <a:pt x="7884552" y="0"/>
                </a:lnTo>
                <a:lnTo>
                  <a:pt x="7884552" y="5253083"/>
                </a:lnTo>
                <a:lnTo>
                  <a:pt x="0" y="5253083"/>
                </a:lnTo>
                <a:lnTo>
                  <a:pt x="0" y="0"/>
                </a:lnTo>
                <a:close/>
              </a:path>
            </a:pathLst>
          </a:custGeom>
          <a:blipFill>
            <a:blip r:embed="rId2"/>
            <a:stretch>
              <a:fillRect/>
            </a:stretch>
          </a:blipFill>
        </p:spPr>
      </p:sp>
      <p:grpSp>
        <p:nvGrpSpPr>
          <p:cNvPr id="3" name="Group 3"/>
          <p:cNvGrpSpPr/>
          <p:nvPr/>
        </p:nvGrpSpPr>
        <p:grpSpPr>
          <a:xfrm>
            <a:off x="0" y="0"/>
            <a:ext cx="10403448" cy="10287000"/>
            <a:chOff x="0" y="0"/>
            <a:chExt cx="2740003" cy="2709333"/>
          </a:xfrm>
        </p:grpSpPr>
        <p:sp>
          <p:nvSpPr>
            <p:cNvPr id="4" name="Freeform 4"/>
            <p:cNvSpPr/>
            <p:nvPr/>
          </p:nvSpPr>
          <p:spPr>
            <a:xfrm>
              <a:off x="0" y="0"/>
              <a:ext cx="2740003" cy="2709333"/>
            </a:xfrm>
            <a:custGeom>
              <a:avLst/>
              <a:gdLst/>
              <a:ahLst/>
              <a:cxnLst/>
              <a:rect l="l" t="t" r="r" b="b"/>
              <a:pathLst>
                <a:path w="2740003" h="2709333">
                  <a:moveTo>
                    <a:pt x="0" y="0"/>
                  </a:moveTo>
                  <a:lnTo>
                    <a:pt x="2740003" y="0"/>
                  </a:lnTo>
                  <a:lnTo>
                    <a:pt x="2740003" y="2709333"/>
                  </a:lnTo>
                  <a:lnTo>
                    <a:pt x="0" y="2709333"/>
                  </a:lnTo>
                  <a:close/>
                </a:path>
              </a:pathLst>
            </a:custGeom>
            <a:solidFill>
              <a:srgbClr val="FFFFFF">
                <a:alpha val="12941"/>
              </a:srgbClr>
            </a:solidFill>
          </p:spPr>
        </p:sp>
        <p:sp>
          <p:nvSpPr>
            <p:cNvPr id="5" name="TextBox 5"/>
            <p:cNvSpPr txBox="1"/>
            <p:nvPr/>
          </p:nvSpPr>
          <p:spPr>
            <a:xfrm>
              <a:off x="0" y="9525"/>
              <a:ext cx="2740003" cy="2699808"/>
            </a:xfrm>
            <a:prstGeom prst="rect">
              <a:avLst/>
            </a:prstGeom>
          </p:spPr>
          <p:txBody>
            <a:bodyPr lIns="50800" tIns="50800" rIns="50800" bIns="50800" rtlCol="0" anchor="ctr"/>
            <a:lstStyle/>
            <a:p>
              <a:pPr algn="ctr">
                <a:lnSpc>
                  <a:spcPts val="2999"/>
                </a:lnSpc>
              </a:pPr>
              <a:endParaRPr/>
            </a:p>
          </p:txBody>
        </p:sp>
      </p:grpSp>
      <p:sp>
        <p:nvSpPr>
          <p:cNvPr id="6" name="TextBox 6"/>
          <p:cNvSpPr txBox="1"/>
          <p:nvPr/>
        </p:nvSpPr>
        <p:spPr>
          <a:xfrm>
            <a:off x="2443982" y="1822584"/>
            <a:ext cx="7555488"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Module 8: Sleep and Menopause</a:t>
            </a:r>
          </a:p>
        </p:txBody>
      </p:sp>
      <p:sp>
        <p:nvSpPr>
          <p:cNvPr id="7" name="TextBox 7"/>
          <p:cNvSpPr txBox="1"/>
          <p:nvPr/>
        </p:nvSpPr>
        <p:spPr>
          <a:xfrm>
            <a:off x="2443982" y="4856958"/>
            <a:ext cx="7555488" cy="363444"/>
          </a:xfrm>
          <a:prstGeom prst="rect">
            <a:avLst/>
          </a:prstGeom>
        </p:spPr>
        <p:txBody>
          <a:bodyPr lIns="0" tIns="0" rIns="0" bIns="0" rtlCol="0" anchor="t">
            <a:spAutoFit/>
          </a:bodyPr>
          <a:lstStyle/>
          <a:p>
            <a:pPr marL="0" lvl="0" indent="0" algn="l">
              <a:lnSpc>
                <a:spcPts val="2974"/>
              </a:lnSpc>
            </a:pPr>
            <a:r>
              <a:rPr lang="en-US" sz="2499" i="1" spc="-99">
                <a:solidFill>
                  <a:srgbClr val="171616"/>
                </a:solidFill>
                <a:latin typeface="Montserrat Italics"/>
                <a:ea typeface="Montserrat Italics"/>
                <a:cs typeface="Montserrat Italics"/>
                <a:sym typeface="Montserrat Italics"/>
              </a:rPr>
              <a:t>Solutions for Restful Nights</a:t>
            </a:r>
          </a:p>
        </p:txBody>
      </p:sp>
      <p:sp>
        <p:nvSpPr>
          <p:cNvPr id="8" name="TextBox 8"/>
          <p:cNvSpPr txBox="1"/>
          <p:nvPr/>
        </p:nvSpPr>
        <p:spPr>
          <a:xfrm>
            <a:off x="2443982" y="8155268"/>
            <a:ext cx="7555488" cy="1103032"/>
          </a:xfrm>
          <a:prstGeom prst="rect">
            <a:avLst/>
          </a:prstGeom>
        </p:spPr>
        <p:txBody>
          <a:bodyPr lIns="0" tIns="0" rIns="0" bIns="0" rtlCol="0" anchor="t">
            <a:spAutoFit/>
          </a:bodyPr>
          <a:lstStyle/>
          <a:p>
            <a:pPr marL="0" lvl="0" indent="0" algn="l">
              <a:lnSpc>
                <a:spcPts val="2974"/>
              </a:lnSpc>
            </a:pPr>
            <a:r>
              <a:rPr lang="en-US" sz="2499" b="1" u="none" strike="noStrike" spc="-99">
                <a:solidFill>
                  <a:srgbClr val="171616"/>
                </a:solidFill>
                <a:latin typeface="Montserrat Bold"/>
                <a:ea typeface="Montserrat Bold"/>
                <a:cs typeface="Montserrat Bold"/>
                <a:sym typeface="Montserrat Bold"/>
              </a:rPr>
              <a:t>Objective:</a:t>
            </a:r>
            <a:r>
              <a:rPr lang="en-US" sz="2499" u="none" strike="noStrike" spc="-99">
                <a:solidFill>
                  <a:srgbClr val="171616"/>
                </a:solidFill>
                <a:latin typeface="Montserrat"/>
                <a:ea typeface="Montserrat"/>
                <a:cs typeface="Montserrat"/>
                <a:sym typeface="Montserrat"/>
              </a:rPr>
              <a:t> Improve sleep quality during menopause by understanding disruptions and implementing effective strategies.</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495761" y="68254"/>
            <a:ext cx="6808239" cy="10218746"/>
          </a:xfrm>
          <a:custGeom>
            <a:avLst/>
            <a:gdLst/>
            <a:ahLst/>
            <a:cxnLst/>
            <a:rect l="l" t="t" r="r" b="b"/>
            <a:pathLst>
              <a:path w="6808239" h="10218746">
                <a:moveTo>
                  <a:pt x="0" y="0"/>
                </a:moveTo>
                <a:lnTo>
                  <a:pt x="6808240" y="0"/>
                </a:lnTo>
                <a:lnTo>
                  <a:pt x="6808240" y="10218746"/>
                </a:lnTo>
                <a:lnTo>
                  <a:pt x="0" y="10218746"/>
                </a:lnTo>
                <a:lnTo>
                  <a:pt x="0" y="0"/>
                </a:lnTo>
                <a:close/>
              </a:path>
            </a:pathLst>
          </a:custGeom>
          <a:blipFill>
            <a:blip r:embed="rId2"/>
            <a:stretch>
              <a:fillRect/>
            </a:stretch>
          </a:blipFill>
        </p:spPr>
      </p:sp>
      <p:sp>
        <p:nvSpPr>
          <p:cNvPr id="3" name="AutoShape 3"/>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4" name="AutoShape 4"/>
          <p:cNvSpPr/>
          <p:nvPr/>
        </p:nvSpPr>
        <p:spPr>
          <a:xfrm>
            <a:off x="-156891" y="885825"/>
            <a:ext cx="18601781" cy="0"/>
          </a:xfrm>
          <a:prstGeom prst="line">
            <a:avLst/>
          </a:prstGeom>
          <a:ln w="285750" cap="flat">
            <a:solidFill>
              <a:srgbClr val="FFFFFF"/>
            </a:solidFill>
            <a:prstDash val="solid"/>
            <a:headEnd type="none" w="sm" len="sm"/>
            <a:tailEnd type="none" w="sm" len="sm"/>
          </a:ln>
        </p:spPr>
      </p:sp>
      <p:sp>
        <p:nvSpPr>
          <p:cNvPr id="5" name="TextBox 5"/>
          <p:cNvSpPr txBox="1"/>
          <p:nvPr/>
        </p:nvSpPr>
        <p:spPr>
          <a:xfrm>
            <a:off x="2743363" y="4981624"/>
            <a:ext cx="6299200" cy="733425"/>
          </a:xfrm>
          <a:prstGeom prst="rect">
            <a:avLst/>
          </a:prstGeom>
        </p:spPr>
        <p:txBody>
          <a:bodyPr lIns="0" tIns="0" rIns="0" bIns="0" rtlCol="0" anchor="t">
            <a:spAutoFit/>
          </a:bodyPr>
          <a:lstStyle/>
          <a:p>
            <a:pPr algn="ctr">
              <a:lnSpc>
                <a:spcPts val="2999"/>
              </a:lnSpc>
              <a:spcBef>
                <a:spcPct val="0"/>
              </a:spcBef>
            </a:pPr>
            <a:r>
              <a:rPr lang="en-US" sz="2499" spc="-22">
                <a:solidFill>
                  <a:srgbClr val="000000"/>
                </a:solidFill>
                <a:latin typeface="Montserrat"/>
                <a:ea typeface="Montserrat"/>
                <a:cs typeface="Montserrat"/>
                <a:sym typeface="Montserrat"/>
              </a:rPr>
              <a:t>You are now ready to move on to the workbook and journal.</a:t>
            </a:r>
          </a:p>
        </p:txBody>
      </p:sp>
      <p:sp>
        <p:nvSpPr>
          <p:cNvPr id="6" name="TextBox 6"/>
          <p:cNvSpPr txBox="1"/>
          <p:nvPr/>
        </p:nvSpPr>
        <p:spPr>
          <a:xfrm>
            <a:off x="2921000" y="3338876"/>
            <a:ext cx="5943926" cy="994410"/>
          </a:xfrm>
          <a:prstGeom prst="rect">
            <a:avLst/>
          </a:prstGeom>
        </p:spPr>
        <p:txBody>
          <a:bodyPr lIns="0" tIns="0" rIns="0" bIns="0" rtlCol="0" anchor="t">
            <a:spAutoFit/>
          </a:bodyPr>
          <a:lstStyle/>
          <a:p>
            <a:pPr marL="0" lvl="0" indent="0" algn="l">
              <a:lnSpc>
                <a:spcPts val="7290"/>
              </a:lnSpc>
              <a:spcBef>
                <a:spcPct val="0"/>
              </a:spcBef>
            </a:pPr>
            <a:r>
              <a:rPr lang="en-US" sz="8100" spc="-324">
                <a:solidFill>
                  <a:srgbClr val="000000"/>
                </a:solidFill>
                <a:latin typeface="Montserrat"/>
                <a:ea typeface="Montserrat"/>
                <a:cs typeface="Montserrat"/>
                <a:sym typeface="Montserrat"/>
              </a:rPr>
              <a:t>Well Done</a:t>
            </a:r>
            <a:r>
              <a:rPr lang="en-US" sz="8100" u="none" strike="noStrike" spc="-324">
                <a:solidFill>
                  <a:srgbClr val="000000"/>
                </a:solidFill>
                <a:latin typeface="Montserrat"/>
                <a:ea typeface="Montserrat"/>
                <a:cs typeface="Montserrat"/>
                <a:sym typeface="Montserrat"/>
              </a:rPr>
              <a:t> </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4276726"/>
            <a:ext cx="10726160" cy="1981199"/>
          </a:xfrm>
          <a:prstGeom prst="rect">
            <a:avLst/>
          </a:prstGeom>
        </p:spPr>
        <p:txBody>
          <a:bodyPr lIns="0" tIns="0" rIns="0" bIns="0" rtlCol="0" anchor="t">
            <a:spAutoFit/>
          </a:bodyPr>
          <a:lstStyle/>
          <a:p>
            <a:pPr algn="l">
              <a:lnSpc>
                <a:spcPts val="7649"/>
              </a:lnSpc>
            </a:pPr>
            <a:r>
              <a:rPr lang="en-US" sz="8499" spc="-339">
                <a:solidFill>
                  <a:srgbClr val="171616"/>
                </a:solidFill>
                <a:latin typeface="Montserrat"/>
                <a:ea typeface="Montserrat"/>
                <a:cs typeface="Montserrat"/>
                <a:sym typeface="Montserrat"/>
              </a:rPr>
              <a:t>1. </a:t>
            </a:r>
            <a:r>
              <a:rPr lang="en-US" sz="8499" u="none" strike="noStrike" spc="-339">
                <a:solidFill>
                  <a:srgbClr val="171616"/>
                </a:solidFill>
                <a:latin typeface="Montserrat"/>
                <a:ea typeface="Montserrat"/>
                <a:cs typeface="Montserrat"/>
                <a:sym typeface="Montserrat"/>
              </a:rPr>
              <a:t>Understanding Sleep Disruptions</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0561593" y="-20817"/>
            <a:ext cx="9681688" cy="10307817"/>
          </a:xfrm>
          <a:custGeom>
            <a:avLst/>
            <a:gdLst/>
            <a:ahLst/>
            <a:cxnLst/>
            <a:rect l="l" t="t" r="r" b="b"/>
            <a:pathLst>
              <a:path w="9681688" h="10307817">
                <a:moveTo>
                  <a:pt x="0" y="0"/>
                </a:moveTo>
                <a:lnTo>
                  <a:pt x="9681688" y="0"/>
                </a:lnTo>
                <a:lnTo>
                  <a:pt x="9681688" y="10307817"/>
                </a:lnTo>
                <a:lnTo>
                  <a:pt x="0" y="10307817"/>
                </a:lnTo>
                <a:lnTo>
                  <a:pt x="0" y="0"/>
                </a:lnTo>
                <a:close/>
              </a:path>
            </a:pathLst>
          </a:custGeom>
          <a:blipFill>
            <a:blip r:embed="rId2"/>
            <a:stretch>
              <a:fillRect t="-565" b="-565"/>
            </a:stretch>
          </a:blipFill>
        </p:spPr>
      </p:sp>
      <p:sp>
        <p:nvSpPr>
          <p:cNvPr id="3" name="TextBox 3"/>
          <p:cNvSpPr txBox="1"/>
          <p:nvPr/>
        </p:nvSpPr>
        <p:spPr>
          <a:xfrm>
            <a:off x="1028700" y="1276350"/>
            <a:ext cx="8987857"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Why Sleep Matters</a:t>
            </a:r>
          </a:p>
        </p:txBody>
      </p:sp>
      <p:sp>
        <p:nvSpPr>
          <p:cNvPr id="4" name="TextBox 4"/>
          <p:cNvSpPr txBox="1"/>
          <p:nvPr/>
        </p:nvSpPr>
        <p:spPr>
          <a:xfrm>
            <a:off x="1028700" y="4576159"/>
            <a:ext cx="8987857" cy="556932"/>
          </a:xfrm>
          <a:prstGeom prst="rect">
            <a:avLst/>
          </a:prstGeom>
        </p:spPr>
        <p:txBody>
          <a:bodyPr lIns="0" tIns="0" rIns="0" bIns="0" rtlCol="0" anchor="t">
            <a:spAutoFit/>
          </a:bodyPr>
          <a:lstStyle/>
          <a:p>
            <a:pPr marL="0" lvl="0" indent="0" algn="l">
              <a:lnSpc>
                <a:spcPts val="2249"/>
              </a:lnSpc>
              <a:spcBef>
                <a:spcPct val="0"/>
              </a:spcBef>
            </a:pPr>
            <a:r>
              <a:rPr lang="en-US" sz="2499" u="none" strike="noStrike" spc="-99">
                <a:solidFill>
                  <a:srgbClr val="171616"/>
                </a:solidFill>
                <a:latin typeface="Montserrat"/>
                <a:ea typeface="Montserrat"/>
                <a:cs typeface="Montserrat"/>
                <a:sym typeface="Montserrat"/>
              </a:rPr>
              <a:t>Sleep is vital for physical, emotional, and mental health. Poor sleep during menopause can:</a:t>
            </a:r>
          </a:p>
        </p:txBody>
      </p:sp>
      <p:sp>
        <p:nvSpPr>
          <p:cNvPr id="5" name="TextBox 5"/>
          <p:cNvSpPr txBox="1"/>
          <p:nvPr/>
        </p:nvSpPr>
        <p:spPr>
          <a:xfrm>
            <a:off x="1028700" y="5540373"/>
            <a:ext cx="8987857" cy="2209240"/>
          </a:xfrm>
          <a:prstGeom prst="rect">
            <a:avLst/>
          </a:prstGeom>
        </p:spPr>
        <p:txBody>
          <a:bodyPr lIns="0" tIns="0" rIns="0" bIns="0" rtlCol="0" anchor="t">
            <a:spAutoFit/>
          </a:bodyPr>
          <a:lstStyle/>
          <a:p>
            <a:pPr marL="539749" lvl="1" indent="-269875" algn="l">
              <a:lnSpc>
                <a:spcPts val="2999"/>
              </a:lnSpc>
              <a:buFont typeface="Arial"/>
              <a:buChar char="•"/>
            </a:pPr>
            <a:r>
              <a:rPr lang="en-US" sz="2499" u="none" strike="noStrike" spc="-22">
                <a:solidFill>
                  <a:srgbClr val="171616"/>
                </a:solidFill>
                <a:latin typeface="Montserrat"/>
                <a:ea typeface="Montserrat"/>
                <a:cs typeface="Montserrat"/>
                <a:sym typeface="Montserrat"/>
              </a:rPr>
              <a:t>Worsen symptoms like hot flashes and mood swings.</a:t>
            </a:r>
          </a:p>
          <a:p>
            <a:pPr algn="l">
              <a:lnSpc>
                <a:spcPts val="2999"/>
              </a:lnSpc>
            </a:pPr>
            <a:endParaRPr lang="en-US" sz="2499" u="none" strike="noStrike" spc="-22">
              <a:solidFill>
                <a:srgbClr val="171616"/>
              </a:solidFill>
              <a:latin typeface="Montserrat"/>
              <a:ea typeface="Montserrat"/>
              <a:cs typeface="Montserrat"/>
              <a:sym typeface="Montserrat"/>
            </a:endParaRPr>
          </a:p>
          <a:p>
            <a:pPr marL="539749" lvl="1" indent="-269875" algn="l">
              <a:lnSpc>
                <a:spcPts val="2999"/>
              </a:lnSpc>
              <a:buFont typeface="Arial"/>
              <a:buChar char="•"/>
            </a:pPr>
            <a:r>
              <a:rPr lang="en-US" sz="2499" u="none" strike="noStrike" spc="-22">
                <a:solidFill>
                  <a:srgbClr val="171616"/>
                </a:solidFill>
                <a:latin typeface="Montserrat"/>
                <a:ea typeface="Montserrat"/>
                <a:cs typeface="Montserrat"/>
                <a:sym typeface="Montserrat"/>
              </a:rPr>
              <a:t>Increase the risk of chronic conditions like heart disease.</a:t>
            </a:r>
          </a:p>
          <a:p>
            <a:pPr algn="l">
              <a:lnSpc>
                <a:spcPts val="2999"/>
              </a:lnSpc>
            </a:pPr>
            <a:endParaRPr lang="en-US" sz="2499" u="none" strike="noStrike" spc="-22">
              <a:solidFill>
                <a:srgbClr val="171616"/>
              </a:solidFill>
              <a:latin typeface="Montserrat"/>
              <a:ea typeface="Montserrat"/>
              <a:cs typeface="Montserrat"/>
              <a:sym typeface="Montserrat"/>
            </a:endParaRPr>
          </a:p>
          <a:p>
            <a:pPr marL="539749" lvl="1" indent="-269875" algn="l">
              <a:lnSpc>
                <a:spcPts val="2999"/>
              </a:lnSpc>
              <a:buFont typeface="Arial"/>
              <a:buChar char="•"/>
            </a:pPr>
            <a:r>
              <a:rPr lang="en-US" sz="2499" u="none" strike="noStrike" spc="-22">
                <a:solidFill>
                  <a:srgbClr val="171616"/>
                </a:solidFill>
                <a:latin typeface="Montserrat"/>
                <a:ea typeface="Montserrat"/>
                <a:cs typeface="Montserrat"/>
                <a:sym typeface="Montserrat"/>
              </a:rPr>
              <a:t>Impair cognitive function and memory.</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Freeform 2"/>
          <p:cNvSpPr/>
          <p:nvPr/>
        </p:nvSpPr>
        <p:spPr>
          <a:xfrm>
            <a:off x="14892453" y="0"/>
            <a:ext cx="5411484" cy="10287000"/>
          </a:xfrm>
          <a:custGeom>
            <a:avLst/>
            <a:gdLst/>
            <a:ahLst/>
            <a:cxnLst/>
            <a:rect l="l" t="t" r="r" b="b"/>
            <a:pathLst>
              <a:path w="5411484" h="10287000">
                <a:moveTo>
                  <a:pt x="0" y="0"/>
                </a:moveTo>
                <a:lnTo>
                  <a:pt x="5411484" y="0"/>
                </a:lnTo>
                <a:lnTo>
                  <a:pt x="5411484" y="10287000"/>
                </a:lnTo>
                <a:lnTo>
                  <a:pt x="0" y="10287000"/>
                </a:lnTo>
                <a:lnTo>
                  <a:pt x="0" y="0"/>
                </a:lnTo>
                <a:close/>
              </a:path>
            </a:pathLst>
          </a:custGeom>
          <a:blipFill>
            <a:blip r:embed="rId2"/>
            <a:stretch>
              <a:fillRect l="-37325" t="-4494" b="-3933"/>
            </a:stretch>
          </a:blipFill>
        </p:spPr>
      </p:sp>
      <p:sp>
        <p:nvSpPr>
          <p:cNvPr id="3" name="Freeform 3"/>
          <p:cNvSpPr/>
          <p:nvPr/>
        </p:nvSpPr>
        <p:spPr>
          <a:xfrm>
            <a:off x="12125556" y="7653453"/>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sp>
      <p:sp>
        <p:nvSpPr>
          <p:cNvPr id="4" name="Freeform 4"/>
          <p:cNvSpPr/>
          <p:nvPr/>
        </p:nvSpPr>
        <p:spPr>
          <a:xfrm rot="-5400000">
            <a:off x="12125556" y="5019906"/>
            <a:ext cx="2633547" cy="2633547"/>
          </a:xfrm>
          <a:custGeom>
            <a:avLst/>
            <a:gdLst/>
            <a:ahLst/>
            <a:cxnLst/>
            <a:rect l="l" t="t" r="r" b="b"/>
            <a:pathLst>
              <a:path w="2633547" h="2633547">
                <a:moveTo>
                  <a:pt x="0" y="0"/>
                </a:moveTo>
                <a:lnTo>
                  <a:pt x="2633547" y="0"/>
                </a:lnTo>
                <a:lnTo>
                  <a:pt x="2633547" y="2633547"/>
                </a:lnTo>
                <a:lnTo>
                  <a:pt x="0" y="2633547"/>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sp>
      <p:sp>
        <p:nvSpPr>
          <p:cNvPr id="5" name="AutoShape 5"/>
          <p:cNvSpPr/>
          <p:nvPr/>
        </p:nvSpPr>
        <p:spPr>
          <a:xfrm flipV="1">
            <a:off x="14759103" y="-824016"/>
            <a:ext cx="0" cy="11687844"/>
          </a:xfrm>
          <a:prstGeom prst="line">
            <a:avLst/>
          </a:prstGeom>
          <a:ln w="285750" cap="flat">
            <a:solidFill>
              <a:srgbClr val="FFFFFF"/>
            </a:solidFill>
            <a:prstDash val="solid"/>
            <a:headEnd type="none" w="sm" len="sm"/>
            <a:tailEnd type="none" w="sm" len="sm"/>
          </a:ln>
        </p:spPr>
      </p:sp>
      <p:sp>
        <p:nvSpPr>
          <p:cNvPr id="6" name="TextBox 6"/>
          <p:cNvSpPr txBox="1"/>
          <p:nvPr/>
        </p:nvSpPr>
        <p:spPr>
          <a:xfrm>
            <a:off x="1028700" y="5048481"/>
            <a:ext cx="10257501" cy="2020234"/>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Night sweats disrupting sleep cycles.</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Insomnia due to anxiety or mood shifts.</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Sleep apnea or restless leg syndrome becoming more noticeable.</a:t>
            </a:r>
          </a:p>
        </p:txBody>
      </p:sp>
      <p:sp>
        <p:nvSpPr>
          <p:cNvPr id="7" name="TextBox 7"/>
          <p:cNvSpPr txBox="1"/>
          <p:nvPr/>
        </p:nvSpPr>
        <p:spPr>
          <a:xfrm>
            <a:off x="1028700" y="4279469"/>
            <a:ext cx="10257501" cy="287991"/>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171616"/>
                </a:solidFill>
                <a:latin typeface="Montserrat"/>
                <a:ea typeface="Montserrat"/>
                <a:cs typeface="Montserrat"/>
                <a:sym typeface="Montserrat"/>
              </a:rPr>
              <a:t>Hormonal and lifestyle changes during menopause can lead to:</a:t>
            </a:r>
          </a:p>
        </p:txBody>
      </p:sp>
      <p:sp>
        <p:nvSpPr>
          <p:cNvPr id="8" name="TextBox 8"/>
          <p:cNvSpPr txBox="1"/>
          <p:nvPr/>
        </p:nvSpPr>
        <p:spPr>
          <a:xfrm>
            <a:off x="1028700" y="1276350"/>
            <a:ext cx="10257501" cy="19811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Common Causes of Sleep Disruptions</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9144000" y="3008219"/>
            <a:ext cx="9144000" cy="6250081"/>
          </a:xfrm>
          <a:custGeom>
            <a:avLst/>
            <a:gdLst/>
            <a:ahLst/>
            <a:cxnLst/>
            <a:rect l="l" t="t" r="r" b="b"/>
            <a:pathLst>
              <a:path w="9144000" h="6250081">
                <a:moveTo>
                  <a:pt x="0" y="0"/>
                </a:moveTo>
                <a:lnTo>
                  <a:pt x="9144000" y="0"/>
                </a:lnTo>
                <a:lnTo>
                  <a:pt x="9144000" y="6250081"/>
                </a:lnTo>
                <a:lnTo>
                  <a:pt x="0" y="6250081"/>
                </a:lnTo>
                <a:lnTo>
                  <a:pt x="0" y="0"/>
                </a:lnTo>
                <a:close/>
              </a:path>
            </a:pathLst>
          </a:custGeom>
          <a:blipFill>
            <a:blip r:embed="rId2"/>
            <a:stretch>
              <a:fillRect l="-1295" r="-1295"/>
            </a:stretch>
          </a:blipFill>
        </p:spPr>
      </p:sp>
      <p:sp>
        <p:nvSpPr>
          <p:cNvPr id="4" name="TextBox 4"/>
          <p:cNvSpPr txBox="1"/>
          <p:nvPr/>
        </p:nvSpPr>
        <p:spPr>
          <a:xfrm>
            <a:off x="1028700" y="5208370"/>
            <a:ext cx="7545079" cy="2020234"/>
          </a:xfrm>
          <a:prstGeom prst="rect">
            <a:avLst/>
          </a:prstGeom>
        </p:spPr>
        <p:txBody>
          <a:bodyPr lIns="0" tIns="0" rIns="0" bIns="0" rtlCol="0" anchor="t">
            <a:spAutoFit/>
          </a:bodyPr>
          <a:lstStyle/>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Regulating temperature control.</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Supporting melatonin production for sleep cycles.</a:t>
            </a:r>
          </a:p>
          <a:p>
            <a:pPr algn="l">
              <a:lnSpc>
                <a:spcPts val="2749"/>
              </a:lnSpc>
              <a:spcBef>
                <a:spcPct val="0"/>
              </a:spcBef>
            </a:pPr>
            <a:endParaRPr lang="en-US" sz="2499" u="none" strike="noStrike" spc="-22">
              <a:solidFill>
                <a:srgbClr val="171616"/>
              </a:solidFill>
              <a:latin typeface="Montserrat"/>
              <a:ea typeface="Montserrat"/>
              <a:cs typeface="Montserrat"/>
              <a:sym typeface="Montserrat"/>
            </a:endParaRPr>
          </a:p>
          <a:p>
            <a:pPr marL="539749" lvl="1" indent="-269875" algn="l">
              <a:lnSpc>
                <a:spcPts val="2749"/>
              </a:lnSpc>
              <a:spcBef>
                <a:spcPct val="0"/>
              </a:spcBef>
              <a:buFont typeface="Arial"/>
              <a:buChar char="•"/>
            </a:pPr>
            <a:r>
              <a:rPr lang="en-US" sz="2499" u="none" strike="noStrike" spc="-22">
                <a:solidFill>
                  <a:srgbClr val="171616"/>
                </a:solidFill>
                <a:latin typeface="Montserrat"/>
                <a:ea typeface="Montserrat"/>
                <a:cs typeface="Montserrat"/>
                <a:sym typeface="Montserrat"/>
              </a:rPr>
              <a:t>Reducing cortisol (stress hormone) levels.</a:t>
            </a:r>
          </a:p>
        </p:txBody>
      </p:sp>
      <p:sp>
        <p:nvSpPr>
          <p:cNvPr id="5" name="TextBox 5"/>
          <p:cNvSpPr txBox="1"/>
          <p:nvPr/>
        </p:nvSpPr>
        <p:spPr>
          <a:xfrm>
            <a:off x="1028700" y="4410946"/>
            <a:ext cx="7545079" cy="287991"/>
          </a:xfrm>
          <a:prstGeom prst="rect">
            <a:avLst/>
          </a:prstGeom>
        </p:spPr>
        <p:txBody>
          <a:bodyPr lIns="0" tIns="0" rIns="0" bIns="0" rtlCol="0" anchor="t">
            <a:spAutoFit/>
          </a:bodyPr>
          <a:lstStyle/>
          <a:p>
            <a:pPr marL="0" lvl="0" indent="0" algn="l">
              <a:lnSpc>
                <a:spcPts val="2249"/>
              </a:lnSpc>
              <a:spcBef>
                <a:spcPct val="0"/>
              </a:spcBef>
            </a:pPr>
            <a:r>
              <a:rPr lang="en-US" sz="2499" u="none" strike="noStrike" spc="-22">
                <a:solidFill>
                  <a:srgbClr val="171616"/>
                </a:solidFill>
                <a:latin typeface="Montserrat"/>
                <a:ea typeface="Montserrat"/>
                <a:cs typeface="Montserrat"/>
                <a:sym typeface="Montserrat"/>
              </a:rPr>
              <a:t>Estrogen and progesterone influence sleep by:</a:t>
            </a:r>
          </a:p>
        </p:txBody>
      </p:sp>
      <p:sp>
        <p:nvSpPr>
          <p:cNvPr id="6" name="TextBox 6"/>
          <p:cNvSpPr txBox="1"/>
          <p:nvPr/>
        </p:nvSpPr>
        <p:spPr>
          <a:xfrm>
            <a:off x="1028700" y="1276350"/>
            <a:ext cx="16230600" cy="1028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The Role of Hormones</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TextBox 2"/>
          <p:cNvSpPr txBox="1"/>
          <p:nvPr/>
        </p:nvSpPr>
        <p:spPr>
          <a:xfrm>
            <a:off x="1028700" y="3800476"/>
            <a:ext cx="9701788" cy="2933699"/>
          </a:xfrm>
          <a:prstGeom prst="rect">
            <a:avLst/>
          </a:prstGeom>
        </p:spPr>
        <p:txBody>
          <a:bodyPr lIns="0" tIns="0" rIns="0" bIns="0" rtlCol="0" anchor="t">
            <a:spAutoFit/>
          </a:bodyPr>
          <a:lstStyle/>
          <a:p>
            <a:pPr marL="0" lvl="0" indent="0" algn="l">
              <a:lnSpc>
                <a:spcPts val="7649"/>
              </a:lnSpc>
              <a:spcBef>
                <a:spcPct val="0"/>
              </a:spcBef>
            </a:pPr>
            <a:r>
              <a:rPr lang="en-US" sz="8499" u="none" strike="noStrike" spc="-339">
                <a:solidFill>
                  <a:srgbClr val="171616"/>
                </a:solidFill>
                <a:latin typeface="Montserrat"/>
                <a:ea typeface="Montserrat"/>
                <a:cs typeface="Montserrat"/>
                <a:sym typeface="Montserrat"/>
              </a:rPr>
              <a:t>2. Medical and Non-Medical Sleep Aids</a:t>
            </a:r>
          </a:p>
        </p:txBody>
      </p:sp>
      <p:sp>
        <p:nvSpPr>
          <p:cNvPr id="3" name="Freeform 3"/>
          <p:cNvSpPr/>
          <p:nvPr/>
        </p:nvSpPr>
        <p:spPr>
          <a:xfrm rot="-10800000">
            <a:off x="14690626" y="1655917"/>
            <a:ext cx="1461230" cy="1461230"/>
          </a:xfrm>
          <a:custGeom>
            <a:avLst/>
            <a:gdLst/>
            <a:ahLst/>
            <a:cxnLst/>
            <a:rect l="l" t="t" r="r" b="b"/>
            <a:pathLst>
              <a:path w="1461230" h="1461230">
                <a:moveTo>
                  <a:pt x="0" y="0"/>
                </a:moveTo>
                <a:lnTo>
                  <a:pt x="1461230" y="0"/>
                </a:lnTo>
                <a:lnTo>
                  <a:pt x="1461230" y="1461230"/>
                </a:lnTo>
                <a:lnTo>
                  <a:pt x="0" y="146123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sp>
      <p:sp>
        <p:nvSpPr>
          <p:cNvPr id="4" name="Freeform 4"/>
          <p:cNvSpPr/>
          <p:nvPr/>
        </p:nvSpPr>
        <p:spPr>
          <a:xfrm rot="-10800000">
            <a:off x="12580043" y="477281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4">
              <a:extLst>
                <a:ext uri="{96DAC541-7B7A-43D3-8B79-37D633B846F1}">
                  <asvg:svgBlip xmlns:asvg="http://schemas.microsoft.com/office/drawing/2016/SVG/main" r:embed="rId5"/>
                </a:ext>
              </a:extLst>
            </a:blip>
            <a:stretch>
              <a:fillRect/>
            </a:stretch>
          </a:blipFill>
        </p:spPr>
      </p:sp>
      <p:sp>
        <p:nvSpPr>
          <p:cNvPr id="5" name="Freeform 5"/>
          <p:cNvSpPr/>
          <p:nvPr/>
        </p:nvSpPr>
        <p:spPr>
          <a:xfrm rot="-10800000">
            <a:off x="12580043" y="6698141"/>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sp>
      <p:sp>
        <p:nvSpPr>
          <p:cNvPr id="6" name="Freeform 6"/>
          <p:cNvSpPr/>
          <p:nvPr/>
        </p:nvSpPr>
        <p:spPr>
          <a:xfrm rot="-8515644">
            <a:off x="11807343" y="2642248"/>
            <a:ext cx="3865884" cy="1932942"/>
          </a:xfrm>
          <a:custGeom>
            <a:avLst/>
            <a:gdLst/>
            <a:ahLst/>
            <a:cxnLst/>
            <a:rect l="l" t="t" r="r" b="b"/>
            <a:pathLst>
              <a:path w="3865884" h="1932942">
                <a:moveTo>
                  <a:pt x="0" y="0"/>
                </a:moveTo>
                <a:lnTo>
                  <a:pt x="3865884" y="0"/>
                </a:lnTo>
                <a:lnTo>
                  <a:pt x="3865884" y="1932942"/>
                </a:lnTo>
                <a:lnTo>
                  <a:pt x="0" y="1932942"/>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sp>
      <p:sp>
        <p:nvSpPr>
          <p:cNvPr id="7" name="AutoShape 7"/>
          <p:cNvSpPr/>
          <p:nvPr/>
        </p:nvSpPr>
        <p:spPr>
          <a:xfrm flipV="1">
            <a:off x="14557276" y="-870706"/>
            <a:ext cx="0" cy="11687844"/>
          </a:xfrm>
          <a:prstGeom prst="line">
            <a:avLst/>
          </a:prstGeom>
          <a:ln w="285750" cap="flat">
            <a:solidFill>
              <a:srgbClr val="FFFFFF"/>
            </a:solidFill>
            <a:prstDash val="solid"/>
            <a:headEnd type="none" w="sm" len="sm"/>
            <a:tailEnd type="none" w="sm" len="sm"/>
          </a:ln>
        </p:spPr>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D8D9DB"/>
        </a:solidFill>
        <a:effectLst/>
      </p:bgPr>
    </p:bg>
    <p:spTree>
      <p:nvGrpSpPr>
        <p:cNvPr id="1" name=""/>
        <p:cNvGrpSpPr/>
        <p:nvPr/>
      </p:nvGrpSpPr>
      <p:grpSpPr>
        <a:xfrm>
          <a:off x="0" y="0"/>
          <a:ext cx="0" cy="0"/>
          <a:chOff x="0" y="0"/>
          <a:chExt cx="0" cy="0"/>
        </a:xfrm>
      </p:grpSpPr>
      <p:sp>
        <p:nvSpPr>
          <p:cNvPr id="2" name="AutoShape 2"/>
          <p:cNvSpPr/>
          <p:nvPr/>
        </p:nvSpPr>
        <p:spPr>
          <a:xfrm>
            <a:off x="0" y="9401175"/>
            <a:ext cx="18601781" cy="0"/>
          </a:xfrm>
          <a:prstGeom prst="line">
            <a:avLst/>
          </a:prstGeom>
          <a:ln w="285750" cap="flat">
            <a:solidFill>
              <a:srgbClr val="FFFFFF"/>
            </a:solidFill>
            <a:prstDash val="solid"/>
            <a:headEnd type="none" w="sm" len="sm"/>
            <a:tailEnd type="none" w="sm" len="sm"/>
          </a:ln>
        </p:spPr>
      </p:sp>
      <p:sp>
        <p:nvSpPr>
          <p:cNvPr id="3" name="Freeform 3"/>
          <p:cNvSpPr/>
          <p:nvPr/>
        </p:nvSpPr>
        <p:spPr>
          <a:xfrm>
            <a:off x="0" y="-1106581"/>
            <a:ext cx="18288000" cy="4673414"/>
          </a:xfrm>
          <a:custGeom>
            <a:avLst/>
            <a:gdLst/>
            <a:ahLst/>
            <a:cxnLst/>
            <a:rect l="l" t="t" r="r" b="b"/>
            <a:pathLst>
              <a:path w="18288000" h="4673414">
                <a:moveTo>
                  <a:pt x="0" y="0"/>
                </a:moveTo>
                <a:lnTo>
                  <a:pt x="18288000" y="0"/>
                </a:lnTo>
                <a:lnTo>
                  <a:pt x="18288000" y="4673414"/>
                </a:lnTo>
                <a:lnTo>
                  <a:pt x="0" y="4673414"/>
                </a:lnTo>
                <a:lnTo>
                  <a:pt x="0" y="0"/>
                </a:lnTo>
                <a:close/>
              </a:path>
            </a:pathLst>
          </a:custGeom>
          <a:blipFill>
            <a:blip r:embed="rId2"/>
            <a:stretch>
              <a:fillRect t="-141793" b="-18923"/>
            </a:stretch>
          </a:blipFill>
        </p:spPr>
      </p:sp>
      <p:sp>
        <p:nvSpPr>
          <p:cNvPr id="4" name="TextBox 4"/>
          <p:cNvSpPr txBox="1"/>
          <p:nvPr/>
        </p:nvSpPr>
        <p:spPr>
          <a:xfrm>
            <a:off x="1028700" y="4361703"/>
            <a:ext cx="16143315" cy="829188"/>
          </a:xfrm>
          <a:prstGeom prst="rect">
            <a:avLst/>
          </a:prstGeom>
        </p:spPr>
        <p:txBody>
          <a:bodyPr lIns="0" tIns="0" rIns="0" bIns="0" rtlCol="0" anchor="t">
            <a:spAutoFit/>
          </a:bodyPr>
          <a:lstStyle/>
          <a:p>
            <a:pPr marL="0" lvl="0" indent="0" algn="l">
              <a:lnSpc>
                <a:spcPts val="6087"/>
              </a:lnSpc>
              <a:spcBef>
                <a:spcPct val="0"/>
              </a:spcBef>
            </a:pPr>
            <a:r>
              <a:rPr lang="en-US" sz="6763" u="none" strike="noStrike" spc="-270">
                <a:solidFill>
                  <a:srgbClr val="171616"/>
                </a:solidFill>
                <a:latin typeface="Montserrat"/>
                <a:ea typeface="Montserrat"/>
                <a:cs typeface="Montserrat"/>
                <a:sym typeface="Montserrat"/>
              </a:rPr>
              <a:t>Hormone Replacement Therapy (HRT)</a:t>
            </a:r>
          </a:p>
        </p:txBody>
      </p:sp>
      <p:sp>
        <p:nvSpPr>
          <p:cNvPr id="5" name="TextBox 5"/>
          <p:cNvSpPr txBox="1"/>
          <p:nvPr/>
        </p:nvSpPr>
        <p:spPr>
          <a:xfrm>
            <a:off x="1028700" y="6096049"/>
            <a:ext cx="16230600" cy="360269"/>
          </a:xfrm>
          <a:prstGeom prst="rect">
            <a:avLst/>
          </a:prstGeom>
        </p:spPr>
        <p:txBody>
          <a:bodyPr lIns="0" tIns="0" rIns="0" bIns="0" rtlCol="0" anchor="t">
            <a:spAutoFit/>
          </a:bodyPr>
          <a:lstStyle/>
          <a:p>
            <a:pPr marL="0" lvl="0" indent="0" algn="l">
              <a:lnSpc>
                <a:spcPts val="2999"/>
              </a:lnSpc>
              <a:spcBef>
                <a:spcPct val="0"/>
              </a:spcBef>
            </a:pPr>
            <a:r>
              <a:rPr lang="en-US" sz="2499" u="none" strike="noStrike" spc="-22">
                <a:solidFill>
                  <a:srgbClr val="171616"/>
                </a:solidFill>
                <a:latin typeface="Montserrat"/>
                <a:ea typeface="Montserrat"/>
                <a:cs typeface="Montserrat"/>
                <a:sym typeface="Montserrat"/>
              </a:rPr>
              <a:t>HRT can help by addressing the root causes of menopausal sleep issues:</a:t>
            </a:r>
          </a:p>
        </p:txBody>
      </p:sp>
      <p:sp>
        <p:nvSpPr>
          <p:cNvPr id="6" name="TextBox 6"/>
          <p:cNvSpPr txBox="1"/>
          <p:nvPr/>
        </p:nvSpPr>
        <p:spPr>
          <a:xfrm>
            <a:off x="1028700" y="7313770"/>
            <a:ext cx="16230600" cy="339351"/>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Reducing night sweats and hot flashes.</a:t>
            </a:r>
          </a:p>
        </p:txBody>
      </p:sp>
      <p:sp>
        <p:nvSpPr>
          <p:cNvPr id="7" name="TextBox 7"/>
          <p:cNvSpPr txBox="1"/>
          <p:nvPr/>
        </p:nvSpPr>
        <p:spPr>
          <a:xfrm>
            <a:off x="1028700" y="8023315"/>
            <a:ext cx="16143315" cy="339351"/>
          </a:xfrm>
          <a:prstGeom prst="rect">
            <a:avLst/>
          </a:prstGeom>
        </p:spPr>
        <p:txBody>
          <a:bodyPr lIns="0" tIns="0" rIns="0" bIns="0" rtlCol="0" anchor="t">
            <a:spAutoFit/>
          </a:bodyPr>
          <a:lstStyle/>
          <a:p>
            <a:pPr marL="539749" lvl="1" indent="-269875" algn="l">
              <a:lnSpc>
                <a:spcPts val="2749"/>
              </a:lnSpc>
              <a:buFont typeface="Arial"/>
              <a:buChar char="•"/>
            </a:pPr>
            <a:r>
              <a:rPr lang="en-US" sz="2499" u="none" strike="noStrike" spc="-22">
                <a:solidFill>
                  <a:srgbClr val="171616"/>
                </a:solidFill>
                <a:latin typeface="Montserrat"/>
                <a:ea typeface="Montserrat"/>
                <a:cs typeface="Montserrat"/>
                <a:sym typeface="Montserrat"/>
              </a:rPr>
              <a:t>Balancing hormones for improved rest.</a:t>
            </a: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4</TotalTime>
  <Words>942</Words>
  <Application>Microsoft Office PowerPoint</Application>
  <PresentationFormat>Custom</PresentationFormat>
  <Paragraphs>144</Paragraphs>
  <Slides>30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30</vt:i4>
      </vt:variant>
    </vt:vector>
  </HeadingPairs>
  <TitlesOfParts>
    <vt:vector size="36" baseType="lpstr">
      <vt:lpstr>Calibri</vt:lpstr>
      <vt:lpstr>Arial</vt:lpstr>
      <vt:lpstr>Montserrat</vt:lpstr>
      <vt:lpstr>Montserrat Bold</vt:lpstr>
      <vt:lpstr>Montserrat Italics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CM0008 Menopause Sleep and Menopause - Presentation</dc:title>
  <dc:creator>USER</dc:creator>
  <cp:lastModifiedBy>USER</cp:lastModifiedBy>
  <cp:revision>2</cp:revision>
  <dcterms:created xsi:type="dcterms:W3CDTF">2006-08-16T00:00:00Z</dcterms:created>
  <dcterms:modified xsi:type="dcterms:W3CDTF">2025-03-06T19:38:02Z</dcterms:modified>
  <dc:identifier>DAGeFbReNhI</dc:identifier>
</cp:coreProperties>
</file>