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Montserrat" panose="00000500000000000000" pitchFamily="2" charset="0"/>
      <p:regular r:id="rId37"/>
    </p:embeddedFont>
    <p:embeddedFont>
      <p:font typeface="Montserrat Bold" panose="00000800000000000000" pitchFamily="2" charset="0"/>
      <p:regular r:id="rId38"/>
      <p:bold r:id="rId39"/>
    </p:embeddedFont>
    <p:embeddedFont>
      <p:font typeface="Montserrat Italics"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5.sv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sp>
        <p:nvSpPr>
          <p:cNvPr id="3" name="TextBox 3"/>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4" name="TextBox 4"/>
          <p:cNvSpPr txBox="1"/>
          <p:nvPr/>
        </p:nvSpPr>
        <p:spPr>
          <a:xfrm>
            <a:off x="1221666" y="2193106"/>
            <a:ext cx="9915443" cy="1875419"/>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grpSp>
        <p:nvGrpSpPr>
          <p:cNvPr id="5" name="Group 5"/>
          <p:cNvGrpSpPr/>
          <p:nvPr/>
        </p:nvGrpSpPr>
        <p:grpSpPr>
          <a:xfrm>
            <a:off x="1351263" y="3897332"/>
            <a:ext cx="7959465" cy="1104631"/>
            <a:chOff x="0" y="0"/>
            <a:chExt cx="10612621" cy="1472841"/>
          </a:xfrm>
        </p:grpSpPr>
        <p:sp>
          <p:nvSpPr>
            <p:cNvPr id="6" name="TextBox 6"/>
            <p:cNvSpPr txBox="1"/>
            <p:nvPr/>
          </p:nvSpPr>
          <p:spPr>
            <a:xfrm>
              <a:off x="0" y="85725"/>
              <a:ext cx="10612621" cy="479951"/>
            </a:xfrm>
            <a:prstGeom prst="rect">
              <a:avLst/>
            </a:prstGeom>
          </p:spPr>
          <p:txBody>
            <a:bodyPr lIns="0" tIns="0" rIns="0" bIns="0" rtlCol="0" anchor="t">
              <a:spAutoFit/>
            </a:bodyPr>
            <a:lstStyle/>
            <a:p>
              <a:pPr marL="0" lvl="0" indent="0" algn="l">
                <a:lnSpc>
                  <a:spcPts val="2610"/>
                </a:lnSpc>
                <a:spcBef>
                  <a:spcPct val="0"/>
                </a:spcBef>
              </a:pPr>
              <a:r>
                <a:rPr lang="en-US" sz="2900" u="none" strike="noStrike" spc="-116">
                  <a:solidFill>
                    <a:srgbClr val="000000"/>
                  </a:solidFill>
                  <a:latin typeface="Montserrat"/>
                  <a:ea typeface="Montserrat"/>
                  <a:cs typeface="Montserrat"/>
                  <a:sym typeface="Montserrat"/>
                </a:rPr>
                <a:t>M0009</a:t>
              </a:r>
            </a:p>
          </p:txBody>
        </p:sp>
        <p:sp>
          <p:nvSpPr>
            <p:cNvPr id="7" name="TextBox 7"/>
            <p:cNvSpPr txBox="1"/>
            <p:nvPr/>
          </p:nvSpPr>
          <p:spPr>
            <a:xfrm>
              <a:off x="0" y="987066"/>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pic>
        <p:nvPicPr>
          <p:cNvPr id="9" name="Picture 8">
            <a:extLst>
              <a:ext uri="{FF2B5EF4-FFF2-40B4-BE49-F238E27FC236}">
                <a16:creationId xmlns:a16="http://schemas.microsoft.com/office/drawing/2014/main" id="{B9DEDE01-04BE-4320-8406-D73549C16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963655"/>
            <a:ext cx="3063246" cy="2859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109056"/>
            <a:ext cx="12060973" cy="2439899"/>
            <a:chOff x="0" y="0"/>
            <a:chExt cx="16081297" cy="3253199"/>
          </a:xfrm>
        </p:grpSpPr>
        <p:sp>
          <p:nvSpPr>
            <p:cNvPr id="3" name="TextBox 3"/>
            <p:cNvSpPr txBox="1"/>
            <p:nvPr/>
          </p:nvSpPr>
          <p:spPr>
            <a:xfrm>
              <a:off x="0" y="9525"/>
              <a:ext cx="16081297"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Vaginal Estrogen Therapy:</a:t>
              </a:r>
              <a:r>
                <a:rPr lang="en-US" sz="2499" spc="-22">
                  <a:solidFill>
                    <a:srgbClr val="171616"/>
                  </a:solidFill>
                  <a:latin typeface="Montserrat"/>
                  <a:ea typeface="Montserrat"/>
                  <a:cs typeface="Montserrat"/>
                  <a:sym typeface="Montserrat"/>
                </a:rPr>
                <a:t> Low-dose creams, rings, or tablets to restore moisture and elasticity.</a:t>
              </a:r>
            </a:p>
          </p:txBody>
        </p:sp>
        <p:sp>
          <p:nvSpPr>
            <p:cNvPr id="4" name="TextBox 4"/>
            <p:cNvSpPr txBox="1"/>
            <p:nvPr/>
          </p:nvSpPr>
          <p:spPr>
            <a:xfrm>
              <a:off x="0" y="1419940"/>
              <a:ext cx="16081297"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Non-Hormonal Lubricants:</a:t>
              </a:r>
              <a:r>
                <a:rPr lang="en-US" sz="2499" spc="-22">
                  <a:solidFill>
                    <a:srgbClr val="171616"/>
                  </a:solidFill>
                  <a:latin typeface="Montserrat"/>
                  <a:ea typeface="Montserrat"/>
                  <a:cs typeface="Montserrat"/>
                  <a:sym typeface="Montserrat"/>
                </a:rPr>
                <a:t> Water-based or silicone-based options for immediate relief.</a:t>
              </a:r>
            </a:p>
          </p:txBody>
        </p:sp>
        <p:sp>
          <p:nvSpPr>
            <p:cNvPr id="5" name="TextBox 5"/>
            <p:cNvSpPr txBox="1"/>
            <p:nvPr/>
          </p:nvSpPr>
          <p:spPr>
            <a:xfrm>
              <a:off x="0" y="2769665"/>
              <a:ext cx="16081297" cy="483534"/>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Vaginal Moisturizers:</a:t>
              </a:r>
              <a:r>
                <a:rPr lang="en-US" sz="2499" spc="-22">
                  <a:solidFill>
                    <a:srgbClr val="171616"/>
                  </a:solidFill>
                  <a:latin typeface="Montserrat"/>
                  <a:ea typeface="Montserrat"/>
                  <a:cs typeface="Montserrat"/>
                  <a:sym typeface="Montserrat"/>
                </a:rPr>
                <a:t> Long-term hydration for daily comfort.</a:t>
              </a:r>
            </a:p>
          </p:txBody>
        </p:sp>
      </p:grpSp>
      <p:sp>
        <p:nvSpPr>
          <p:cNvPr id="6" name="TextBox 6"/>
          <p:cNvSpPr txBox="1"/>
          <p:nvPr/>
        </p:nvSpPr>
        <p:spPr>
          <a:xfrm>
            <a:off x="1028700" y="1277307"/>
            <a:ext cx="12060973"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Medical Solutions for Vaginal Dryness</a:t>
            </a:r>
          </a:p>
        </p:txBody>
      </p:sp>
      <p:sp>
        <p:nvSpPr>
          <p:cNvPr id="7" name="Freeform 7"/>
          <p:cNvSpPr/>
          <p:nvPr/>
        </p:nvSpPr>
        <p:spPr>
          <a:xfrm rot="5400000">
            <a:off x="15199028" y="3079399"/>
            <a:ext cx="4118629" cy="2059315"/>
          </a:xfrm>
          <a:custGeom>
            <a:avLst/>
            <a:gdLst/>
            <a:ahLst/>
            <a:cxnLst/>
            <a:rect l="l" t="t" r="r" b="b"/>
            <a:pathLst>
              <a:path w="4118629" h="2059315">
                <a:moveTo>
                  <a:pt x="0" y="0"/>
                </a:moveTo>
                <a:lnTo>
                  <a:pt x="4118629" y="0"/>
                </a:lnTo>
                <a:lnTo>
                  <a:pt x="4118629" y="2059314"/>
                </a:lnTo>
                <a:lnTo>
                  <a:pt x="0" y="20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0800000">
            <a:off x="14178944" y="2049741"/>
            <a:ext cx="2059315" cy="2059315"/>
          </a:xfrm>
          <a:custGeom>
            <a:avLst/>
            <a:gdLst/>
            <a:ahLst/>
            <a:cxnLst/>
            <a:rect l="l" t="t" r="r" b="b"/>
            <a:pathLst>
              <a:path w="2059315" h="2059315">
                <a:moveTo>
                  <a:pt x="0" y="0"/>
                </a:moveTo>
                <a:lnTo>
                  <a:pt x="2059315" y="0"/>
                </a:lnTo>
                <a:lnTo>
                  <a:pt x="2059315" y="2059315"/>
                </a:lnTo>
                <a:lnTo>
                  <a:pt x="0" y="2059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228685" y="0"/>
            <a:ext cx="2059315" cy="2059315"/>
          </a:xfrm>
          <a:custGeom>
            <a:avLst/>
            <a:gdLst/>
            <a:ahLst/>
            <a:cxnLst/>
            <a:rect l="l" t="t" r="r" b="b"/>
            <a:pathLst>
              <a:path w="2059315" h="2059315">
                <a:moveTo>
                  <a:pt x="0" y="0"/>
                </a:moveTo>
                <a:lnTo>
                  <a:pt x="2059315" y="0"/>
                </a:lnTo>
                <a:lnTo>
                  <a:pt x="2059315" y="2059315"/>
                </a:lnTo>
                <a:lnTo>
                  <a:pt x="0" y="2059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5400000">
            <a:off x="13149287" y="7198028"/>
            <a:ext cx="4118629" cy="2059315"/>
          </a:xfrm>
          <a:custGeom>
            <a:avLst/>
            <a:gdLst/>
            <a:ahLst/>
            <a:cxnLst/>
            <a:rect l="l" t="t" r="r" b="b"/>
            <a:pathLst>
              <a:path w="4118629" h="2059315">
                <a:moveTo>
                  <a:pt x="0" y="0"/>
                </a:moveTo>
                <a:lnTo>
                  <a:pt x="4118629" y="0"/>
                </a:lnTo>
                <a:lnTo>
                  <a:pt x="4118629" y="2059315"/>
                </a:lnTo>
                <a:lnTo>
                  <a:pt x="0" y="20593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0800000">
            <a:off x="16228685" y="6168371"/>
            <a:ext cx="2059315" cy="2059315"/>
          </a:xfrm>
          <a:custGeom>
            <a:avLst/>
            <a:gdLst/>
            <a:ahLst/>
            <a:cxnLst/>
            <a:rect l="l" t="t" r="r" b="b"/>
            <a:pathLst>
              <a:path w="2059315" h="2059315">
                <a:moveTo>
                  <a:pt x="0" y="0"/>
                </a:moveTo>
                <a:lnTo>
                  <a:pt x="2059315" y="0"/>
                </a:lnTo>
                <a:lnTo>
                  <a:pt x="2059315" y="2059314"/>
                </a:lnTo>
                <a:lnTo>
                  <a:pt x="0" y="2059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AutoShape 12"/>
          <p:cNvSpPr/>
          <p:nvPr/>
        </p:nvSpPr>
        <p:spPr>
          <a:xfrm>
            <a:off x="1028700" y="7539555"/>
            <a:ext cx="2931365" cy="0"/>
          </a:xfrm>
          <a:prstGeom prst="line">
            <a:avLst/>
          </a:prstGeom>
          <a:ln w="285750" cap="flat">
            <a:solidFill>
              <a:srgbClr val="C0B68B"/>
            </a:solidFill>
            <a:prstDash val="solid"/>
            <a:headEnd type="none" w="sm" len="sm"/>
            <a:tailEnd type="none" w="sm" len="sm"/>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53884" r="-53884"/>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grpSp>
        <p:nvGrpSpPr>
          <p:cNvPr id="7" name="Group 7"/>
          <p:cNvGrpSpPr/>
          <p:nvPr/>
        </p:nvGrpSpPr>
        <p:grpSpPr>
          <a:xfrm>
            <a:off x="1028700" y="5019906"/>
            <a:ext cx="10401779" cy="1317139"/>
            <a:chOff x="0" y="0"/>
            <a:chExt cx="13869038" cy="1756185"/>
          </a:xfrm>
        </p:grpSpPr>
        <p:sp>
          <p:nvSpPr>
            <p:cNvPr id="8" name="TextBox 8"/>
            <p:cNvSpPr txBox="1"/>
            <p:nvPr/>
          </p:nvSpPr>
          <p:spPr>
            <a:xfrm>
              <a:off x="0" y="28575"/>
              <a:ext cx="13869038" cy="910229"/>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Pelvic Floor Exercises:</a:t>
              </a:r>
              <a:r>
                <a:rPr lang="en-US" sz="2499" u="none" strike="noStrike" spc="-22">
                  <a:solidFill>
                    <a:srgbClr val="171616"/>
                  </a:solidFill>
                  <a:latin typeface="Montserrat"/>
                  <a:ea typeface="Montserrat"/>
                  <a:cs typeface="Montserrat"/>
                  <a:sym typeface="Montserrat"/>
                </a:rPr>
                <a:t> Improve blood flow and muscle strength in the vaginal area.</a:t>
              </a:r>
            </a:p>
          </p:txBody>
        </p:sp>
        <p:sp>
          <p:nvSpPr>
            <p:cNvPr id="9" name="TextBox 9"/>
            <p:cNvSpPr txBox="1"/>
            <p:nvPr/>
          </p:nvSpPr>
          <p:spPr>
            <a:xfrm>
              <a:off x="0" y="1294191"/>
              <a:ext cx="13869038" cy="461994"/>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Laser Treatments:</a:t>
              </a:r>
              <a:r>
                <a:rPr lang="en-US" sz="2499" u="none" strike="noStrike" spc="-22">
                  <a:solidFill>
                    <a:srgbClr val="171616"/>
                  </a:solidFill>
                  <a:latin typeface="Montserrat"/>
                  <a:ea typeface="Montserrat"/>
                  <a:cs typeface="Montserrat"/>
                  <a:sym typeface="Montserrat"/>
                </a:rPr>
                <a:t> Rejuvenate vaginal tissue for severe cases.</a:t>
              </a:r>
            </a:p>
          </p:txBody>
        </p:sp>
      </p:grpSp>
      <p:sp>
        <p:nvSpPr>
          <p:cNvPr id="10" name="TextBox 10"/>
          <p:cNvSpPr txBox="1"/>
          <p:nvPr/>
        </p:nvSpPr>
        <p:spPr>
          <a:xfrm>
            <a:off x="1028700" y="1276350"/>
            <a:ext cx="10401779"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Complementary Therapies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grpSp>
        <p:nvGrpSpPr>
          <p:cNvPr id="4" name="Group 4"/>
          <p:cNvGrpSpPr/>
          <p:nvPr/>
        </p:nvGrpSpPr>
        <p:grpSpPr>
          <a:xfrm>
            <a:off x="1028700" y="3008219"/>
            <a:ext cx="7588362" cy="3179487"/>
            <a:chOff x="0" y="0"/>
            <a:chExt cx="10117816" cy="4239316"/>
          </a:xfrm>
        </p:grpSpPr>
        <p:sp>
          <p:nvSpPr>
            <p:cNvPr id="5" name="TextBox 5"/>
            <p:cNvSpPr txBox="1"/>
            <p:nvPr/>
          </p:nvSpPr>
          <p:spPr>
            <a:xfrm>
              <a:off x="0" y="9525"/>
              <a:ext cx="10117816"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Stay hydrated to promote natural lubrication.</a:t>
              </a:r>
            </a:p>
          </p:txBody>
        </p:sp>
        <p:sp>
          <p:nvSpPr>
            <p:cNvPr id="6" name="TextBox 6"/>
            <p:cNvSpPr txBox="1"/>
            <p:nvPr/>
          </p:nvSpPr>
          <p:spPr>
            <a:xfrm>
              <a:off x="0" y="1912999"/>
              <a:ext cx="10117816" cy="483534"/>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Avoid harsh soaps or douches.</a:t>
              </a:r>
            </a:p>
          </p:txBody>
        </p:sp>
        <p:sp>
          <p:nvSpPr>
            <p:cNvPr id="7" name="TextBox 7"/>
            <p:cNvSpPr txBox="1"/>
            <p:nvPr/>
          </p:nvSpPr>
          <p:spPr>
            <a:xfrm>
              <a:off x="0" y="3262724"/>
              <a:ext cx="10117816"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Wear breathable cotton underwear to reduce irritation.</a:t>
              </a:r>
            </a:p>
          </p:txBody>
        </p:sp>
      </p:grpSp>
      <p:sp>
        <p:nvSpPr>
          <p:cNvPr id="8" name="TextBox 8"/>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Self-Care Tips for Vaginal Health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9796142"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3. Managing Libido Changes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80603" b="-80603"/>
            </a:stretch>
          </a:blipFill>
        </p:spPr>
      </p:sp>
      <p:sp>
        <p:nvSpPr>
          <p:cNvPr id="4" name="TextBox 4"/>
          <p:cNvSpPr txBox="1"/>
          <p:nvPr/>
        </p:nvSpPr>
        <p:spPr>
          <a:xfrm>
            <a:off x="1028700" y="4190761"/>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Hormonal Solutions for Libido</a:t>
            </a:r>
          </a:p>
        </p:txBody>
      </p:sp>
      <p:sp>
        <p:nvSpPr>
          <p:cNvPr id="5" name="TextBox 5"/>
          <p:cNvSpPr txBox="1"/>
          <p:nvPr/>
        </p:nvSpPr>
        <p:spPr>
          <a:xfrm>
            <a:off x="1028700" y="6144792"/>
            <a:ext cx="16230600"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For women experiencing decreased desire, options include:</a:t>
            </a:r>
          </a:p>
        </p:txBody>
      </p:sp>
      <p:sp>
        <p:nvSpPr>
          <p:cNvPr id="6" name="TextBox 6"/>
          <p:cNvSpPr txBox="1"/>
          <p:nvPr/>
        </p:nvSpPr>
        <p:spPr>
          <a:xfrm>
            <a:off x="1028700" y="6867320"/>
            <a:ext cx="16230600" cy="339351"/>
          </a:xfrm>
          <a:prstGeom prst="rect">
            <a:avLst/>
          </a:prstGeom>
        </p:spPr>
        <p:txBody>
          <a:bodyPr lIns="0" tIns="0" rIns="0" bIns="0" rtlCol="0" anchor="t">
            <a:spAutoFit/>
          </a:bodyPr>
          <a:lstStyle/>
          <a:p>
            <a:pPr marL="0" lvl="0" indent="0" algn="l">
              <a:lnSpc>
                <a:spcPts val="2749"/>
              </a:lnSpc>
              <a:spcBef>
                <a:spcPct val="0"/>
              </a:spcBef>
            </a:pPr>
            <a:r>
              <a:rPr lang="en-US" sz="2499" b="1" u="none" strike="noStrike" spc="-22">
                <a:solidFill>
                  <a:srgbClr val="171616"/>
                </a:solidFill>
                <a:latin typeface="Montserrat Bold"/>
                <a:ea typeface="Montserrat Bold"/>
                <a:cs typeface="Montserrat Bold"/>
                <a:sym typeface="Montserrat Bold"/>
              </a:rPr>
              <a:t>Testosterone Therapy:</a:t>
            </a:r>
            <a:r>
              <a:rPr lang="en-US" sz="2499" u="none" strike="noStrike" spc="-22">
                <a:solidFill>
                  <a:srgbClr val="171616"/>
                </a:solidFill>
                <a:latin typeface="Montserrat"/>
                <a:ea typeface="Montserrat"/>
                <a:cs typeface="Montserrat"/>
                <a:sym typeface="Montserrat"/>
              </a:rPr>
              <a:t> Prescribed in low doses to boost libido.</a:t>
            </a:r>
          </a:p>
        </p:txBody>
      </p:sp>
      <p:sp>
        <p:nvSpPr>
          <p:cNvPr id="7" name="TextBox 7"/>
          <p:cNvSpPr txBox="1"/>
          <p:nvPr/>
        </p:nvSpPr>
        <p:spPr>
          <a:xfrm>
            <a:off x="1028700" y="7568622"/>
            <a:ext cx="16230600" cy="339351"/>
          </a:xfrm>
          <a:prstGeom prst="rect">
            <a:avLst/>
          </a:prstGeom>
        </p:spPr>
        <p:txBody>
          <a:bodyPr lIns="0" tIns="0" rIns="0" bIns="0" rtlCol="0" anchor="t">
            <a:spAutoFit/>
          </a:bodyPr>
          <a:lstStyle/>
          <a:p>
            <a:pPr marL="0" lvl="0" indent="0" algn="l">
              <a:lnSpc>
                <a:spcPts val="2749"/>
              </a:lnSpc>
              <a:spcBef>
                <a:spcPct val="0"/>
              </a:spcBef>
            </a:pPr>
            <a:r>
              <a:rPr lang="en-US" sz="2499" b="1" u="none" strike="noStrike" spc="-22">
                <a:solidFill>
                  <a:srgbClr val="171616"/>
                </a:solidFill>
                <a:latin typeface="Montserrat Bold"/>
                <a:ea typeface="Montserrat Bold"/>
                <a:cs typeface="Montserrat Bold"/>
                <a:sym typeface="Montserrat Bold"/>
              </a:rPr>
              <a:t>HRT:</a:t>
            </a:r>
            <a:r>
              <a:rPr lang="en-US" sz="2499" u="none" strike="noStrike" spc="-22">
                <a:solidFill>
                  <a:srgbClr val="171616"/>
                </a:solidFill>
                <a:latin typeface="Montserrat"/>
                <a:ea typeface="Montserrat"/>
                <a:cs typeface="Montserrat"/>
                <a:sym typeface="Montserrat"/>
              </a:rPr>
              <a:t> Balances overall hormone levels, improving mood and desire.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925724" y="3490185"/>
            <a:ext cx="8773422" cy="1653315"/>
            <a:chOff x="0" y="0"/>
            <a:chExt cx="11697896" cy="2204420"/>
          </a:xfrm>
        </p:grpSpPr>
        <p:sp>
          <p:nvSpPr>
            <p:cNvPr id="3" name="TextBox 3"/>
            <p:cNvSpPr txBox="1"/>
            <p:nvPr/>
          </p:nvSpPr>
          <p:spPr>
            <a:xfrm>
              <a:off x="0" y="28575"/>
              <a:ext cx="11697896" cy="910229"/>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Mindfulness-Based Therapy:</a:t>
              </a:r>
              <a:r>
                <a:rPr lang="en-US" sz="2499" u="none" strike="noStrike" spc="-22">
                  <a:solidFill>
                    <a:srgbClr val="171616"/>
                  </a:solidFill>
                  <a:latin typeface="Montserrat"/>
                  <a:ea typeface="Montserrat"/>
                  <a:cs typeface="Montserrat"/>
                  <a:sym typeface="Montserrat"/>
                </a:rPr>
                <a:t> Focuses on being present during intimate moments.</a:t>
              </a:r>
            </a:p>
          </p:txBody>
        </p:sp>
        <p:sp>
          <p:nvSpPr>
            <p:cNvPr id="4" name="TextBox 4"/>
            <p:cNvSpPr txBox="1"/>
            <p:nvPr/>
          </p:nvSpPr>
          <p:spPr>
            <a:xfrm>
              <a:off x="0" y="1294191"/>
              <a:ext cx="11697896" cy="910229"/>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Aphrodisiac Foods:</a:t>
              </a:r>
              <a:r>
                <a:rPr lang="en-US" sz="2499" u="none" strike="noStrike" spc="-22">
                  <a:solidFill>
                    <a:srgbClr val="171616"/>
                  </a:solidFill>
                  <a:latin typeface="Montserrat"/>
                  <a:ea typeface="Montserrat"/>
                  <a:cs typeface="Montserrat"/>
                  <a:sym typeface="Montserrat"/>
                </a:rPr>
                <a:t> Dark chocolate, almonds, and avocados may enhance mood and arousal.</a:t>
              </a:r>
            </a:p>
          </p:txBody>
        </p:sp>
      </p:grpSp>
      <p:sp>
        <p:nvSpPr>
          <p:cNvPr id="5" name="TextBox 5"/>
          <p:cNvSpPr txBox="1"/>
          <p:nvPr/>
        </p:nvSpPr>
        <p:spPr>
          <a:xfrm>
            <a:off x="981037" y="800100"/>
            <a:ext cx="8718109"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Non-Hormonal Strategies</a:t>
            </a:r>
          </a:p>
        </p:txBody>
      </p:sp>
      <p:sp>
        <p:nvSpPr>
          <p:cNvPr id="6" name="Freeform 6"/>
          <p:cNvSpPr/>
          <p:nvPr/>
        </p:nvSpPr>
        <p:spPr>
          <a:xfrm>
            <a:off x="10691336" y="0"/>
            <a:ext cx="7596664" cy="10287000"/>
          </a:xfrm>
          <a:custGeom>
            <a:avLst/>
            <a:gdLst/>
            <a:ahLst/>
            <a:cxnLst/>
            <a:rect l="l" t="t" r="r" b="b"/>
            <a:pathLst>
              <a:path w="7596664" h="10287000">
                <a:moveTo>
                  <a:pt x="0" y="0"/>
                </a:moveTo>
                <a:lnTo>
                  <a:pt x="7596664" y="0"/>
                </a:lnTo>
                <a:lnTo>
                  <a:pt x="7596664" y="10287000"/>
                </a:lnTo>
                <a:lnTo>
                  <a:pt x="0" y="10287000"/>
                </a:lnTo>
                <a:lnTo>
                  <a:pt x="0" y="0"/>
                </a:lnTo>
                <a:close/>
              </a:path>
            </a:pathLst>
          </a:custGeom>
          <a:blipFill>
            <a:blip r:embed="rId2"/>
            <a:stretch>
              <a:fillRect t="-5420" b="-5420"/>
            </a:stretch>
          </a:blipFill>
        </p:spPr>
      </p:sp>
      <p:sp>
        <p:nvSpPr>
          <p:cNvPr id="7" name="AutoShape 7"/>
          <p:cNvSpPr/>
          <p:nvPr/>
        </p:nvSpPr>
        <p:spPr>
          <a:xfrm>
            <a:off x="0" y="9401175"/>
            <a:ext cx="18601781"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81259" r="-26510"/>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6019760"/>
            <a:ext cx="10675906" cy="2356410"/>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Scheduling time to talk openly with your partner about concerns or desires.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Prioritizing non-sexual touch, such as cuddling or holding hands.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Exploring new ways to connect, like date nights or shared hobbies.</a:t>
            </a:r>
          </a:p>
        </p:txBody>
      </p:sp>
      <p:sp>
        <p:nvSpPr>
          <p:cNvPr id="8" name="TextBox 8"/>
          <p:cNvSpPr txBox="1"/>
          <p:nvPr/>
        </p:nvSpPr>
        <p:spPr>
          <a:xfrm>
            <a:off x="1028700" y="4779540"/>
            <a:ext cx="10675906"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Intimacy isn’t just physical—it starts with emotional closeness. Strengthen your bond by:</a:t>
            </a:r>
          </a:p>
        </p:txBody>
      </p:sp>
      <p:sp>
        <p:nvSpPr>
          <p:cNvPr id="9" name="TextBox 9"/>
          <p:cNvSpPr txBox="1"/>
          <p:nvPr/>
        </p:nvSpPr>
        <p:spPr>
          <a:xfrm>
            <a:off x="1028700" y="1276350"/>
            <a:ext cx="1067590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Emotional Connection and Communication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grpSp>
        <p:nvGrpSpPr>
          <p:cNvPr id="4" name="Group 4"/>
          <p:cNvGrpSpPr/>
          <p:nvPr/>
        </p:nvGrpSpPr>
        <p:grpSpPr>
          <a:xfrm>
            <a:off x="1028700" y="4483284"/>
            <a:ext cx="7242096" cy="3549281"/>
            <a:chOff x="0" y="0"/>
            <a:chExt cx="9656128" cy="4732375"/>
          </a:xfrm>
        </p:grpSpPr>
        <p:sp>
          <p:nvSpPr>
            <p:cNvPr id="5" name="TextBox 5"/>
            <p:cNvSpPr txBox="1"/>
            <p:nvPr/>
          </p:nvSpPr>
          <p:spPr>
            <a:xfrm>
              <a:off x="0" y="9525"/>
              <a:ext cx="9656128"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Body Image Issues:</a:t>
              </a:r>
              <a:r>
                <a:rPr lang="en-US" sz="2499" spc="-22">
                  <a:solidFill>
                    <a:srgbClr val="171616"/>
                  </a:solidFill>
                  <a:latin typeface="Montserrat"/>
                  <a:ea typeface="Montserrat"/>
                  <a:cs typeface="Montserrat"/>
                  <a:sym typeface="Montserrat"/>
                </a:rPr>
                <a:t> Focus on what your body can do rather than how it looks.</a:t>
              </a:r>
            </a:p>
          </p:txBody>
        </p:sp>
        <p:sp>
          <p:nvSpPr>
            <p:cNvPr id="6" name="TextBox 6"/>
            <p:cNvSpPr txBox="1"/>
            <p:nvPr/>
          </p:nvSpPr>
          <p:spPr>
            <a:xfrm>
              <a:off x="0" y="1912999"/>
              <a:ext cx="9656128"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Performance Anxiety:</a:t>
              </a:r>
              <a:r>
                <a:rPr lang="en-US" sz="2499" spc="-22">
                  <a:solidFill>
                    <a:srgbClr val="171616"/>
                  </a:solidFill>
                  <a:latin typeface="Montserrat"/>
                  <a:ea typeface="Montserrat"/>
                  <a:cs typeface="Montserrat"/>
                  <a:sym typeface="Montserrat"/>
                </a:rPr>
                <a:t> Practice relaxation techniques before intimacy.</a:t>
              </a:r>
            </a:p>
          </p:txBody>
        </p:sp>
        <p:sp>
          <p:nvSpPr>
            <p:cNvPr id="7" name="TextBox 7"/>
            <p:cNvSpPr txBox="1"/>
            <p:nvPr/>
          </p:nvSpPr>
          <p:spPr>
            <a:xfrm>
              <a:off x="0" y="3755782"/>
              <a:ext cx="9656128"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Relationship Strain:</a:t>
              </a:r>
              <a:r>
                <a:rPr lang="en-US" sz="2499" spc="-22">
                  <a:solidFill>
                    <a:srgbClr val="171616"/>
                  </a:solidFill>
                  <a:latin typeface="Montserrat"/>
                  <a:ea typeface="Montserrat"/>
                  <a:cs typeface="Montserrat"/>
                  <a:sym typeface="Montserrat"/>
                </a:rPr>
                <a:t> Seek couples counseling to address concerns together.</a:t>
              </a:r>
            </a:p>
          </p:txBody>
        </p:sp>
      </p:grpSp>
      <p:sp>
        <p:nvSpPr>
          <p:cNvPr id="8" name="TextBox 8"/>
          <p:cNvSpPr txBox="1"/>
          <p:nvPr/>
        </p:nvSpPr>
        <p:spPr>
          <a:xfrm>
            <a:off x="1028700" y="1276350"/>
            <a:ext cx="162306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Overcoming Psychological Barriers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772054"/>
            <a:ext cx="9796142"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4. Relationship Dynamics in Menopause</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2357619" y="0"/>
            <a:ext cx="11789923" cy="10287000"/>
          </a:xfrm>
          <a:custGeom>
            <a:avLst/>
            <a:gdLst/>
            <a:ahLst/>
            <a:cxnLst/>
            <a:rect l="l" t="t" r="r" b="b"/>
            <a:pathLst>
              <a:path w="11789923" h="10287000">
                <a:moveTo>
                  <a:pt x="0" y="0"/>
                </a:moveTo>
                <a:lnTo>
                  <a:pt x="11789923" y="0"/>
                </a:lnTo>
                <a:lnTo>
                  <a:pt x="11789923" y="10287000"/>
                </a:lnTo>
                <a:lnTo>
                  <a:pt x="0" y="10287000"/>
                </a:lnTo>
                <a:lnTo>
                  <a:pt x="0" y="0"/>
                </a:lnTo>
                <a:close/>
              </a:path>
            </a:pathLst>
          </a:custGeom>
          <a:blipFill>
            <a:blip r:embed="rId2"/>
            <a:stretch>
              <a:fillRect l="-30042" r="-917"/>
            </a:stretch>
          </a:blipFill>
        </p:spPr>
      </p:sp>
      <p:sp>
        <p:nvSpPr>
          <p:cNvPr id="3" name="Freeform 3"/>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028700" y="6585457"/>
            <a:ext cx="10805756"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Reduced Intimacy:</a:t>
            </a:r>
            <a:r>
              <a:rPr lang="en-US" sz="2499" u="none" strike="noStrike" spc="-22">
                <a:solidFill>
                  <a:srgbClr val="171616"/>
                </a:solidFill>
                <a:latin typeface="Montserrat"/>
                <a:ea typeface="Montserrat"/>
                <a:cs typeface="Montserrat"/>
                <a:sym typeface="Montserrat"/>
              </a:rPr>
              <a:t> Due to symptoms like pain or fatigue.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Miscommunication:</a:t>
            </a:r>
            <a:r>
              <a:rPr lang="en-US" sz="2499" u="none" strike="noStrike" spc="-22">
                <a:solidFill>
                  <a:srgbClr val="171616"/>
                </a:solidFill>
                <a:latin typeface="Montserrat"/>
                <a:ea typeface="Montserrat"/>
                <a:cs typeface="Montserrat"/>
                <a:sym typeface="Montserrat"/>
              </a:rPr>
              <a:t> Partners may misinterpret withdrawal as lack of interest.</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Increased Vulnerability:</a:t>
            </a:r>
            <a:r>
              <a:rPr lang="en-US" sz="2499" u="none" strike="noStrike" spc="-22">
                <a:solidFill>
                  <a:srgbClr val="171616"/>
                </a:solidFill>
                <a:latin typeface="Montserrat"/>
                <a:ea typeface="Montserrat"/>
                <a:cs typeface="Montserrat"/>
                <a:sym typeface="Montserrat"/>
              </a:rPr>
              <a:t> Open conversations can deepen trust.</a:t>
            </a:r>
          </a:p>
        </p:txBody>
      </p:sp>
      <p:sp>
        <p:nvSpPr>
          <p:cNvPr id="7" name="TextBox 7"/>
          <p:cNvSpPr txBox="1"/>
          <p:nvPr/>
        </p:nvSpPr>
        <p:spPr>
          <a:xfrm>
            <a:off x="1028700" y="5830741"/>
            <a:ext cx="10805756"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Menopause may shift relationship dynamics, leading to:</a:t>
            </a:r>
          </a:p>
        </p:txBody>
      </p:sp>
      <p:sp>
        <p:nvSpPr>
          <p:cNvPr id="8" name="TextBox 8"/>
          <p:cNvSpPr txBox="1"/>
          <p:nvPr/>
        </p:nvSpPr>
        <p:spPr>
          <a:xfrm>
            <a:off x="3063016" y="3162301"/>
            <a:ext cx="877144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Changes in Relationships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102586" b="-58130"/>
            </a:stretch>
          </a:blipFill>
        </p:spPr>
      </p:sp>
      <p:grpSp>
        <p:nvGrpSpPr>
          <p:cNvPr id="4" name="Group 4"/>
          <p:cNvGrpSpPr/>
          <p:nvPr/>
        </p:nvGrpSpPr>
        <p:grpSpPr>
          <a:xfrm>
            <a:off x="1028700" y="5936825"/>
            <a:ext cx="16230600" cy="2439899"/>
            <a:chOff x="0" y="0"/>
            <a:chExt cx="21640800" cy="3253199"/>
          </a:xfrm>
        </p:grpSpPr>
        <p:sp>
          <p:nvSpPr>
            <p:cNvPr id="5" name="TextBox 5"/>
            <p:cNvSpPr txBox="1"/>
            <p:nvPr/>
          </p:nvSpPr>
          <p:spPr>
            <a:xfrm>
              <a:off x="0" y="9525"/>
              <a:ext cx="21640800" cy="483534"/>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Focus on non-sexual bonding activities to rekindle closeness.</a:t>
              </a:r>
            </a:p>
          </p:txBody>
        </p:sp>
        <p:sp>
          <p:nvSpPr>
            <p:cNvPr id="6" name="TextBox 6"/>
            <p:cNvSpPr txBox="1"/>
            <p:nvPr/>
          </p:nvSpPr>
          <p:spPr>
            <a:xfrm>
              <a:off x="0" y="1419940"/>
              <a:ext cx="21640800" cy="483534"/>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Experiment with new ways to express affection and desire.</a:t>
              </a:r>
            </a:p>
          </p:txBody>
        </p:sp>
        <p:sp>
          <p:nvSpPr>
            <p:cNvPr id="7" name="TextBox 7"/>
            <p:cNvSpPr txBox="1"/>
            <p:nvPr/>
          </p:nvSpPr>
          <p:spPr>
            <a:xfrm>
              <a:off x="0" y="2769665"/>
              <a:ext cx="21640800" cy="483534"/>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Celebrate small moments of connection to strengthen the relationship.</a:t>
              </a:r>
            </a:p>
          </p:txBody>
        </p:sp>
      </p:grpSp>
      <p:sp>
        <p:nvSpPr>
          <p:cNvPr id="8" name="TextBox 8"/>
          <p:cNvSpPr txBox="1"/>
          <p:nvPr/>
        </p:nvSpPr>
        <p:spPr>
          <a:xfrm>
            <a:off x="1028700" y="4026549"/>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Rebuilding Intimacy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13358" r="-46441"/>
            </a:stretch>
          </a:blipFill>
        </p:spPr>
      </p:sp>
      <p:grpSp>
        <p:nvGrpSpPr>
          <p:cNvPr id="3" name="Group 3"/>
          <p:cNvGrpSpPr/>
          <p:nvPr/>
        </p:nvGrpSpPr>
        <p:grpSpPr>
          <a:xfrm>
            <a:off x="1028700" y="5143500"/>
            <a:ext cx="8713729" cy="2809693"/>
            <a:chOff x="0" y="0"/>
            <a:chExt cx="11618305" cy="3746257"/>
          </a:xfrm>
        </p:grpSpPr>
        <p:sp>
          <p:nvSpPr>
            <p:cNvPr id="4" name="TextBox 4"/>
            <p:cNvSpPr txBox="1"/>
            <p:nvPr/>
          </p:nvSpPr>
          <p:spPr>
            <a:xfrm>
              <a:off x="0" y="9525"/>
              <a:ext cx="11618305"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Educate your partner about menopause and its effects.</a:t>
              </a:r>
            </a:p>
          </p:txBody>
        </p:sp>
        <p:sp>
          <p:nvSpPr>
            <p:cNvPr id="5" name="TextBox 5"/>
            <p:cNvSpPr txBox="1"/>
            <p:nvPr/>
          </p:nvSpPr>
          <p:spPr>
            <a:xfrm>
              <a:off x="0" y="1419940"/>
              <a:ext cx="11618305"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Encourage empathy and patience during this transition.</a:t>
              </a:r>
            </a:p>
          </p:txBody>
        </p:sp>
        <p:sp>
          <p:nvSpPr>
            <p:cNvPr id="6" name="TextBox 6"/>
            <p:cNvSpPr txBox="1"/>
            <p:nvPr/>
          </p:nvSpPr>
          <p:spPr>
            <a:xfrm>
              <a:off x="0" y="2769665"/>
              <a:ext cx="11618305"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Work together to address mutual concerns about intimacy.</a:t>
              </a:r>
            </a:p>
          </p:txBody>
        </p:sp>
      </p:grpSp>
      <p:sp>
        <p:nvSpPr>
          <p:cNvPr id="7" name="TextBox 7"/>
          <p:cNvSpPr txBox="1"/>
          <p:nvPr/>
        </p:nvSpPr>
        <p:spPr>
          <a:xfrm>
            <a:off x="1028700" y="1689185"/>
            <a:ext cx="8713729"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Partner Support During Menopause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10394158"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5. Personalized Sexual Health Plans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906881" y="0"/>
            <a:ext cx="6190584" cy="10287000"/>
          </a:xfrm>
          <a:custGeom>
            <a:avLst/>
            <a:gdLst/>
            <a:ahLst/>
            <a:cxnLst/>
            <a:rect l="l" t="t" r="r" b="b"/>
            <a:pathLst>
              <a:path w="6190584" h="10287000">
                <a:moveTo>
                  <a:pt x="0" y="0"/>
                </a:moveTo>
                <a:lnTo>
                  <a:pt x="6190583" y="0"/>
                </a:lnTo>
                <a:lnTo>
                  <a:pt x="6190583" y="10287000"/>
                </a:lnTo>
                <a:lnTo>
                  <a:pt x="0" y="10287000"/>
                </a:lnTo>
                <a:lnTo>
                  <a:pt x="0" y="0"/>
                </a:lnTo>
                <a:close/>
              </a:path>
            </a:pathLst>
          </a:custGeom>
          <a:blipFill>
            <a:blip r:embed="rId2"/>
            <a:stretch>
              <a:fillRect l="-35637"/>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6365255"/>
            <a:ext cx="10560484" cy="2020234"/>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Keep a journal to identify patterns and effective strategies:</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Note symptoms like dryness, pain, or reduced desire.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Track relief methods such as lubricants or mindfulness exercises.</a:t>
            </a:r>
          </a:p>
        </p:txBody>
      </p:sp>
      <p:sp>
        <p:nvSpPr>
          <p:cNvPr id="7" name="TextBox 7"/>
          <p:cNvSpPr txBox="1"/>
          <p:nvPr/>
        </p:nvSpPr>
        <p:spPr>
          <a:xfrm>
            <a:off x="1028700" y="1038225"/>
            <a:ext cx="10560484" cy="382288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Tracking Symptoms and Solutions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4" name="TextBox 4"/>
          <p:cNvSpPr txBox="1"/>
          <p:nvPr/>
        </p:nvSpPr>
        <p:spPr>
          <a:xfrm>
            <a:off x="1028700" y="3475318"/>
            <a:ext cx="7458512" cy="3364940"/>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Experiment with:</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Products:</a:t>
            </a:r>
            <a:r>
              <a:rPr lang="en-US" sz="2499" u="none" strike="noStrike" spc="-22">
                <a:solidFill>
                  <a:srgbClr val="171616"/>
                </a:solidFill>
                <a:latin typeface="Montserrat"/>
                <a:ea typeface="Montserrat"/>
                <a:cs typeface="Montserrat"/>
                <a:sym typeface="Montserrat"/>
              </a:rPr>
              <a:t> Try different lubricants or moisturizers to find the best fit.</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Techniques:</a:t>
            </a:r>
            <a:r>
              <a:rPr lang="en-US" sz="2499" u="none" strike="noStrike" spc="-22">
                <a:solidFill>
                  <a:srgbClr val="171616"/>
                </a:solidFill>
                <a:latin typeface="Montserrat"/>
                <a:ea typeface="Montserrat"/>
                <a:cs typeface="Montserrat"/>
                <a:sym typeface="Montserrat"/>
              </a:rPr>
              <a:t> Adjust positions to reduce discomfort during intimacy.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Timing:</a:t>
            </a:r>
            <a:r>
              <a:rPr lang="en-US" sz="2499" u="none" strike="noStrike" spc="-22">
                <a:solidFill>
                  <a:srgbClr val="171616"/>
                </a:solidFill>
                <a:latin typeface="Montserrat"/>
                <a:ea typeface="Montserrat"/>
                <a:cs typeface="Montserrat"/>
                <a:sym typeface="Montserrat"/>
              </a:rPr>
              <a:t> Choose times when you feel most relaxed and energized.</a:t>
            </a:r>
          </a:p>
        </p:txBody>
      </p:sp>
      <p:sp>
        <p:nvSpPr>
          <p:cNvPr id="5" name="TextBox 5"/>
          <p:cNvSpPr txBox="1"/>
          <p:nvPr/>
        </p:nvSpPr>
        <p:spPr>
          <a:xfrm>
            <a:off x="1028700" y="1038225"/>
            <a:ext cx="16230600" cy="126794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Exploring What Works for You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10394158" cy="2933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6. Breaking Stigmas Around Sexual Health</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102586" b="-58130"/>
            </a:stretch>
          </a:blipFill>
        </p:spPr>
      </p:sp>
      <p:sp>
        <p:nvSpPr>
          <p:cNvPr id="4" name="TextBox 4"/>
          <p:cNvSpPr txBox="1"/>
          <p:nvPr/>
        </p:nvSpPr>
        <p:spPr>
          <a:xfrm>
            <a:off x="1028700" y="5838547"/>
            <a:ext cx="7191922" cy="1684057"/>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Myth:</a:t>
            </a:r>
            <a:r>
              <a:rPr lang="en-US" sz="2499" u="none" strike="noStrike" spc="-22">
                <a:solidFill>
                  <a:srgbClr val="171616"/>
                </a:solidFill>
                <a:latin typeface="Montserrat"/>
                <a:ea typeface="Montserrat"/>
                <a:cs typeface="Montserrat"/>
                <a:sym typeface="Montserrat"/>
              </a:rPr>
              <a:t> Menopause signals the end of a fulfilling sex life.</a:t>
            </a:r>
          </a:p>
          <a:p>
            <a:pPr marL="1079499" lvl="2" indent="-359833"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Truth:</a:t>
            </a:r>
            <a:r>
              <a:rPr lang="en-US" sz="2499" u="none" strike="noStrike" spc="-22">
                <a:solidFill>
                  <a:srgbClr val="171616"/>
                </a:solidFill>
                <a:latin typeface="Montserrat"/>
                <a:ea typeface="Montserrat"/>
                <a:cs typeface="Montserrat"/>
                <a:sym typeface="Montserrat"/>
              </a:rPr>
              <a:t> With the right strategies, many women enjoy intimacy well into later years.</a:t>
            </a:r>
          </a:p>
        </p:txBody>
      </p:sp>
      <p:sp>
        <p:nvSpPr>
          <p:cNvPr id="5" name="TextBox 5"/>
          <p:cNvSpPr txBox="1"/>
          <p:nvPr/>
        </p:nvSpPr>
        <p:spPr>
          <a:xfrm>
            <a:off x="1028700" y="3952636"/>
            <a:ext cx="16230600" cy="1267946"/>
          </a:xfrm>
          <a:prstGeom prst="rect">
            <a:avLst/>
          </a:prstGeom>
        </p:spPr>
        <p:txBody>
          <a:bodyPr lIns="0" tIns="0" rIns="0" bIns="0" rtlCol="0" anchor="t">
            <a:spAutoFit/>
          </a:bodyPr>
          <a:lstStyle/>
          <a:p>
            <a:pPr marL="0" lvl="0" indent="0" algn="ctr">
              <a:lnSpc>
                <a:spcPts val="10199"/>
              </a:lnSpc>
              <a:spcBef>
                <a:spcPct val="0"/>
              </a:spcBef>
            </a:pPr>
            <a:r>
              <a:rPr lang="en-US" sz="8499" u="none" strike="noStrike" spc="-76">
                <a:solidFill>
                  <a:srgbClr val="171616"/>
                </a:solidFill>
                <a:latin typeface="Montserrat"/>
                <a:ea typeface="Montserrat"/>
                <a:cs typeface="Montserrat"/>
                <a:sym typeface="Montserrat"/>
              </a:rPr>
              <a:t>Addressing Common Myths</a:t>
            </a:r>
          </a:p>
        </p:txBody>
      </p:sp>
      <p:sp>
        <p:nvSpPr>
          <p:cNvPr id="6" name="TextBox 6"/>
          <p:cNvSpPr txBox="1"/>
          <p:nvPr/>
        </p:nvSpPr>
        <p:spPr>
          <a:xfrm>
            <a:off x="10067378" y="5838547"/>
            <a:ext cx="7191922" cy="1011704"/>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Myth:</a:t>
            </a:r>
            <a:r>
              <a:rPr lang="en-US" sz="2499" u="none" strike="noStrike" spc="-22">
                <a:solidFill>
                  <a:srgbClr val="171616"/>
                </a:solidFill>
                <a:latin typeface="Montserrat"/>
                <a:ea typeface="Montserrat"/>
                <a:cs typeface="Montserrat"/>
                <a:sym typeface="Montserrat"/>
              </a:rPr>
              <a:t> Pain during sex is inevitable.</a:t>
            </a:r>
          </a:p>
          <a:p>
            <a:pPr marL="1079499" lvl="2" indent="-359833"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Truth:</a:t>
            </a:r>
            <a:r>
              <a:rPr lang="en-US" sz="2499" u="none" strike="noStrike" spc="-22">
                <a:solidFill>
                  <a:srgbClr val="171616"/>
                </a:solidFill>
                <a:latin typeface="Montserrat"/>
                <a:ea typeface="Montserrat"/>
                <a:cs typeface="Montserrat"/>
                <a:sym typeface="Montserrat"/>
              </a:rPr>
              <a:t> Medical and natural solutions can alleviate discomfort.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2357619" y="0"/>
            <a:ext cx="11789923" cy="10287000"/>
          </a:xfrm>
          <a:custGeom>
            <a:avLst/>
            <a:gdLst/>
            <a:ahLst/>
            <a:cxnLst/>
            <a:rect l="l" t="t" r="r" b="b"/>
            <a:pathLst>
              <a:path w="11789923" h="10287000">
                <a:moveTo>
                  <a:pt x="0" y="0"/>
                </a:moveTo>
                <a:lnTo>
                  <a:pt x="11789923" y="0"/>
                </a:lnTo>
                <a:lnTo>
                  <a:pt x="11789923" y="10287000"/>
                </a:lnTo>
                <a:lnTo>
                  <a:pt x="0" y="10287000"/>
                </a:lnTo>
                <a:lnTo>
                  <a:pt x="0" y="0"/>
                </a:lnTo>
                <a:close/>
              </a:path>
            </a:pathLst>
          </a:custGeom>
          <a:blipFill>
            <a:blip r:embed="rId2"/>
            <a:stretch>
              <a:fillRect l="-15480" r="-15480"/>
            </a:stretch>
          </a:blipFill>
        </p:spPr>
      </p:sp>
      <p:sp>
        <p:nvSpPr>
          <p:cNvPr id="3" name="Freeform 3"/>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028700" y="6198742"/>
            <a:ext cx="10358495"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Sexual health is an essential part of overall health—there’s no shame in seeking help.</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Open dialogue with healthcare providers ensures you receive personalized care.</a:t>
            </a:r>
          </a:p>
        </p:txBody>
      </p:sp>
      <p:sp>
        <p:nvSpPr>
          <p:cNvPr id="7" name="TextBox 7"/>
          <p:cNvSpPr txBox="1"/>
          <p:nvPr/>
        </p:nvSpPr>
        <p:spPr>
          <a:xfrm>
            <a:off x="3288167" y="2608603"/>
            <a:ext cx="8353034"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Normalizing Conversations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10394158" cy="2933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7. Long-Term Strategies for Sexual Health</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906881" y="0"/>
            <a:ext cx="6190584" cy="10287000"/>
          </a:xfrm>
          <a:custGeom>
            <a:avLst/>
            <a:gdLst/>
            <a:ahLst/>
            <a:cxnLst/>
            <a:rect l="l" t="t" r="r" b="b"/>
            <a:pathLst>
              <a:path w="6190584" h="10287000">
                <a:moveTo>
                  <a:pt x="0" y="0"/>
                </a:moveTo>
                <a:lnTo>
                  <a:pt x="6190583" y="0"/>
                </a:lnTo>
                <a:lnTo>
                  <a:pt x="6190583" y="10287000"/>
                </a:lnTo>
                <a:lnTo>
                  <a:pt x="0" y="10287000"/>
                </a:lnTo>
                <a:lnTo>
                  <a:pt x="0" y="0"/>
                </a:lnTo>
                <a:close/>
              </a:path>
            </a:pathLst>
          </a:custGeom>
          <a:blipFill>
            <a:blip r:embed="rId2"/>
            <a:stretch>
              <a:fillRect l="-74706" r="-74706"/>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6254487"/>
            <a:ext cx="10243073" cy="2356410"/>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Effective sexual health plans often integrate:</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Medical treatments for physical symptoms.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Emotional support through communication and therapy.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Lifestyle changes like regular exercise and stress reduction.</a:t>
            </a:r>
          </a:p>
        </p:txBody>
      </p:sp>
      <p:sp>
        <p:nvSpPr>
          <p:cNvPr id="7" name="TextBox 7"/>
          <p:cNvSpPr txBox="1"/>
          <p:nvPr/>
        </p:nvSpPr>
        <p:spPr>
          <a:xfrm>
            <a:off x="1028700" y="1038225"/>
            <a:ext cx="10243073" cy="382288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Combining Solutions for Fulfillment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03448" y="5033917"/>
            <a:ext cx="7884552" cy="5253083"/>
          </a:xfrm>
          <a:custGeom>
            <a:avLst/>
            <a:gdLst/>
            <a:ahLst/>
            <a:cxnLst/>
            <a:rect l="l" t="t" r="r" b="b"/>
            <a:pathLst>
              <a:path w="7884552" h="5253083">
                <a:moveTo>
                  <a:pt x="0" y="0"/>
                </a:moveTo>
                <a:lnTo>
                  <a:pt x="7884552" y="0"/>
                </a:lnTo>
                <a:lnTo>
                  <a:pt x="7884552" y="5253083"/>
                </a:lnTo>
                <a:lnTo>
                  <a:pt x="0" y="5253083"/>
                </a:lnTo>
                <a:lnTo>
                  <a:pt x="0" y="0"/>
                </a:lnTo>
                <a:close/>
              </a:path>
            </a:pathLst>
          </a:custGeom>
          <a:blipFill>
            <a:blip r:embed="rId2"/>
            <a:stretch>
              <a:fillRect/>
            </a:stretch>
          </a:blipFill>
        </p:spPr>
      </p:sp>
      <p:grpSp>
        <p:nvGrpSpPr>
          <p:cNvPr id="3" name="Group 3"/>
          <p:cNvGrpSpPr/>
          <p:nvPr/>
        </p:nvGrpSpPr>
        <p:grpSpPr>
          <a:xfrm>
            <a:off x="0" y="0"/>
            <a:ext cx="10403448" cy="10287000"/>
            <a:chOff x="0" y="0"/>
            <a:chExt cx="2740003" cy="2709333"/>
          </a:xfrm>
        </p:grpSpPr>
        <p:sp>
          <p:nvSpPr>
            <p:cNvPr id="4" name="Freeform 4"/>
            <p:cNvSpPr/>
            <p:nvPr/>
          </p:nvSpPr>
          <p:spPr>
            <a:xfrm>
              <a:off x="0" y="0"/>
              <a:ext cx="2740003" cy="2709333"/>
            </a:xfrm>
            <a:custGeom>
              <a:avLst/>
              <a:gdLst/>
              <a:ahLst/>
              <a:cxnLst/>
              <a:rect l="l" t="t" r="r" b="b"/>
              <a:pathLst>
                <a:path w="2740003" h="2709333">
                  <a:moveTo>
                    <a:pt x="0" y="0"/>
                  </a:moveTo>
                  <a:lnTo>
                    <a:pt x="2740003" y="0"/>
                  </a:lnTo>
                  <a:lnTo>
                    <a:pt x="2740003" y="2709333"/>
                  </a:lnTo>
                  <a:lnTo>
                    <a:pt x="0" y="2709333"/>
                  </a:lnTo>
                  <a:close/>
                </a:path>
              </a:pathLst>
            </a:custGeom>
            <a:solidFill>
              <a:srgbClr val="FFFFFF">
                <a:alpha val="12941"/>
              </a:srgbClr>
            </a:solidFill>
          </p:spPr>
        </p:sp>
        <p:sp>
          <p:nvSpPr>
            <p:cNvPr id="5" name="TextBox 5"/>
            <p:cNvSpPr txBox="1"/>
            <p:nvPr/>
          </p:nvSpPr>
          <p:spPr>
            <a:xfrm>
              <a:off x="0" y="9525"/>
              <a:ext cx="2740003" cy="2699808"/>
            </a:xfrm>
            <a:prstGeom prst="rect">
              <a:avLst/>
            </a:prstGeom>
          </p:spPr>
          <p:txBody>
            <a:bodyPr lIns="50800" tIns="50800" rIns="50800" bIns="50800" rtlCol="0" anchor="ctr"/>
            <a:lstStyle/>
            <a:p>
              <a:pPr algn="ctr">
                <a:lnSpc>
                  <a:spcPts val="2999"/>
                </a:lnSpc>
              </a:pPr>
              <a:endParaRPr/>
            </a:p>
          </p:txBody>
        </p:sp>
      </p:grpSp>
      <p:sp>
        <p:nvSpPr>
          <p:cNvPr id="6" name="TextBox 6"/>
          <p:cNvSpPr txBox="1"/>
          <p:nvPr/>
        </p:nvSpPr>
        <p:spPr>
          <a:xfrm>
            <a:off x="2443982" y="1822584"/>
            <a:ext cx="7555488" cy="3886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Module 9: Sexual Health and Menopause</a:t>
            </a:r>
          </a:p>
        </p:txBody>
      </p:sp>
      <p:sp>
        <p:nvSpPr>
          <p:cNvPr id="7" name="TextBox 7"/>
          <p:cNvSpPr txBox="1"/>
          <p:nvPr/>
        </p:nvSpPr>
        <p:spPr>
          <a:xfrm>
            <a:off x="2443982" y="7785474"/>
            <a:ext cx="7555488" cy="1472826"/>
          </a:xfrm>
          <a:prstGeom prst="rect">
            <a:avLst/>
          </a:prstGeom>
        </p:spPr>
        <p:txBody>
          <a:bodyPr lIns="0" tIns="0" rIns="0" bIns="0" rtlCol="0" anchor="t">
            <a:spAutoFit/>
          </a:bodyPr>
          <a:lstStyle/>
          <a:p>
            <a:pPr marL="0" lvl="0" indent="0" algn="l">
              <a:lnSpc>
                <a:spcPts val="2974"/>
              </a:lnSpc>
            </a:pPr>
            <a:r>
              <a:rPr lang="en-US" sz="2499" b="1" u="none" strike="noStrike" spc="-99">
                <a:solidFill>
                  <a:srgbClr val="171616"/>
                </a:solidFill>
                <a:latin typeface="Montserrat Bold"/>
                <a:ea typeface="Montserrat Bold"/>
                <a:cs typeface="Montserrat Bold"/>
                <a:sym typeface="Montserrat Bold"/>
              </a:rPr>
              <a:t>Objective:</a:t>
            </a:r>
            <a:r>
              <a:rPr lang="en-US" sz="2499" u="none" strike="noStrike" spc="-99">
                <a:solidFill>
                  <a:srgbClr val="171616"/>
                </a:solidFill>
                <a:latin typeface="Montserrat"/>
                <a:ea typeface="Montserrat"/>
                <a:cs typeface="Montserrat"/>
                <a:sym typeface="Montserrat"/>
              </a:rPr>
              <a:t> Address sexual health concerns during menopause and provide strategies for maintaining a fulfilling intimate life.</a:t>
            </a:r>
          </a:p>
          <a:p>
            <a:pPr marL="0" lvl="0" indent="0" algn="l">
              <a:lnSpc>
                <a:spcPts val="2974"/>
              </a:lnSpc>
            </a:pPr>
            <a:endParaRPr lang="en-US" sz="2499" u="none" strike="noStrike" spc="-99">
              <a:solidFill>
                <a:srgbClr val="171616"/>
              </a:solidFill>
              <a:latin typeface="Montserrat"/>
              <a:ea typeface="Montserrat"/>
              <a:cs typeface="Montserrat"/>
              <a:sym typeface="Montserrat"/>
            </a:endParaRPr>
          </a:p>
        </p:txBody>
      </p:sp>
      <p:sp>
        <p:nvSpPr>
          <p:cNvPr id="8" name="TextBox 8"/>
          <p:cNvSpPr txBox="1"/>
          <p:nvPr/>
        </p:nvSpPr>
        <p:spPr>
          <a:xfrm>
            <a:off x="2443982" y="5718308"/>
            <a:ext cx="7555488" cy="363444"/>
          </a:xfrm>
          <a:prstGeom prst="rect">
            <a:avLst/>
          </a:prstGeom>
        </p:spPr>
        <p:txBody>
          <a:bodyPr lIns="0" tIns="0" rIns="0" bIns="0" rtlCol="0" anchor="t">
            <a:spAutoFit/>
          </a:bodyPr>
          <a:lstStyle/>
          <a:p>
            <a:pPr marL="0" lvl="0" indent="0" algn="l">
              <a:lnSpc>
                <a:spcPts val="2974"/>
              </a:lnSpc>
            </a:pPr>
            <a:r>
              <a:rPr lang="en-US" sz="2499" i="1" spc="-99">
                <a:solidFill>
                  <a:srgbClr val="171616"/>
                </a:solidFill>
                <a:latin typeface="Montserrat Italics"/>
                <a:ea typeface="Montserrat Italics"/>
                <a:cs typeface="Montserrat Italics"/>
                <a:sym typeface="Montserrat Italics"/>
              </a:rPr>
              <a:t>Maintaining Intimacy and Well-Being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9144000" y="3811494"/>
            <a:ext cx="8115300" cy="269258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Menopause-related sexual changes are normal, but they don’t have to limit intimacy.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Combining medical, natural, and emotional strategies supports a fulfilling sexual life.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Open communication with partners and healthcare providers fosters solutions.</a:t>
            </a:r>
          </a:p>
        </p:txBody>
      </p:sp>
      <p:sp>
        <p:nvSpPr>
          <p:cNvPr id="3" name="TextBox 3"/>
          <p:cNvSpPr txBox="1"/>
          <p:nvPr/>
        </p:nvSpPr>
        <p:spPr>
          <a:xfrm>
            <a:off x="1028700" y="1038225"/>
            <a:ext cx="16230600"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Key </a:t>
            </a:r>
          </a:p>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Takeaways</a:t>
            </a:r>
          </a:p>
        </p:txBody>
      </p:sp>
      <p:sp>
        <p:nvSpPr>
          <p:cNvPr id="4" name="Freeform 4"/>
          <p:cNvSpPr/>
          <p:nvPr/>
        </p:nvSpPr>
        <p:spPr>
          <a:xfrm rot="5400000">
            <a:off x="1028700"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10800000">
            <a:off x="3588412"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10593931"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1. Understanding Sexual Health in Menopause</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81153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Why Sexual Health Matters</a:t>
            </a:r>
          </a:p>
        </p:txBody>
      </p:sp>
      <p:sp>
        <p:nvSpPr>
          <p:cNvPr id="3" name="TextBox 3"/>
          <p:cNvSpPr txBox="1"/>
          <p:nvPr/>
        </p:nvSpPr>
        <p:spPr>
          <a:xfrm>
            <a:off x="1028700" y="4055222"/>
            <a:ext cx="8115300" cy="2062256"/>
          </a:xfrm>
          <a:prstGeom prst="rect">
            <a:avLst/>
          </a:prstGeom>
        </p:spPr>
        <p:txBody>
          <a:bodyPr lIns="0" tIns="0" rIns="0" bIns="0" rtlCol="0" anchor="t">
            <a:spAutoFit/>
          </a:bodyPr>
          <a:lstStyle/>
          <a:p>
            <a:pPr marL="0" lvl="0" indent="0" algn="l">
              <a:lnSpc>
                <a:spcPts val="4249"/>
              </a:lnSpc>
            </a:pPr>
            <a:r>
              <a:rPr lang="en-US" sz="2499" u="none" strike="noStrike" spc="-22">
                <a:solidFill>
                  <a:srgbClr val="171616"/>
                </a:solidFill>
                <a:latin typeface="Montserrat"/>
                <a:ea typeface="Montserrat"/>
                <a:cs typeface="Montserrat"/>
                <a:sym typeface="Montserrat"/>
              </a:rPr>
              <a:t>Sexual health is a vital aspect of overall well-being. Changes during menopause can affect intimacy and self-confidence, but understanding these changes is the first step to overcoming them.</a:t>
            </a:r>
          </a:p>
        </p:txBody>
      </p:sp>
      <p:sp>
        <p:nvSpPr>
          <p:cNvPr id="4" name="Freeform 4"/>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900" r="-29900"/>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42624" r="-65145"/>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6203656"/>
            <a:ext cx="10142079"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Vaginal dryness:</a:t>
            </a:r>
            <a:r>
              <a:rPr lang="en-US" sz="2499" u="none" strike="noStrike" spc="-22">
                <a:solidFill>
                  <a:srgbClr val="171616"/>
                </a:solidFill>
                <a:latin typeface="Montserrat"/>
                <a:ea typeface="Montserrat"/>
                <a:cs typeface="Montserrat"/>
                <a:sym typeface="Montserrat"/>
              </a:rPr>
              <a:t> Reduced natural lubrication.</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Loss of elasticity:</a:t>
            </a:r>
            <a:r>
              <a:rPr lang="en-US" sz="2499" u="none" strike="noStrike" spc="-22">
                <a:solidFill>
                  <a:srgbClr val="171616"/>
                </a:solidFill>
                <a:latin typeface="Montserrat"/>
                <a:ea typeface="Montserrat"/>
                <a:cs typeface="Montserrat"/>
                <a:sym typeface="Montserrat"/>
              </a:rPr>
              <a:t> Thinning vaginal walls.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Libido changes:</a:t>
            </a:r>
            <a:r>
              <a:rPr lang="en-US" sz="2499" u="none" strike="noStrike" spc="-22">
                <a:solidFill>
                  <a:srgbClr val="171616"/>
                </a:solidFill>
                <a:latin typeface="Montserrat"/>
                <a:ea typeface="Montserrat"/>
                <a:cs typeface="Montserrat"/>
                <a:sym typeface="Montserrat"/>
              </a:rPr>
              <a:t> Decreased sexual desire or arousal.</a:t>
            </a:r>
          </a:p>
        </p:txBody>
      </p:sp>
      <p:sp>
        <p:nvSpPr>
          <p:cNvPr id="7" name="TextBox 7"/>
          <p:cNvSpPr txBox="1"/>
          <p:nvPr/>
        </p:nvSpPr>
        <p:spPr>
          <a:xfrm>
            <a:off x="1028700" y="5029431"/>
            <a:ext cx="10142079" cy="730063"/>
          </a:xfrm>
          <a:prstGeom prst="rect">
            <a:avLst/>
          </a:prstGeom>
        </p:spPr>
        <p:txBody>
          <a:bodyPr lIns="0" tIns="0" rIns="0" bIns="0" rtlCol="0" anchor="t">
            <a:spAutoFit/>
          </a:bodyPr>
          <a:lstStyle/>
          <a:p>
            <a:pPr marL="0" lvl="0" indent="0" algn="l">
              <a:lnSpc>
                <a:spcPts val="2999"/>
              </a:lnSpc>
            </a:pPr>
            <a:r>
              <a:rPr lang="en-US" sz="2499" u="none" strike="noStrike" spc="-22">
                <a:solidFill>
                  <a:srgbClr val="171616"/>
                </a:solidFill>
                <a:latin typeface="Montserrat"/>
                <a:ea typeface="Montserrat"/>
                <a:cs typeface="Montserrat"/>
                <a:sym typeface="Montserrat"/>
              </a:rPr>
              <a:t>Menopause causes a decline in estrogen and testosterone, which can lead to:</a:t>
            </a:r>
          </a:p>
        </p:txBody>
      </p:sp>
      <p:sp>
        <p:nvSpPr>
          <p:cNvPr id="8" name="TextBox 8"/>
          <p:cNvSpPr txBox="1"/>
          <p:nvPr/>
        </p:nvSpPr>
        <p:spPr>
          <a:xfrm>
            <a:off x="1028700" y="1276350"/>
            <a:ext cx="10142079"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Hormonal Changes and Sexual Health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4" name="TextBox 4"/>
          <p:cNvSpPr txBox="1"/>
          <p:nvPr/>
        </p:nvSpPr>
        <p:spPr>
          <a:xfrm>
            <a:off x="1028700" y="5609112"/>
            <a:ext cx="7747068" cy="2356410"/>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Body image concerns due to weight or aging.</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Anxiety about changes in sexual performance.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Strain on relationships due to reduced intimacy.</a:t>
            </a:r>
          </a:p>
        </p:txBody>
      </p:sp>
      <p:sp>
        <p:nvSpPr>
          <p:cNvPr id="5" name="TextBox 5"/>
          <p:cNvSpPr txBox="1"/>
          <p:nvPr/>
        </p:nvSpPr>
        <p:spPr>
          <a:xfrm>
            <a:off x="1028700" y="4262896"/>
            <a:ext cx="7747068" cy="835772"/>
          </a:xfrm>
          <a:prstGeom prst="rect">
            <a:avLst/>
          </a:prstGeom>
        </p:spPr>
        <p:txBody>
          <a:bodyPr lIns="0" tIns="0" rIns="0" bIns="0" rtlCol="0" anchor="t">
            <a:spAutoFit/>
          </a:bodyPr>
          <a:lstStyle/>
          <a:p>
            <a:pPr marL="0" lvl="0" indent="0" algn="l">
              <a:lnSpc>
                <a:spcPts val="3424"/>
              </a:lnSpc>
            </a:pPr>
            <a:r>
              <a:rPr lang="en-US" sz="2499" u="none" strike="noStrike" spc="-22">
                <a:solidFill>
                  <a:srgbClr val="171616"/>
                </a:solidFill>
                <a:latin typeface="Montserrat"/>
                <a:ea typeface="Montserrat"/>
                <a:cs typeface="Montserrat"/>
                <a:sym typeface="Montserrat"/>
              </a:rPr>
              <a:t>Sexual health isn’t just physical; it’s emotional. Women may experience:</a:t>
            </a:r>
          </a:p>
        </p:txBody>
      </p:sp>
      <p:sp>
        <p:nvSpPr>
          <p:cNvPr id="6" name="TextBox 6"/>
          <p:cNvSpPr txBox="1"/>
          <p:nvPr/>
        </p:nvSpPr>
        <p:spPr>
          <a:xfrm>
            <a:off x="1028700" y="1276350"/>
            <a:ext cx="162306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Emotional Impacts of Menopause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10593931"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2. Addressing Vaginal Dryness </a:t>
            </a:r>
          </a:p>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and Pain</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2357619" y="0"/>
            <a:ext cx="11789923" cy="10287000"/>
          </a:xfrm>
          <a:custGeom>
            <a:avLst/>
            <a:gdLst/>
            <a:ahLst/>
            <a:cxnLst/>
            <a:rect l="l" t="t" r="r" b="b"/>
            <a:pathLst>
              <a:path w="11789923" h="10287000">
                <a:moveTo>
                  <a:pt x="0" y="0"/>
                </a:moveTo>
                <a:lnTo>
                  <a:pt x="11789923" y="0"/>
                </a:lnTo>
                <a:lnTo>
                  <a:pt x="11789923" y="10287000"/>
                </a:lnTo>
                <a:lnTo>
                  <a:pt x="0" y="10287000"/>
                </a:lnTo>
                <a:lnTo>
                  <a:pt x="0" y="0"/>
                </a:lnTo>
                <a:close/>
              </a:path>
            </a:pathLst>
          </a:custGeom>
          <a:blipFill>
            <a:blip r:embed="rId2"/>
            <a:stretch>
              <a:fillRect l="-30960"/>
            </a:stretch>
          </a:blipFill>
        </p:spPr>
      </p:sp>
      <p:sp>
        <p:nvSpPr>
          <p:cNvPr id="3" name="Freeform 3"/>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028700" y="7574243"/>
            <a:ext cx="10488345"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Burning or itching.</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Pain during intercourse.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Frequent urinary infections.</a:t>
            </a:r>
          </a:p>
        </p:txBody>
      </p:sp>
      <p:sp>
        <p:nvSpPr>
          <p:cNvPr id="7" name="TextBox 7"/>
          <p:cNvSpPr txBox="1"/>
          <p:nvPr/>
        </p:nvSpPr>
        <p:spPr>
          <a:xfrm>
            <a:off x="1028700" y="6376712"/>
            <a:ext cx="10488345" cy="768537"/>
          </a:xfrm>
          <a:prstGeom prst="rect">
            <a:avLst/>
          </a:prstGeom>
        </p:spPr>
        <p:txBody>
          <a:bodyPr lIns="0" tIns="0" rIns="0" bIns="0" rtlCol="0" anchor="t">
            <a:spAutoFit/>
          </a:bodyPr>
          <a:lstStyle/>
          <a:p>
            <a:pPr marL="0" lvl="0" indent="0" algn="l">
              <a:lnSpc>
                <a:spcPts val="3199"/>
              </a:lnSpc>
            </a:pPr>
            <a:r>
              <a:rPr lang="en-US" sz="2499" u="none" strike="noStrike" spc="-22">
                <a:solidFill>
                  <a:srgbClr val="171616"/>
                </a:solidFill>
                <a:latin typeface="Montserrat"/>
                <a:ea typeface="Montserrat"/>
                <a:cs typeface="Montserrat"/>
                <a:sym typeface="Montserrat"/>
              </a:rPr>
              <a:t>Vaginal atrophy refers to the thinning, drying, and inflammation of the vaginal walls caused by estrogen decline. Symptoms include:</a:t>
            </a:r>
          </a:p>
        </p:txBody>
      </p:sp>
      <p:sp>
        <p:nvSpPr>
          <p:cNvPr id="8" name="TextBox 8"/>
          <p:cNvSpPr txBox="1"/>
          <p:nvPr/>
        </p:nvSpPr>
        <p:spPr>
          <a:xfrm>
            <a:off x="3071751" y="3162301"/>
            <a:ext cx="8785868"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Understanding Vaginal Atrophy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969</Words>
  <Application>Microsoft Office PowerPoint</Application>
  <PresentationFormat>Custom</PresentationFormat>
  <Paragraphs>128</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Calibri</vt:lpstr>
      <vt:lpstr>Arial</vt:lpstr>
      <vt:lpstr>Montserrat</vt:lpstr>
      <vt:lpstr>Montserrat Bold</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CM0009 Menopause Sexual Health and Menopause - Presentation</dc:title>
  <dc:creator>USER</dc:creator>
  <cp:lastModifiedBy>USER</cp:lastModifiedBy>
  <cp:revision>2</cp:revision>
  <dcterms:created xsi:type="dcterms:W3CDTF">2006-08-16T00:00:00Z</dcterms:created>
  <dcterms:modified xsi:type="dcterms:W3CDTF">2025-03-06T19:39:18Z</dcterms:modified>
  <dc:identifier>DAGeFeswMvw</dc:identifier>
</cp:coreProperties>
</file>