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Lst>
  <p:sldSz cx="18288000" cy="10287000"/>
  <p:notesSz cx="6858000" cy="9144000"/>
  <p:embeddedFontLst>
    <p:embeddedFont>
      <p:font typeface="Calibri" panose="020F0502020204030204" pitchFamily="34" charset="0"/>
      <p:regular r:id="rId33"/>
      <p:bold r:id="rId34"/>
      <p:italic r:id="rId35"/>
      <p:boldItalic r:id="rId36"/>
    </p:embeddedFont>
    <p:embeddedFont>
      <p:font typeface="Montserrat" panose="00000500000000000000" pitchFamily="2" charset="0"/>
      <p:regular r:id="rId37"/>
    </p:embeddedFont>
    <p:embeddedFont>
      <p:font typeface="Montserrat Bold" panose="00000800000000000000" pitchFamily="2" charset="0"/>
      <p:regular r:id="rId38"/>
      <p:bold r:id="rId39"/>
    </p:embeddedFont>
    <p:embeddedFont>
      <p:font typeface="Montserrat Italics" panose="020B0604020202020204" charset="0"/>
      <p:regular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2" d="100"/>
          <a:sy n="42" d="100"/>
        </p:scale>
        <p:origin x="780" y="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5.fntdata"/><Relationship Id="rId40"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11.sv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21.svg"/></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11.sv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21.svg"/></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21.svg"/></Relationships>
</file>

<file path=ppt/slides/_rels/slide2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11.svg"/></Relationships>
</file>

<file path=ppt/slides/_rels/slide22.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20.png"/><Relationship Id="rId7" Type="http://schemas.openxmlformats.org/officeDocument/2006/relationships/image" Target="../media/image4.pn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21.svg"/></Relationships>
</file>

<file path=ppt/slides/_rels/slide2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9.svg"/><Relationship Id="rId7" Type="http://schemas.openxmlformats.org/officeDocument/2006/relationships/image" Target="../media/image5.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1.svg"/><Relationship Id="rId4" Type="http://schemas.openxmlformats.org/officeDocument/2006/relationships/image" Target="../media/image20.png"/><Relationship Id="rId9" Type="http://schemas.openxmlformats.org/officeDocument/2006/relationships/image" Target="../media/image7.svg"/></Relationships>
</file>

<file path=ppt/slides/_rels/slide2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11.svg"/></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21.svg"/></Relationships>
</file>

<file path=ppt/slides/_rels/slide2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11.svg"/></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png"/></Relationships>
</file>

<file path=ppt/slides/_rels/slide3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11.svg"/></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1.svg"/></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11.svg"/></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929156"/>
            <a:ext cx="18288000" cy="12145313"/>
          </a:xfrm>
          <a:custGeom>
            <a:avLst/>
            <a:gdLst/>
            <a:ahLst/>
            <a:cxnLst/>
            <a:rect l="l" t="t" r="r" b="b"/>
            <a:pathLst>
              <a:path w="18288000" h="12145313">
                <a:moveTo>
                  <a:pt x="0" y="0"/>
                </a:moveTo>
                <a:lnTo>
                  <a:pt x="18288000" y="0"/>
                </a:lnTo>
                <a:lnTo>
                  <a:pt x="18288000" y="12145312"/>
                </a:lnTo>
                <a:lnTo>
                  <a:pt x="0" y="12145312"/>
                </a:lnTo>
                <a:lnTo>
                  <a:pt x="0" y="0"/>
                </a:lnTo>
                <a:close/>
              </a:path>
            </a:pathLst>
          </a:custGeom>
          <a:blipFill>
            <a:blip r:embed="rId2"/>
            <a:stretch>
              <a:fillRect/>
            </a:stretch>
          </a:blipFill>
        </p:spPr>
      </p:sp>
      <p:sp>
        <p:nvSpPr>
          <p:cNvPr id="3" name="TextBox 3"/>
          <p:cNvSpPr txBox="1"/>
          <p:nvPr/>
        </p:nvSpPr>
        <p:spPr>
          <a:xfrm>
            <a:off x="1351263" y="2030611"/>
            <a:ext cx="10336094" cy="372045"/>
          </a:xfrm>
          <a:prstGeom prst="rect">
            <a:avLst/>
          </a:prstGeom>
        </p:spPr>
        <p:txBody>
          <a:bodyPr lIns="0" tIns="0" rIns="0" bIns="0" rtlCol="0" anchor="t">
            <a:spAutoFit/>
          </a:bodyPr>
          <a:lstStyle/>
          <a:p>
            <a:pPr algn="l">
              <a:lnSpc>
                <a:spcPts val="3026"/>
              </a:lnSpc>
              <a:spcBef>
                <a:spcPct val="0"/>
              </a:spcBef>
            </a:pPr>
            <a:r>
              <a:rPr lang="en-US" sz="2161" spc="1316">
                <a:solidFill>
                  <a:srgbClr val="171616"/>
                </a:solidFill>
                <a:latin typeface="Montserrat"/>
                <a:ea typeface="Montserrat"/>
                <a:cs typeface="Montserrat"/>
                <a:sym typeface="Montserrat"/>
              </a:rPr>
              <a:t>UNDERSTANDING AND MANAGING</a:t>
            </a:r>
          </a:p>
        </p:txBody>
      </p:sp>
      <p:sp>
        <p:nvSpPr>
          <p:cNvPr id="4" name="TextBox 4"/>
          <p:cNvSpPr txBox="1"/>
          <p:nvPr/>
        </p:nvSpPr>
        <p:spPr>
          <a:xfrm>
            <a:off x="1221666" y="2193106"/>
            <a:ext cx="9915443" cy="1875419"/>
          </a:xfrm>
          <a:prstGeom prst="rect">
            <a:avLst/>
          </a:prstGeom>
        </p:spPr>
        <p:txBody>
          <a:bodyPr lIns="0" tIns="0" rIns="0" bIns="0" rtlCol="0" anchor="t">
            <a:spAutoFit/>
          </a:bodyPr>
          <a:lstStyle/>
          <a:p>
            <a:pPr algn="l">
              <a:lnSpc>
                <a:spcPts val="15398"/>
              </a:lnSpc>
              <a:spcBef>
                <a:spcPct val="0"/>
              </a:spcBef>
            </a:pPr>
            <a:r>
              <a:rPr lang="en-US" sz="10998">
                <a:solidFill>
                  <a:srgbClr val="171616"/>
                </a:solidFill>
                <a:latin typeface="Montserrat"/>
                <a:ea typeface="Montserrat"/>
                <a:cs typeface="Montserrat"/>
                <a:sym typeface="Montserrat"/>
              </a:rPr>
              <a:t>MENOPAUSE</a:t>
            </a:r>
          </a:p>
        </p:txBody>
      </p:sp>
      <p:grpSp>
        <p:nvGrpSpPr>
          <p:cNvPr id="5" name="Group 5"/>
          <p:cNvGrpSpPr/>
          <p:nvPr/>
        </p:nvGrpSpPr>
        <p:grpSpPr>
          <a:xfrm>
            <a:off x="1351263" y="3897332"/>
            <a:ext cx="7959465" cy="1104631"/>
            <a:chOff x="0" y="0"/>
            <a:chExt cx="10612621" cy="1472841"/>
          </a:xfrm>
        </p:grpSpPr>
        <p:sp>
          <p:nvSpPr>
            <p:cNvPr id="6" name="TextBox 6"/>
            <p:cNvSpPr txBox="1"/>
            <p:nvPr/>
          </p:nvSpPr>
          <p:spPr>
            <a:xfrm>
              <a:off x="0" y="85725"/>
              <a:ext cx="10612621" cy="479951"/>
            </a:xfrm>
            <a:prstGeom prst="rect">
              <a:avLst/>
            </a:prstGeom>
          </p:spPr>
          <p:txBody>
            <a:bodyPr lIns="0" tIns="0" rIns="0" bIns="0" rtlCol="0" anchor="t">
              <a:spAutoFit/>
            </a:bodyPr>
            <a:lstStyle/>
            <a:p>
              <a:pPr marL="0" lvl="0" indent="0" algn="l">
                <a:lnSpc>
                  <a:spcPts val="2610"/>
                </a:lnSpc>
                <a:spcBef>
                  <a:spcPct val="0"/>
                </a:spcBef>
              </a:pPr>
              <a:r>
                <a:rPr lang="en-US" sz="2900" u="none" strike="noStrike" spc="-116">
                  <a:solidFill>
                    <a:srgbClr val="000000"/>
                  </a:solidFill>
                  <a:latin typeface="Montserrat"/>
                  <a:ea typeface="Montserrat"/>
                  <a:cs typeface="Montserrat"/>
                  <a:sym typeface="Montserrat"/>
                </a:rPr>
                <a:t>M0010</a:t>
              </a:r>
            </a:p>
          </p:txBody>
        </p:sp>
        <p:sp>
          <p:nvSpPr>
            <p:cNvPr id="7" name="TextBox 7"/>
            <p:cNvSpPr txBox="1"/>
            <p:nvPr/>
          </p:nvSpPr>
          <p:spPr>
            <a:xfrm>
              <a:off x="0" y="987066"/>
              <a:ext cx="10612621" cy="485775"/>
            </a:xfrm>
            <a:prstGeom prst="rect">
              <a:avLst/>
            </a:prstGeom>
          </p:spPr>
          <p:txBody>
            <a:bodyPr lIns="0" tIns="0" rIns="0" bIns="0" rtlCol="0" anchor="t">
              <a:spAutoFit/>
            </a:bodyPr>
            <a:lstStyle/>
            <a:p>
              <a:pPr marL="0" lvl="0" indent="0" algn="l">
                <a:lnSpc>
                  <a:spcPts val="2999"/>
                </a:lnSpc>
              </a:pPr>
              <a:r>
                <a:rPr lang="en-US" sz="2499" spc="-22">
                  <a:solidFill>
                    <a:srgbClr val="000000"/>
                  </a:solidFill>
                  <a:latin typeface="Montserrat"/>
                  <a:ea typeface="Montserrat"/>
                  <a:cs typeface="Montserrat"/>
                  <a:sym typeface="Montserrat"/>
                </a:rPr>
                <a:t> </a:t>
              </a:r>
            </a:p>
          </p:txBody>
        </p:sp>
      </p:grpSp>
      <p:pic>
        <p:nvPicPr>
          <p:cNvPr id="9" name="Picture 8">
            <a:extLst>
              <a:ext uri="{FF2B5EF4-FFF2-40B4-BE49-F238E27FC236}">
                <a16:creationId xmlns:a16="http://schemas.microsoft.com/office/drawing/2014/main" id="{C24FDAFF-E569-4A56-9E66-F0330850DC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918988"/>
            <a:ext cx="3063246" cy="285903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Freeform 2"/>
          <p:cNvSpPr/>
          <p:nvPr/>
        </p:nvSpPr>
        <p:spPr>
          <a:xfrm>
            <a:off x="10561593" y="-20817"/>
            <a:ext cx="9681688" cy="10307817"/>
          </a:xfrm>
          <a:custGeom>
            <a:avLst/>
            <a:gdLst/>
            <a:ahLst/>
            <a:cxnLst/>
            <a:rect l="l" t="t" r="r" b="b"/>
            <a:pathLst>
              <a:path w="9681688" h="10307817">
                <a:moveTo>
                  <a:pt x="0" y="0"/>
                </a:moveTo>
                <a:lnTo>
                  <a:pt x="9681688" y="0"/>
                </a:lnTo>
                <a:lnTo>
                  <a:pt x="9681688" y="10307817"/>
                </a:lnTo>
                <a:lnTo>
                  <a:pt x="0" y="10307817"/>
                </a:lnTo>
                <a:lnTo>
                  <a:pt x="0" y="0"/>
                </a:lnTo>
                <a:close/>
              </a:path>
            </a:pathLst>
          </a:custGeom>
          <a:blipFill>
            <a:blip r:embed="rId2"/>
            <a:stretch>
              <a:fillRect l="-44637" r="-44637"/>
            </a:stretch>
          </a:blipFill>
        </p:spPr>
      </p:sp>
      <p:sp>
        <p:nvSpPr>
          <p:cNvPr id="3" name="TextBox 3"/>
          <p:cNvSpPr txBox="1"/>
          <p:nvPr/>
        </p:nvSpPr>
        <p:spPr>
          <a:xfrm>
            <a:off x="1028700" y="5824395"/>
            <a:ext cx="8598307" cy="1684057"/>
          </a:xfrm>
          <a:prstGeom prst="rect">
            <a:avLst/>
          </a:prstGeom>
        </p:spPr>
        <p:txBody>
          <a:bodyPr lIns="0" tIns="0" rIns="0" bIns="0" rtlCol="0" anchor="t">
            <a:spAutoFit/>
          </a:bodyPr>
          <a:lstStyle/>
          <a:p>
            <a:pPr marL="539749" lvl="1" indent="-269875" algn="l">
              <a:lnSpc>
                <a:spcPts val="2749"/>
              </a:lnSpc>
              <a:spcBef>
                <a:spcPct val="0"/>
              </a:spcBef>
              <a:buFont typeface="Arial"/>
              <a:buChar char="•"/>
            </a:pPr>
            <a:r>
              <a:rPr lang="en-US" sz="2499" b="1" u="none" strike="noStrike" spc="-22">
                <a:solidFill>
                  <a:srgbClr val="171616"/>
                </a:solidFill>
                <a:latin typeface="Montserrat Bold"/>
                <a:ea typeface="Montserrat Bold"/>
                <a:cs typeface="Montserrat Bold"/>
                <a:sym typeface="Montserrat Bold"/>
              </a:rPr>
              <a:t>Normal:</a:t>
            </a:r>
            <a:r>
              <a:rPr lang="en-US" sz="2499" u="none" strike="noStrike" spc="-22">
                <a:solidFill>
                  <a:srgbClr val="171616"/>
                </a:solidFill>
                <a:latin typeface="Montserrat"/>
                <a:ea typeface="Montserrat"/>
                <a:cs typeface="Montserrat"/>
                <a:sym typeface="Montserrat"/>
              </a:rPr>
              <a:t> -1 or higher.</a:t>
            </a:r>
          </a:p>
          <a:p>
            <a:pPr algn="l">
              <a:lnSpc>
                <a:spcPts val="2749"/>
              </a:lnSpc>
              <a:spcBef>
                <a:spcPct val="0"/>
              </a:spcBef>
            </a:pPr>
            <a:endParaRPr lang="en-US" sz="2499" u="none" strike="noStrike" spc="-22">
              <a:solidFill>
                <a:srgbClr val="171616"/>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b="1" u="none" strike="noStrike" spc="-22">
                <a:solidFill>
                  <a:srgbClr val="171616"/>
                </a:solidFill>
                <a:latin typeface="Montserrat Bold"/>
                <a:ea typeface="Montserrat Bold"/>
                <a:cs typeface="Montserrat Bold"/>
                <a:sym typeface="Montserrat Bold"/>
              </a:rPr>
              <a:t>Osteopenia:</a:t>
            </a:r>
            <a:r>
              <a:rPr lang="en-US" sz="2499" u="none" strike="noStrike" spc="-22">
                <a:solidFill>
                  <a:srgbClr val="171616"/>
                </a:solidFill>
                <a:latin typeface="Montserrat"/>
                <a:ea typeface="Montserrat"/>
                <a:cs typeface="Montserrat"/>
                <a:sym typeface="Montserrat"/>
              </a:rPr>
              <a:t> -1 to -2.5 (early bone loss).</a:t>
            </a:r>
          </a:p>
          <a:p>
            <a:pPr algn="l">
              <a:lnSpc>
                <a:spcPts val="2749"/>
              </a:lnSpc>
              <a:spcBef>
                <a:spcPct val="0"/>
              </a:spcBef>
            </a:pPr>
            <a:endParaRPr lang="en-US" sz="2499" u="none" strike="noStrike" spc="-22">
              <a:solidFill>
                <a:srgbClr val="171616"/>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b="1" u="none" strike="noStrike" spc="-22">
                <a:solidFill>
                  <a:srgbClr val="171616"/>
                </a:solidFill>
                <a:latin typeface="Montserrat Bold"/>
                <a:ea typeface="Montserrat Bold"/>
                <a:cs typeface="Montserrat Bold"/>
                <a:sym typeface="Montserrat Bold"/>
              </a:rPr>
              <a:t>Osteoporosis:</a:t>
            </a:r>
            <a:r>
              <a:rPr lang="en-US" sz="2499" u="none" strike="noStrike" spc="-22">
                <a:solidFill>
                  <a:srgbClr val="171616"/>
                </a:solidFill>
                <a:latin typeface="Montserrat"/>
                <a:ea typeface="Montserrat"/>
                <a:cs typeface="Montserrat"/>
                <a:sym typeface="Montserrat"/>
              </a:rPr>
              <a:t> -2.5 or lower (significant bone loss).</a:t>
            </a:r>
          </a:p>
        </p:txBody>
      </p:sp>
      <p:sp>
        <p:nvSpPr>
          <p:cNvPr id="4" name="TextBox 4"/>
          <p:cNvSpPr txBox="1"/>
          <p:nvPr/>
        </p:nvSpPr>
        <p:spPr>
          <a:xfrm>
            <a:off x="1028700" y="1038225"/>
            <a:ext cx="8598307" cy="3822886"/>
          </a:xfrm>
          <a:prstGeom prst="rect">
            <a:avLst/>
          </a:prstGeom>
        </p:spPr>
        <p:txBody>
          <a:bodyPr lIns="0" tIns="0" rIns="0" bIns="0" rtlCol="0" anchor="t">
            <a:spAutoFit/>
          </a:bodyPr>
          <a:lstStyle/>
          <a:p>
            <a:pPr marL="0" lvl="0" indent="0" algn="l">
              <a:lnSpc>
                <a:spcPts val="10199"/>
              </a:lnSpc>
              <a:spcBef>
                <a:spcPct val="0"/>
              </a:spcBef>
            </a:pPr>
            <a:r>
              <a:rPr lang="en-US" sz="8499" u="none" strike="noStrike" spc="-76">
                <a:solidFill>
                  <a:srgbClr val="171616"/>
                </a:solidFill>
                <a:latin typeface="Montserrat"/>
                <a:ea typeface="Montserrat"/>
                <a:cs typeface="Montserrat"/>
                <a:sym typeface="Montserrat"/>
              </a:rPr>
              <a:t>Understanding Bone Density Scores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TextBox 2"/>
          <p:cNvSpPr txBox="1"/>
          <p:nvPr/>
        </p:nvSpPr>
        <p:spPr>
          <a:xfrm>
            <a:off x="1028700" y="4276726"/>
            <a:ext cx="8547566" cy="19811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171616"/>
                </a:solidFill>
                <a:latin typeface="Montserrat"/>
                <a:ea typeface="Montserrat"/>
                <a:cs typeface="Montserrat"/>
                <a:sym typeface="Montserrat"/>
              </a:rPr>
              <a:t>3. Nutrition for Strong Bones</a:t>
            </a:r>
          </a:p>
        </p:txBody>
      </p:sp>
      <p:sp>
        <p:nvSpPr>
          <p:cNvPr id="3" name="Freeform 3"/>
          <p:cNvSpPr/>
          <p:nvPr/>
        </p:nvSpPr>
        <p:spPr>
          <a:xfrm rot="-10800000">
            <a:off x="14690626" y="1655917"/>
            <a:ext cx="1461230" cy="1461230"/>
          </a:xfrm>
          <a:custGeom>
            <a:avLst/>
            <a:gdLst/>
            <a:ahLst/>
            <a:cxnLst/>
            <a:rect l="l" t="t" r="r" b="b"/>
            <a:pathLst>
              <a:path w="1461230" h="1461230">
                <a:moveTo>
                  <a:pt x="0" y="0"/>
                </a:moveTo>
                <a:lnTo>
                  <a:pt x="1461230" y="0"/>
                </a:lnTo>
                <a:lnTo>
                  <a:pt x="1461230" y="1461230"/>
                </a:lnTo>
                <a:lnTo>
                  <a:pt x="0" y="14612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10800000">
            <a:off x="12580043" y="477281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10800000">
            <a:off x="12580043" y="669814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8515644">
            <a:off x="11807343" y="2642248"/>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AutoShape 7"/>
          <p:cNvSpPr/>
          <p:nvPr/>
        </p:nvSpPr>
        <p:spPr>
          <a:xfrm flipV="1">
            <a:off x="14557276" y="-870706"/>
            <a:ext cx="0" cy="11687844"/>
          </a:xfrm>
          <a:prstGeom prst="line">
            <a:avLst/>
          </a:prstGeom>
          <a:ln w="285750" cap="flat">
            <a:solidFill>
              <a:srgbClr val="FFFFFF"/>
            </a:solidFill>
            <a:prstDash val="solid"/>
            <a:headEnd type="none" w="sm" len="sm"/>
            <a:tailEnd type="none" w="sm" len="sm"/>
          </a:ln>
        </p:spPr>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Freeform 2"/>
          <p:cNvSpPr/>
          <p:nvPr/>
        </p:nvSpPr>
        <p:spPr>
          <a:xfrm>
            <a:off x="14892453" y="0"/>
            <a:ext cx="7431372" cy="10287000"/>
          </a:xfrm>
          <a:custGeom>
            <a:avLst/>
            <a:gdLst/>
            <a:ahLst/>
            <a:cxnLst/>
            <a:rect l="l" t="t" r="r" b="b"/>
            <a:pathLst>
              <a:path w="7431372" h="10287000">
                <a:moveTo>
                  <a:pt x="0" y="0"/>
                </a:moveTo>
                <a:lnTo>
                  <a:pt x="7431372" y="0"/>
                </a:lnTo>
                <a:lnTo>
                  <a:pt x="7431372" y="10287000"/>
                </a:lnTo>
                <a:lnTo>
                  <a:pt x="0" y="10287000"/>
                </a:lnTo>
                <a:lnTo>
                  <a:pt x="0" y="0"/>
                </a:lnTo>
                <a:close/>
              </a:path>
            </a:pathLst>
          </a:custGeom>
          <a:blipFill>
            <a:blip r:embed="rId2"/>
            <a:stretch>
              <a:fillRect l="-53690" r="-53690"/>
            </a:stretch>
          </a:blipFill>
        </p:spPr>
      </p:sp>
      <p:sp>
        <p:nvSpPr>
          <p:cNvPr id="3" name="Freeform 3"/>
          <p:cNvSpPr/>
          <p:nvPr/>
        </p:nvSpPr>
        <p:spPr>
          <a:xfrm>
            <a:off x="12125556" y="7653453"/>
            <a:ext cx="2633547" cy="2633547"/>
          </a:xfrm>
          <a:custGeom>
            <a:avLst/>
            <a:gdLst/>
            <a:ahLst/>
            <a:cxnLst/>
            <a:rect l="l" t="t" r="r" b="b"/>
            <a:pathLst>
              <a:path w="2633547" h="2633547">
                <a:moveTo>
                  <a:pt x="0" y="0"/>
                </a:moveTo>
                <a:lnTo>
                  <a:pt x="2633547" y="0"/>
                </a:lnTo>
                <a:lnTo>
                  <a:pt x="2633547" y="2633547"/>
                </a:lnTo>
                <a:lnTo>
                  <a:pt x="0" y="2633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5400000">
            <a:off x="12125556" y="5019906"/>
            <a:ext cx="2633547" cy="2633547"/>
          </a:xfrm>
          <a:custGeom>
            <a:avLst/>
            <a:gdLst/>
            <a:ahLst/>
            <a:cxnLst/>
            <a:rect l="l" t="t" r="r" b="b"/>
            <a:pathLst>
              <a:path w="2633547" h="2633547">
                <a:moveTo>
                  <a:pt x="0" y="0"/>
                </a:moveTo>
                <a:lnTo>
                  <a:pt x="2633547" y="0"/>
                </a:lnTo>
                <a:lnTo>
                  <a:pt x="2633547" y="2633547"/>
                </a:lnTo>
                <a:lnTo>
                  <a:pt x="0" y="263354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AutoShape 5"/>
          <p:cNvSpPr/>
          <p:nvPr/>
        </p:nvSpPr>
        <p:spPr>
          <a:xfrm flipV="1">
            <a:off x="14759103" y="-824016"/>
            <a:ext cx="0" cy="11687844"/>
          </a:xfrm>
          <a:prstGeom prst="line">
            <a:avLst/>
          </a:prstGeom>
          <a:ln w="285750" cap="flat">
            <a:solidFill>
              <a:srgbClr val="FFFFFF"/>
            </a:solidFill>
            <a:prstDash val="solid"/>
            <a:headEnd type="none" w="sm" len="sm"/>
            <a:tailEnd type="none" w="sm" len="sm"/>
          </a:ln>
        </p:spPr>
      </p:sp>
      <p:sp>
        <p:nvSpPr>
          <p:cNvPr id="6" name="TextBox 6"/>
          <p:cNvSpPr txBox="1"/>
          <p:nvPr/>
        </p:nvSpPr>
        <p:spPr>
          <a:xfrm>
            <a:off x="1028700" y="4574061"/>
            <a:ext cx="10271929" cy="2020234"/>
          </a:xfrm>
          <a:prstGeom prst="rect">
            <a:avLst/>
          </a:prstGeom>
        </p:spPr>
        <p:txBody>
          <a:bodyPr lIns="0" tIns="0" rIns="0" bIns="0" rtlCol="0" anchor="t">
            <a:spAutoFit/>
          </a:bodyPr>
          <a:lstStyle/>
          <a:p>
            <a:pPr marL="539749" lvl="1" indent="-269875" algn="l">
              <a:lnSpc>
                <a:spcPts val="2749"/>
              </a:lnSpc>
              <a:spcBef>
                <a:spcPct val="0"/>
              </a:spcBef>
              <a:buFont typeface="Arial"/>
              <a:buChar char="•"/>
            </a:pPr>
            <a:r>
              <a:rPr lang="en-US" sz="2499" b="1" u="none" strike="noStrike" spc="-22">
                <a:solidFill>
                  <a:srgbClr val="171616"/>
                </a:solidFill>
                <a:latin typeface="Montserrat Bold"/>
                <a:ea typeface="Montserrat Bold"/>
                <a:cs typeface="Montserrat Bold"/>
                <a:sym typeface="Montserrat Bold"/>
              </a:rPr>
              <a:t>Daily Needs:</a:t>
            </a:r>
            <a:r>
              <a:rPr lang="en-US" sz="2499" u="none" strike="noStrike" spc="-22">
                <a:solidFill>
                  <a:srgbClr val="171616"/>
                </a:solidFill>
                <a:latin typeface="Montserrat"/>
                <a:ea typeface="Montserrat"/>
                <a:cs typeface="Montserrat"/>
                <a:sym typeface="Montserrat"/>
              </a:rPr>
              <a:t> 1,000–1,200 mg/day.</a:t>
            </a:r>
          </a:p>
          <a:p>
            <a:pPr algn="l">
              <a:lnSpc>
                <a:spcPts val="2749"/>
              </a:lnSpc>
              <a:spcBef>
                <a:spcPct val="0"/>
              </a:spcBef>
            </a:pPr>
            <a:endParaRPr lang="en-US" sz="2499" u="none" strike="noStrike" spc="-22">
              <a:solidFill>
                <a:srgbClr val="171616"/>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b="1" u="none" strike="noStrike" spc="-22">
                <a:solidFill>
                  <a:srgbClr val="171616"/>
                </a:solidFill>
                <a:latin typeface="Montserrat Bold"/>
                <a:ea typeface="Montserrat Bold"/>
                <a:cs typeface="Montserrat Bold"/>
                <a:sym typeface="Montserrat Bold"/>
              </a:rPr>
              <a:t>Sources:</a:t>
            </a:r>
          </a:p>
          <a:p>
            <a:pPr marL="1079499" lvl="2" indent="-359833" algn="l">
              <a:lnSpc>
                <a:spcPts val="2749"/>
              </a:lnSpc>
              <a:spcBef>
                <a:spcPct val="0"/>
              </a:spcBef>
              <a:buFont typeface="Arial"/>
              <a:buChar char="⚬"/>
            </a:pPr>
            <a:r>
              <a:rPr lang="en-US" sz="2499" u="none" strike="noStrike" spc="-22">
                <a:solidFill>
                  <a:srgbClr val="171616"/>
                </a:solidFill>
                <a:latin typeface="Montserrat"/>
                <a:ea typeface="Montserrat"/>
                <a:cs typeface="Montserrat"/>
                <a:sym typeface="Montserrat"/>
              </a:rPr>
              <a:t>Dairy products (milk, yogurt, cheese).</a:t>
            </a:r>
          </a:p>
          <a:p>
            <a:pPr marL="1079499" lvl="2" indent="-359833" algn="l">
              <a:lnSpc>
                <a:spcPts val="2749"/>
              </a:lnSpc>
              <a:spcBef>
                <a:spcPct val="0"/>
              </a:spcBef>
              <a:buFont typeface="Arial"/>
              <a:buChar char="⚬"/>
            </a:pPr>
            <a:r>
              <a:rPr lang="en-US" sz="2499" u="none" strike="noStrike" spc="-22">
                <a:solidFill>
                  <a:srgbClr val="171616"/>
                </a:solidFill>
                <a:latin typeface="Montserrat"/>
                <a:ea typeface="Montserrat"/>
                <a:cs typeface="Montserrat"/>
                <a:sym typeface="Montserrat"/>
              </a:rPr>
              <a:t>Fortified alternatives (almond milk, orange juice).</a:t>
            </a:r>
          </a:p>
          <a:p>
            <a:pPr marL="1079499" lvl="2" indent="-359833" algn="l">
              <a:lnSpc>
                <a:spcPts val="2749"/>
              </a:lnSpc>
              <a:spcBef>
                <a:spcPct val="0"/>
              </a:spcBef>
              <a:buFont typeface="Arial"/>
              <a:buChar char="⚬"/>
            </a:pPr>
            <a:r>
              <a:rPr lang="en-US" sz="2499" u="none" strike="noStrike" spc="-22">
                <a:solidFill>
                  <a:srgbClr val="171616"/>
                </a:solidFill>
                <a:latin typeface="Montserrat"/>
                <a:ea typeface="Montserrat"/>
                <a:cs typeface="Montserrat"/>
                <a:sym typeface="Montserrat"/>
              </a:rPr>
              <a:t>Leafy greens (kale, collard greens).</a:t>
            </a:r>
          </a:p>
        </p:txBody>
      </p:sp>
      <p:sp>
        <p:nvSpPr>
          <p:cNvPr id="7" name="TextBox 7"/>
          <p:cNvSpPr txBox="1"/>
          <p:nvPr/>
        </p:nvSpPr>
        <p:spPr>
          <a:xfrm>
            <a:off x="1028700" y="3768905"/>
            <a:ext cx="10271929" cy="287991"/>
          </a:xfrm>
          <a:prstGeom prst="rect">
            <a:avLst/>
          </a:prstGeom>
        </p:spPr>
        <p:txBody>
          <a:bodyPr lIns="0" tIns="0" rIns="0" bIns="0" rtlCol="0" anchor="t">
            <a:spAutoFit/>
          </a:bodyPr>
          <a:lstStyle/>
          <a:p>
            <a:pPr marL="0" lvl="0" indent="0" algn="l">
              <a:lnSpc>
                <a:spcPts val="2249"/>
              </a:lnSpc>
              <a:spcBef>
                <a:spcPct val="0"/>
              </a:spcBef>
            </a:pPr>
            <a:r>
              <a:rPr lang="en-US" sz="2499" u="none" strike="noStrike" spc="-22">
                <a:solidFill>
                  <a:srgbClr val="171616"/>
                </a:solidFill>
                <a:latin typeface="Montserrat"/>
                <a:ea typeface="Montserrat"/>
                <a:cs typeface="Montserrat"/>
                <a:sym typeface="Montserrat"/>
              </a:rPr>
              <a:t>Calcium is crucial for maintaining bone strength.</a:t>
            </a:r>
          </a:p>
        </p:txBody>
      </p:sp>
      <p:sp>
        <p:nvSpPr>
          <p:cNvPr id="8" name="TextBox 8"/>
          <p:cNvSpPr txBox="1"/>
          <p:nvPr/>
        </p:nvSpPr>
        <p:spPr>
          <a:xfrm>
            <a:off x="1028700" y="1276350"/>
            <a:ext cx="10271929" cy="10286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171616"/>
                </a:solidFill>
                <a:latin typeface="Montserrat"/>
                <a:ea typeface="Montserrat"/>
                <a:cs typeface="Montserrat"/>
                <a:sym typeface="Montserrat"/>
              </a:rPr>
              <a:t>Calcium Intake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TextBox 2"/>
          <p:cNvSpPr txBox="1"/>
          <p:nvPr/>
        </p:nvSpPr>
        <p:spPr>
          <a:xfrm>
            <a:off x="1028700" y="876300"/>
            <a:ext cx="16230600" cy="1438089"/>
          </a:xfrm>
          <a:prstGeom prst="rect">
            <a:avLst/>
          </a:prstGeom>
        </p:spPr>
        <p:txBody>
          <a:bodyPr lIns="0" tIns="0" rIns="0" bIns="0" rtlCol="0" anchor="t">
            <a:spAutoFit/>
          </a:bodyPr>
          <a:lstStyle/>
          <a:p>
            <a:pPr algn="l">
              <a:lnSpc>
                <a:spcPts val="11899"/>
              </a:lnSpc>
            </a:pPr>
            <a:r>
              <a:rPr lang="en-US" sz="8499" spc="-339">
                <a:solidFill>
                  <a:srgbClr val="171616"/>
                </a:solidFill>
                <a:latin typeface="Montserrat"/>
                <a:ea typeface="Montserrat"/>
                <a:cs typeface="Montserrat"/>
                <a:sym typeface="Montserrat"/>
              </a:rPr>
              <a:t>The Role of Vitamin D</a:t>
            </a:r>
          </a:p>
        </p:txBody>
      </p:sp>
      <p:sp>
        <p:nvSpPr>
          <p:cNvPr id="3" name="AutoShape 3"/>
          <p:cNvSpPr/>
          <p:nvPr/>
        </p:nvSpPr>
        <p:spPr>
          <a:xfrm>
            <a:off x="0" y="9401175"/>
            <a:ext cx="18601781" cy="0"/>
          </a:xfrm>
          <a:prstGeom prst="line">
            <a:avLst/>
          </a:prstGeom>
          <a:ln w="285750" cap="flat">
            <a:solidFill>
              <a:srgbClr val="FFFFFF"/>
            </a:solidFill>
            <a:prstDash val="solid"/>
            <a:headEnd type="none" w="sm" len="sm"/>
            <a:tailEnd type="none" w="sm" len="sm"/>
          </a:ln>
        </p:spPr>
      </p:sp>
      <p:sp>
        <p:nvSpPr>
          <p:cNvPr id="4" name="Freeform 4"/>
          <p:cNvSpPr/>
          <p:nvPr/>
        </p:nvSpPr>
        <p:spPr>
          <a:xfrm>
            <a:off x="9144000" y="3008219"/>
            <a:ext cx="9144000" cy="6250081"/>
          </a:xfrm>
          <a:custGeom>
            <a:avLst/>
            <a:gdLst/>
            <a:ahLst/>
            <a:cxnLst/>
            <a:rect l="l" t="t" r="r" b="b"/>
            <a:pathLst>
              <a:path w="9144000" h="6250081">
                <a:moveTo>
                  <a:pt x="0" y="0"/>
                </a:moveTo>
                <a:lnTo>
                  <a:pt x="9144000" y="0"/>
                </a:lnTo>
                <a:lnTo>
                  <a:pt x="9144000" y="6250081"/>
                </a:lnTo>
                <a:lnTo>
                  <a:pt x="0" y="6250081"/>
                </a:lnTo>
                <a:lnTo>
                  <a:pt x="0" y="0"/>
                </a:lnTo>
                <a:close/>
              </a:path>
            </a:pathLst>
          </a:custGeom>
          <a:blipFill>
            <a:blip r:embed="rId2"/>
            <a:stretch>
              <a:fillRect l="-166" r="-166"/>
            </a:stretch>
          </a:blipFill>
        </p:spPr>
      </p:sp>
      <p:sp>
        <p:nvSpPr>
          <p:cNvPr id="5" name="TextBox 5"/>
          <p:cNvSpPr txBox="1"/>
          <p:nvPr/>
        </p:nvSpPr>
        <p:spPr>
          <a:xfrm>
            <a:off x="1028700" y="2970119"/>
            <a:ext cx="7732640" cy="411629"/>
          </a:xfrm>
          <a:prstGeom prst="rect">
            <a:avLst/>
          </a:prstGeom>
        </p:spPr>
        <p:txBody>
          <a:bodyPr lIns="0" tIns="0" rIns="0" bIns="0" rtlCol="0" anchor="t">
            <a:spAutoFit/>
          </a:bodyPr>
          <a:lstStyle/>
          <a:p>
            <a:pPr algn="l">
              <a:lnSpc>
                <a:spcPts val="3499"/>
              </a:lnSpc>
            </a:pPr>
            <a:r>
              <a:rPr lang="en-US" sz="2499" spc="-22">
                <a:solidFill>
                  <a:srgbClr val="171616"/>
                </a:solidFill>
                <a:latin typeface="Montserrat"/>
                <a:ea typeface="Montserrat"/>
                <a:cs typeface="Montserrat"/>
                <a:sym typeface="Montserrat"/>
              </a:rPr>
              <a:t>Vitamin D helps the body absorb calcium.</a:t>
            </a:r>
          </a:p>
        </p:txBody>
      </p:sp>
      <p:sp>
        <p:nvSpPr>
          <p:cNvPr id="6" name="TextBox 6"/>
          <p:cNvSpPr txBox="1"/>
          <p:nvPr/>
        </p:nvSpPr>
        <p:spPr>
          <a:xfrm>
            <a:off x="1028700" y="3709236"/>
            <a:ext cx="7732640" cy="411629"/>
          </a:xfrm>
          <a:prstGeom prst="rect">
            <a:avLst/>
          </a:prstGeom>
        </p:spPr>
        <p:txBody>
          <a:bodyPr lIns="0" tIns="0" rIns="0" bIns="0" rtlCol="0" anchor="t">
            <a:spAutoFit/>
          </a:bodyPr>
          <a:lstStyle/>
          <a:p>
            <a:pPr marL="539749" lvl="1" indent="-269875" algn="l">
              <a:lnSpc>
                <a:spcPts val="3499"/>
              </a:lnSpc>
              <a:buFont typeface="Arial"/>
              <a:buChar char="•"/>
            </a:pPr>
            <a:r>
              <a:rPr lang="en-US" sz="2499" b="1" spc="-99">
                <a:solidFill>
                  <a:srgbClr val="171616"/>
                </a:solidFill>
                <a:latin typeface="Montserrat Bold"/>
                <a:ea typeface="Montserrat Bold"/>
                <a:cs typeface="Montserrat Bold"/>
                <a:sym typeface="Montserrat Bold"/>
              </a:rPr>
              <a:t>Sources:</a:t>
            </a:r>
          </a:p>
        </p:txBody>
      </p:sp>
      <p:sp>
        <p:nvSpPr>
          <p:cNvPr id="7" name="TextBox 7"/>
          <p:cNvSpPr txBox="1"/>
          <p:nvPr/>
        </p:nvSpPr>
        <p:spPr>
          <a:xfrm>
            <a:off x="1028700" y="4244691"/>
            <a:ext cx="7732640" cy="411629"/>
          </a:xfrm>
          <a:prstGeom prst="rect">
            <a:avLst/>
          </a:prstGeom>
        </p:spPr>
        <p:txBody>
          <a:bodyPr lIns="0" tIns="0" rIns="0" bIns="0" rtlCol="0" anchor="t">
            <a:spAutoFit/>
          </a:bodyPr>
          <a:lstStyle/>
          <a:p>
            <a:pPr marL="1079499" lvl="2" indent="-359833" algn="l">
              <a:lnSpc>
                <a:spcPts val="3499"/>
              </a:lnSpc>
              <a:buFont typeface="Arial"/>
              <a:buChar char="⚬"/>
            </a:pPr>
            <a:r>
              <a:rPr lang="en-US" sz="2499" spc="-22">
                <a:solidFill>
                  <a:srgbClr val="171616"/>
                </a:solidFill>
                <a:latin typeface="Montserrat"/>
                <a:ea typeface="Montserrat"/>
                <a:cs typeface="Montserrat"/>
                <a:sym typeface="Montserrat"/>
              </a:rPr>
              <a:t>Sunlight exposure (10–15 minutes/day).</a:t>
            </a:r>
          </a:p>
        </p:txBody>
      </p:sp>
      <p:sp>
        <p:nvSpPr>
          <p:cNvPr id="8" name="TextBox 8"/>
          <p:cNvSpPr txBox="1"/>
          <p:nvPr/>
        </p:nvSpPr>
        <p:spPr>
          <a:xfrm>
            <a:off x="1028700" y="4780145"/>
            <a:ext cx="7732640" cy="411629"/>
          </a:xfrm>
          <a:prstGeom prst="rect">
            <a:avLst/>
          </a:prstGeom>
        </p:spPr>
        <p:txBody>
          <a:bodyPr lIns="0" tIns="0" rIns="0" bIns="0" rtlCol="0" anchor="t">
            <a:spAutoFit/>
          </a:bodyPr>
          <a:lstStyle/>
          <a:p>
            <a:pPr marL="1079499" lvl="2" indent="-359833" algn="l">
              <a:lnSpc>
                <a:spcPts val="3499"/>
              </a:lnSpc>
              <a:buFont typeface="Arial"/>
              <a:buChar char="⚬"/>
            </a:pPr>
            <a:r>
              <a:rPr lang="en-US" sz="2499" spc="-22">
                <a:solidFill>
                  <a:srgbClr val="171616"/>
                </a:solidFill>
                <a:latin typeface="Montserrat"/>
                <a:ea typeface="Montserrat"/>
                <a:cs typeface="Montserrat"/>
                <a:sym typeface="Montserrat"/>
              </a:rPr>
              <a:t>Fatty fish (salmon, mackerel).</a:t>
            </a:r>
          </a:p>
        </p:txBody>
      </p:sp>
      <p:sp>
        <p:nvSpPr>
          <p:cNvPr id="9" name="TextBox 9"/>
          <p:cNvSpPr txBox="1"/>
          <p:nvPr/>
        </p:nvSpPr>
        <p:spPr>
          <a:xfrm>
            <a:off x="1028700" y="5315599"/>
            <a:ext cx="7732640" cy="411629"/>
          </a:xfrm>
          <a:prstGeom prst="rect">
            <a:avLst/>
          </a:prstGeom>
        </p:spPr>
        <p:txBody>
          <a:bodyPr lIns="0" tIns="0" rIns="0" bIns="0" rtlCol="0" anchor="t">
            <a:spAutoFit/>
          </a:bodyPr>
          <a:lstStyle/>
          <a:p>
            <a:pPr marL="1079499" lvl="2" indent="-359833" algn="l">
              <a:lnSpc>
                <a:spcPts val="3499"/>
              </a:lnSpc>
              <a:buFont typeface="Arial"/>
              <a:buChar char="⚬"/>
            </a:pPr>
            <a:r>
              <a:rPr lang="en-US" sz="2499" spc="-22">
                <a:solidFill>
                  <a:srgbClr val="171616"/>
                </a:solidFill>
                <a:latin typeface="Montserrat"/>
                <a:ea typeface="Montserrat"/>
                <a:cs typeface="Montserrat"/>
                <a:sym typeface="Montserrat"/>
              </a:rPr>
              <a:t>Fortified cereals and supplements.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AutoShape 2"/>
          <p:cNvSpPr/>
          <p:nvPr/>
        </p:nvSpPr>
        <p:spPr>
          <a:xfrm>
            <a:off x="0" y="9401175"/>
            <a:ext cx="18601781" cy="0"/>
          </a:xfrm>
          <a:prstGeom prst="line">
            <a:avLst/>
          </a:prstGeom>
          <a:ln w="285750" cap="flat">
            <a:solidFill>
              <a:srgbClr val="FFFFFF"/>
            </a:solidFill>
            <a:prstDash val="solid"/>
            <a:headEnd type="none" w="sm" len="sm"/>
            <a:tailEnd type="none" w="sm" len="sm"/>
          </a:ln>
        </p:spPr>
      </p:sp>
      <p:sp>
        <p:nvSpPr>
          <p:cNvPr id="3" name="Freeform 3"/>
          <p:cNvSpPr/>
          <p:nvPr/>
        </p:nvSpPr>
        <p:spPr>
          <a:xfrm>
            <a:off x="0" y="-1106581"/>
            <a:ext cx="18288000" cy="4673414"/>
          </a:xfrm>
          <a:custGeom>
            <a:avLst/>
            <a:gdLst/>
            <a:ahLst/>
            <a:cxnLst/>
            <a:rect l="l" t="t" r="r" b="b"/>
            <a:pathLst>
              <a:path w="18288000" h="4673414">
                <a:moveTo>
                  <a:pt x="0" y="0"/>
                </a:moveTo>
                <a:lnTo>
                  <a:pt x="18288000" y="0"/>
                </a:lnTo>
                <a:lnTo>
                  <a:pt x="18288000" y="4673414"/>
                </a:lnTo>
                <a:lnTo>
                  <a:pt x="0" y="4673414"/>
                </a:lnTo>
                <a:lnTo>
                  <a:pt x="0" y="0"/>
                </a:lnTo>
                <a:close/>
              </a:path>
            </a:pathLst>
          </a:custGeom>
          <a:blipFill>
            <a:blip r:embed="rId2"/>
            <a:stretch>
              <a:fillRect t="-80358" b="-80358"/>
            </a:stretch>
          </a:blipFill>
        </p:spPr>
      </p:sp>
      <p:sp>
        <p:nvSpPr>
          <p:cNvPr id="4" name="TextBox 4"/>
          <p:cNvSpPr txBox="1"/>
          <p:nvPr/>
        </p:nvSpPr>
        <p:spPr>
          <a:xfrm>
            <a:off x="1028700" y="4378322"/>
            <a:ext cx="16230600" cy="10286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171616"/>
                </a:solidFill>
                <a:latin typeface="Montserrat"/>
                <a:ea typeface="Montserrat"/>
                <a:cs typeface="Montserrat"/>
                <a:sym typeface="Montserrat"/>
              </a:rPr>
              <a:t>Magnesium and Bone Health</a:t>
            </a:r>
          </a:p>
        </p:txBody>
      </p:sp>
      <p:sp>
        <p:nvSpPr>
          <p:cNvPr id="5" name="TextBox 5"/>
          <p:cNvSpPr txBox="1"/>
          <p:nvPr/>
        </p:nvSpPr>
        <p:spPr>
          <a:xfrm>
            <a:off x="1028700" y="6028495"/>
            <a:ext cx="16230600" cy="287991"/>
          </a:xfrm>
          <a:prstGeom prst="rect">
            <a:avLst/>
          </a:prstGeom>
        </p:spPr>
        <p:txBody>
          <a:bodyPr lIns="0" tIns="0" rIns="0" bIns="0" rtlCol="0" anchor="t">
            <a:spAutoFit/>
          </a:bodyPr>
          <a:lstStyle/>
          <a:p>
            <a:pPr marL="0" lvl="0" indent="0" algn="l">
              <a:lnSpc>
                <a:spcPts val="2249"/>
              </a:lnSpc>
              <a:spcBef>
                <a:spcPct val="0"/>
              </a:spcBef>
            </a:pPr>
            <a:r>
              <a:rPr lang="en-US" sz="2499" u="none" strike="noStrike" spc="-99">
                <a:solidFill>
                  <a:srgbClr val="171616"/>
                </a:solidFill>
                <a:latin typeface="Montserrat"/>
                <a:ea typeface="Montserrat"/>
                <a:cs typeface="Montserrat"/>
                <a:sym typeface="Montserrat"/>
              </a:rPr>
              <a:t>Magnesium supports bone density and calcium absorption.</a:t>
            </a:r>
          </a:p>
        </p:txBody>
      </p:sp>
      <p:sp>
        <p:nvSpPr>
          <p:cNvPr id="6" name="TextBox 6"/>
          <p:cNvSpPr txBox="1"/>
          <p:nvPr/>
        </p:nvSpPr>
        <p:spPr>
          <a:xfrm>
            <a:off x="1028700" y="6868936"/>
            <a:ext cx="16230600" cy="360269"/>
          </a:xfrm>
          <a:prstGeom prst="rect">
            <a:avLst/>
          </a:prstGeom>
        </p:spPr>
        <p:txBody>
          <a:bodyPr lIns="0" tIns="0" rIns="0" bIns="0" rtlCol="0" anchor="t">
            <a:spAutoFit/>
          </a:bodyPr>
          <a:lstStyle/>
          <a:p>
            <a:pPr marL="0" lvl="0" indent="0" algn="l">
              <a:lnSpc>
                <a:spcPts val="2999"/>
              </a:lnSpc>
            </a:pPr>
            <a:r>
              <a:rPr lang="en-US" sz="2499" b="1" u="none" strike="noStrike" spc="-22">
                <a:solidFill>
                  <a:srgbClr val="171616"/>
                </a:solidFill>
                <a:latin typeface="Montserrat Bold"/>
                <a:ea typeface="Montserrat Bold"/>
                <a:cs typeface="Montserrat Bold"/>
                <a:sym typeface="Montserrat Bold"/>
              </a:rPr>
              <a:t>Sources:</a:t>
            </a:r>
            <a:r>
              <a:rPr lang="en-US" sz="2499" u="none" strike="noStrike" spc="-22">
                <a:solidFill>
                  <a:srgbClr val="171616"/>
                </a:solidFill>
                <a:latin typeface="Montserrat"/>
                <a:ea typeface="Montserrat"/>
                <a:cs typeface="Montserrat"/>
                <a:sym typeface="Montserrat"/>
              </a:rPr>
              <a:t> Nuts (almonds, cashews), whole grains, and dark leafy vegetables.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AutoShape 2"/>
          <p:cNvSpPr/>
          <p:nvPr/>
        </p:nvSpPr>
        <p:spPr>
          <a:xfrm>
            <a:off x="0" y="9401175"/>
            <a:ext cx="18601781" cy="0"/>
          </a:xfrm>
          <a:prstGeom prst="line">
            <a:avLst/>
          </a:prstGeom>
          <a:ln w="285750" cap="flat">
            <a:solidFill>
              <a:srgbClr val="FFFFFF"/>
            </a:solidFill>
            <a:prstDash val="solid"/>
            <a:headEnd type="none" w="sm" len="sm"/>
            <a:tailEnd type="none" w="sm" len="sm"/>
          </a:ln>
        </p:spPr>
      </p:sp>
      <p:sp>
        <p:nvSpPr>
          <p:cNvPr id="3" name="Freeform 3"/>
          <p:cNvSpPr/>
          <p:nvPr/>
        </p:nvSpPr>
        <p:spPr>
          <a:xfrm>
            <a:off x="9742443" y="0"/>
            <a:ext cx="9681688" cy="10307817"/>
          </a:xfrm>
          <a:custGeom>
            <a:avLst/>
            <a:gdLst/>
            <a:ahLst/>
            <a:cxnLst/>
            <a:rect l="l" t="t" r="r" b="b"/>
            <a:pathLst>
              <a:path w="9681688" h="10307817">
                <a:moveTo>
                  <a:pt x="0" y="0"/>
                </a:moveTo>
                <a:lnTo>
                  <a:pt x="9681688" y="0"/>
                </a:lnTo>
                <a:lnTo>
                  <a:pt x="9681688" y="10307817"/>
                </a:lnTo>
                <a:lnTo>
                  <a:pt x="0" y="10307817"/>
                </a:lnTo>
                <a:lnTo>
                  <a:pt x="0" y="0"/>
                </a:lnTo>
                <a:close/>
              </a:path>
            </a:pathLst>
          </a:custGeom>
          <a:blipFill>
            <a:blip r:embed="rId2"/>
            <a:stretch>
              <a:fillRect l="-29750" r="-29750"/>
            </a:stretch>
          </a:blipFill>
        </p:spPr>
      </p:sp>
      <p:sp>
        <p:nvSpPr>
          <p:cNvPr id="4" name="TextBox 4"/>
          <p:cNvSpPr txBox="1"/>
          <p:nvPr/>
        </p:nvSpPr>
        <p:spPr>
          <a:xfrm>
            <a:off x="1028700" y="4434596"/>
            <a:ext cx="8208757" cy="2020234"/>
          </a:xfrm>
          <a:prstGeom prst="rect">
            <a:avLst/>
          </a:prstGeom>
        </p:spPr>
        <p:txBody>
          <a:bodyPr lIns="0" tIns="0" rIns="0" bIns="0" rtlCol="0" anchor="t">
            <a:spAutoFit/>
          </a:bodyPr>
          <a:lstStyle/>
          <a:p>
            <a:pPr marL="539749" lvl="1" indent="-269875" algn="l">
              <a:lnSpc>
                <a:spcPts val="2749"/>
              </a:lnSpc>
              <a:spcBef>
                <a:spcPct val="0"/>
              </a:spcBef>
              <a:buFont typeface="Arial"/>
              <a:buChar char="•"/>
            </a:pPr>
            <a:r>
              <a:rPr lang="en-US" sz="2499" b="1" u="none" strike="noStrike" spc="-22">
                <a:solidFill>
                  <a:srgbClr val="171616"/>
                </a:solidFill>
                <a:latin typeface="Montserrat Bold"/>
                <a:ea typeface="Montserrat Bold"/>
                <a:cs typeface="Montserrat Bold"/>
                <a:sym typeface="Montserrat Bold"/>
              </a:rPr>
              <a:t>Excessive Salt:</a:t>
            </a:r>
            <a:r>
              <a:rPr lang="en-US" sz="2499" u="none" strike="noStrike" spc="-22">
                <a:solidFill>
                  <a:srgbClr val="171616"/>
                </a:solidFill>
                <a:latin typeface="Montserrat"/>
                <a:ea typeface="Montserrat"/>
                <a:cs typeface="Montserrat"/>
                <a:sym typeface="Montserrat"/>
              </a:rPr>
              <a:t> Causes calcium loss through urine.</a:t>
            </a:r>
          </a:p>
          <a:p>
            <a:pPr algn="l">
              <a:lnSpc>
                <a:spcPts val="2749"/>
              </a:lnSpc>
              <a:spcBef>
                <a:spcPct val="0"/>
              </a:spcBef>
            </a:pPr>
            <a:endParaRPr lang="en-US" sz="2499" u="none" strike="noStrike" spc="-22">
              <a:solidFill>
                <a:srgbClr val="171616"/>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b="1" u="none" strike="noStrike" spc="-22">
                <a:solidFill>
                  <a:srgbClr val="171616"/>
                </a:solidFill>
                <a:latin typeface="Montserrat Bold"/>
                <a:ea typeface="Montserrat Bold"/>
                <a:cs typeface="Montserrat Bold"/>
                <a:sym typeface="Montserrat Bold"/>
              </a:rPr>
              <a:t>Sugary Drinks:</a:t>
            </a:r>
            <a:r>
              <a:rPr lang="en-US" sz="2499" u="none" strike="noStrike" spc="-22">
                <a:solidFill>
                  <a:srgbClr val="171616"/>
                </a:solidFill>
                <a:latin typeface="Montserrat"/>
                <a:ea typeface="Montserrat"/>
                <a:cs typeface="Montserrat"/>
                <a:sym typeface="Montserrat"/>
              </a:rPr>
              <a:t> Linked to reduced bone density.</a:t>
            </a:r>
          </a:p>
          <a:p>
            <a:pPr algn="l">
              <a:lnSpc>
                <a:spcPts val="2749"/>
              </a:lnSpc>
              <a:spcBef>
                <a:spcPct val="0"/>
              </a:spcBef>
            </a:pPr>
            <a:endParaRPr lang="en-US" sz="2499" u="none" strike="noStrike" spc="-22">
              <a:solidFill>
                <a:srgbClr val="171616"/>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b="1" u="none" strike="noStrike" spc="-22">
                <a:solidFill>
                  <a:srgbClr val="171616"/>
                </a:solidFill>
                <a:latin typeface="Montserrat Bold"/>
                <a:ea typeface="Montserrat Bold"/>
                <a:cs typeface="Montserrat Bold"/>
                <a:sym typeface="Montserrat Bold"/>
              </a:rPr>
              <a:t>Alcohol:</a:t>
            </a:r>
            <a:r>
              <a:rPr lang="en-US" sz="2499" u="none" strike="noStrike" spc="-22">
                <a:solidFill>
                  <a:srgbClr val="171616"/>
                </a:solidFill>
                <a:latin typeface="Montserrat"/>
                <a:ea typeface="Montserrat"/>
                <a:cs typeface="Montserrat"/>
                <a:sym typeface="Montserrat"/>
              </a:rPr>
              <a:t> Interferes with calcium absorption.</a:t>
            </a:r>
          </a:p>
        </p:txBody>
      </p:sp>
      <p:sp>
        <p:nvSpPr>
          <p:cNvPr id="5" name="TextBox 5"/>
          <p:cNvSpPr txBox="1"/>
          <p:nvPr/>
        </p:nvSpPr>
        <p:spPr>
          <a:xfrm>
            <a:off x="1028700" y="3296639"/>
            <a:ext cx="8208757" cy="556932"/>
          </a:xfrm>
          <a:prstGeom prst="rect">
            <a:avLst/>
          </a:prstGeom>
        </p:spPr>
        <p:txBody>
          <a:bodyPr lIns="0" tIns="0" rIns="0" bIns="0" rtlCol="0" anchor="t">
            <a:spAutoFit/>
          </a:bodyPr>
          <a:lstStyle/>
          <a:p>
            <a:pPr marL="0" lvl="0" indent="0" algn="l">
              <a:lnSpc>
                <a:spcPts val="2249"/>
              </a:lnSpc>
              <a:spcBef>
                <a:spcPct val="0"/>
              </a:spcBef>
            </a:pPr>
            <a:r>
              <a:rPr lang="en-US" sz="2499" u="none" strike="noStrike" spc="-22">
                <a:solidFill>
                  <a:srgbClr val="171616"/>
                </a:solidFill>
                <a:latin typeface="Montserrat"/>
                <a:ea typeface="Montserrat"/>
                <a:cs typeface="Montserrat"/>
                <a:sym typeface="Montserrat"/>
              </a:rPr>
              <a:t>Certain foods can weaken bones if consumed in excess:</a:t>
            </a:r>
          </a:p>
        </p:txBody>
      </p:sp>
      <p:sp>
        <p:nvSpPr>
          <p:cNvPr id="6" name="TextBox 6"/>
          <p:cNvSpPr txBox="1"/>
          <p:nvPr/>
        </p:nvSpPr>
        <p:spPr>
          <a:xfrm>
            <a:off x="1028700" y="1276350"/>
            <a:ext cx="8208757" cy="10286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171616"/>
                </a:solidFill>
                <a:latin typeface="Montserrat"/>
                <a:ea typeface="Montserrat"/>
                <a:cs typeface="Montserrat"/>
                <a:sym typeface="Montserrat"/>
              </a:rPr>
              <a:t>Foods to Avoid</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TextBox 2"/>
          <p:cNvSpPr txBox="1"/>
          <p:nvPr/>
        </p:nvSpPr>
        <p:spPr>
          <a:xfrm>
            <a:off x="1028700" y="4276726"/>
            <a:ext cx="9344672" cy="19811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171616"/>
                </a:solidFill>
                <a:latin typeface="Montserrat"/>
                <a:ea typeface="Montserrat"/>
                <a:cs typeface="Montserrat"/>
                <a:sym typeface="Montserrat"/>
              </a:rPr>
              <a:t>4. Exercise for Bone Health</a:t>
            </a:r>
          </a:p>
        </p:txBody>
      </p:sp>
      <p:sp>
        <p:nvSpPr>
          <p:cNvPr id="3" name="Freeform 3"/>
          <p:cNvSpPr/>
          <p:nvPr/>
        </p:nvSpPr>
        <p:spPr>
          <a:xfrm rot="-10800000">
            <a:off x="14690626" y="1655917"/>
            <a:ext cx="1461230" cy="1461230"/>
          </a:xfrm>
          <a:custGeom>
            <a:avLst/>
            <a:gdLst/>
            <a:ahLst/>
            <a:cxnLst/>
            <a:rect l="l" t="t" r="r" b="b"/>
            <a:pathLst>
              <a:path w="1461230" h="1461230">
                <a:moveTo>
                  <a:pt x="0" y="0"/>
                </a:moveTo>
                <a:lnTo>
                  <a:pt x="1461230" y="0"/>
                </a:lnTo>
                <a:lnTo>
                  <a:pt x="1461230" y="1461230"/>
                </a:lnTo>
                <a:lnTo>
                  <a:pt x="0" y="14612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10800000">
            <a:off x="12580043" y="477281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10800000">
            <a:off x="12580043" y="669814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8515644">
            <a:off x="11807343" y="2642248"/>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AutoShape 7"/>
          <p:cNvSpPr/>
          <p:nvPr/>
        </p:nvSpPr>
        <p:spPr>
          <a:xfrm flipV="1">
            <a:off x="14557276" y="-870706"/>
            <a:ext cx="0" cy="11687844"/>
          </a:xfrm>
          <a:prstGeom prst="line">
            <a:avLst/>
          </a:prstGeom>
          <a:ln w="285750" cap="flat">
            <a:solidFill>
              <a:srgbClr val="FFFFFF"/>
            </a:solidFill>
            <a:prstDash val="solid"/>
            <a:headEnd type="none" w="sm" len="sm"/>
            <a:tailEnd type="none" w="sm" len="sm"/>
          </a:ln>
        </p:spPr>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TextBox 2"/>
          <p:cNvSpPr txBox="1"/>
          <p:nvPr/>
        </p:nvSpPr>
        <p:spPr>
          <a:xfrm>
            <a:off x="1028700" y="1038225"/>
            <a:ext cx="10618195" cy="2545416"/>
          </a:xfrm>
          <a:prstGeom prst="rect">
            <a:avLst/>
          </a:prstGeom>
        </p:spPr>
        <p:txBody>
          <a:bodyPr lIns="0" tIns="0" rIns="0" bIns="0" rtlCol="0" anchor="t">
            <a:spAutoFit/>
          </a:bodyPr>
          <a:lstStyle/>
          <a:p>
            <a:pPr algn="l">
              <a:lnSpc>
                <a:spcPts val="10199"/>
              </a:lnSpc>
              <a:spcBef>
                <a:spcPct val="0"/>
              </a:spcBef>
            </a:pPr>
            <a:r>
              <a:rPr lang="en-US" sz="8499" u="none" strike="noStrike" spc="-76">
                <a:solidFill>
                  <a:srgbClr val="171616"/>
                </a:solidFill>
                <a:latin typeface="Montserrat"/>
                <a:ea typeface="Montserrat"/>
                <a:cs typeface="Montserrat"/>
                <a:sym typeface="Montserrat"/>
              </a:rPr>
              <a:t>Benefits of Physical Activity</a:t>
            </a:r>
          </a:p>
        </p:txBody>
      </p:sp>
      <p:sp>
        <p:nvSpPr>
          <p:cNvPr id="3" name="AutoShape 3"/>
          <p:cNvSpPr/>
          <p:nvPr/>
        </p:nvSpPr>
        <p:spPr>
          <a:xfrm>
            <a:off x="0" y="9401175"/>
            <a:ext cx="18601781" cy="0"/>
          </a:xfrm>
          <a:prstGeom prst="line">
            <a:avLst/>
          </a:prstGeom>
          <a:ln w="285750" cap="flat">
            <a:solidFill>
              <a:srgbClr val="FFFFFF"/>
            </a:solidFill>
            <a:prstDash val="solid"/>
            <a:headEnd type="none" w="sm" len="sm"/>
            <a:tailEnd type="none" w="sm" len="sm"/>
          </a:ln>
        </p:spPr>
      </p:sp>
      <p:sp>
        <p:nvSpPr>
          <p:cNvPr id="4" name="TextBox 4"/>
          <p:cNvSpPr txBox="1"/>
          <p:nvPr/>
        </p:nvSpPr>
        <p:spPr>
          <a:xfrm>
            <a:off x="1028700" y="4413437"/>
            <a:ext cx="10618195" cy="1839445"/>
          </a:xfrm>
          <a:prstGeom prst="rect">
            <a:avLst/>
          </a:prstGeom>
        </p:spPr>
        <p:txBody>
          <a:bodyPr lIns="0" tIns="0" rIns="0" bIns="0" rtlCol="0" anchor="t">
            <a:spAutoFit/>
          </a:bodyPr>
          <a:lstStyle/>
          <a:p>
            <a:pPr marL="0" lvl="0" indent="0" algn="l">
              <a:lnSpc>
                <a:spcPts val="2999"/>
              </a:lnSpc>
              <a:spcBef>
                <a:spcPct val="0"/>
              </a:spcBef>
            </a:pPr>
            <a:r>
              <a:rPr lang="en-US" sz="2499" u="none" strike="noStrike" spc="-22">
                <a:solidFill>
                  <a:srgbClr val="171616"/>
                </a:solidFill>
                <a:latin typeface="Montserrat"/>
                <a:ea typeface="Montserrat"/>
                <a:cs typeface="Montserrat"/>
                <a:sym typeface="Montserrat"/>
              </a:rPr>
              <a:t>Exercise strengthens bones and reduces the risk of fractures.</a:t>
            </a:r>
          </a:p>
          <a:p>
            <a:pPr marL="0" lvl="0" indent="0" algn="l">
              <a:lnSpc>
                <a:spcPts val="2999"/>
              </a:lnSpc>
              <a:spcBef>
                <a:spcPct val="0"/>
              </a:spcBef>
            </a:pPr>
            <a:endParaRPr lang="en-US" sz="2499" u="none" strike="noStrike" spc="-22">
              <a:solidFill>
                <a:srgbClr val="171616"/>
              </a:solidFill>
              <a:latin typeface="Montserrat"/>
              <a:ea typeface="Montserrat"/>
              <a:cs typeface="Montserrat"/>
              <a:sym typeface="Montserrat"/>
            </a:endParaRPr>
          </a:p>
          <a:p>
            <a:pPr marL="539749" lvl="1" indent="-269875" algn="l">
              <a:lnSpc>
                <a:spcPts val="2999"/>
              </a:lnSpc>
              <a:spcBef>
                <a:spcPct val="0"/>
              </a:spcBef>
              <a:buFont typeface="Arial"/>
              <a:buChar char="•"/>
            </a:pPr>
            <a:r>
              <a:rPr lang="en-US" sz="2499" u="none" strike="noStrike" spc="-22">
                <a:solidFill>
                  <a:srgbClr val="171616"/>
                </a:solidFill>
                <a:latin typeface="Montserrat"/>
                <a:ea typeface="Montserrat"/>
                <a:cs typeface="Montserrat"/>
                <a:sym typeface="Montserrat"/>
              </a:rPr>
              <a:t>Stimulates bone remodeling.</a:t>
            </a:r>
          </a:p>
          <a:p>
            <a:pPr algn="l">
              <a:lnSpc>
                <a:spcPts val="2999"/>
              </a:lnSpc>
              <a:spcBef>
                <a:spcPct val="0"/>
              </a:spcBef>
            </a:pPr>
            <a:endParaRPr lang="en-US" sz="2499" u="none" strike="noStrike" spc="-22">
              <a:solidFill>
                <a:srgbClr val="171616"/>
              </a:solidFill>
              <a:latin typeface="Montserrat"/>
              <a:ea typeface="Montserrat"/>
              <a:cs typeface="Montserrat"/>
              <a:sym typeface="Montserrat"/>
            </a:endParaRPr>
          </a:p>
          <a:p>
            <a:pPr marL="539749" lvl="1" indent="-269875" algn="l">
              <a:lnSpc>
                <a:spcPts val="2999"/>
              </a:lnSpc>
              <a:spcBef>
                <a:spcPct val="0"/>
              </a:spcBef>
              <a:buFont typeface="Arial"/>
              <a:buChar char="•"/>
            </a:pPr>
            <a:r>
              <a:rPr lang="en-US" sz="2499" u="none" strike="noStrike" spc="-22">
                <a:solidFill>
                  <a:srgbClr val="171616"/>
                </a:solidFill>
                <a:latin typeface="Montserrat"/>
                <a:ea typeface="Montserrat"/>
                <a:cs typeface="Montserrat"/>
                <a:sym typeface="Montserrat"/>
              </a:rPr>
              <a:t>Improves balance, reducing the risk of falls.</a:t>
            </a:r>
          </a:p>
        </p:txBody>
      </p:sp>
      <p:sp>
        <p:nvSpPr>
          <p:cNvPr id="5" name="AutoShape 5"/>
          <p:cNvSpPr/>
          <p:nvPr/>
        </p:nvSpPr>
        <p:spPr>
          <a:xfrm>
            <a:off x="0" y="9401175"/>
            <a:ext cx="18601781" cy="0"/>
          </a:xfrm>
          <a:prstGeom prst="line">
            <a:avLst/>
          </a:prstGeom>
          <a:ln w="285750" cap="flat">
            <a:solidFill>
              <a:srgbClr val="FFFFFF"/>
            </a:solidFill>
            <a:prstDash val="solid"/>
            <a:headEnd type="none" w="sm" len="sm"/>
            <a:tailEnd type="none" w="sm" len="sm"/>
          </a:ln>
        </p:spPr>
      </p:sp>
      <p:sp>
        <p:nvSpPr>
          <p:cNvPr id="6" name="Freeform 6"/>
          <p:cNvSpPr/>
          <p:nvPr/>
        </p:nvSpPr>
        <p:spPr>
          <a:xfrm>
            <a:off x="14892453" y="0"/>
            <a:ext cx="7431372" cy="10287000"/>
          </a:xfrm>
          <a:custGeom>
            <a:avLst/>
            <a:gdLst/>
            <a:ahLst/>
            <a:cxnLst/>
            <a:rect l="l" t="t" r="r" b="b"/>
            <a:pathLst>
              <a:path w="7431372" h="10287000">
                <a:moveTo>
                  <a:pt x="0" y="0"/>
                </a:moveTo>
                <a:lnTo>
                  <a:pt x="7431372" y="0"/>
                </a:lnTo>
                <a:lnTo>
                  <a:pt x="7431372" y="10287000"/>
                </a:lnTo>
                <a:lnTo>
                  <a:pt x="0" y="10287000"/>
                </a:lnTo>
                <a:lnTo>
                  <a:pt x="0" y="0"/>
                </a:lnTo>
                <a:close/>
              </a:path>
            </a:pathLst>
          </a:custGeom>
          <a:blipFill>
            <a:blip r:embed="rId2"/>
            <a:stretch>
              <a:fillRect l="-37382" r="-70387"/>
            </a:stretch>
          </a:blipFill>
        </p:spPr>
      </p:sp>
      <p:sp>
        <p:nvSpPr>
          <p:cNvPr id="7" name="Freeform 7"/>
          <p:cNvSpPr/>
          <p:nvPr/>
        </p:nvSpPr>
        <p:spPr>
          <a:xfrm>
            <a:off x="12125556" y="7653453"/>
            <a:ext cx="2633547" cy="2633547"/>
          </a:xfrm>
          <a:custGeom>
            <a:avLst/>
            <a:gdLst/>
            <a:ahLst/>
            <a:cxnLst/>
            <a:rect l="l" t="t" r="r" b="b"/>
            <a:pathLst>
              <a:path w="2633547" h="2633547">
                <a:moveTo>
                  <a:pt x="0" y="0"/>
                </a:moveTo>
                <a:lnTo>
                  <a:pt x="2633547" y="0"/>
                </a:lnTo>
                <a:lnTo>
                  <a:pt x="2633547" y="2633547"/>
                </a:lnTo>
                <a:lnTo>
                  <a:pt x="0" y="2633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rot="-5400000">
            <a:off x="12125556" y="5019906"/>
            <a:ext cx="2633547" cy="2633547"/>
          </a:xfrm>
          <a:custGeom>
            <a:avLst/>
            <a:gdLst/>
            <a:ahLst/>
            <a:cxnLst/>
            <a:rect l="l" t="t" r="r" b="b"/>
            <a:pathLst>
              <a:path w="2633547" h="2633547">
                <a:moveTo>
                  <a:pt x="0" y="0"/>
                </a:moveTo>
                <a:lnTo>
                  <a:pt x="2633547" y="0"/>
                </a:lnTo>
                <a:lnTo>
                  <a:pt x="2633547" y="2633547"/>
                </a:lnTo>
                <a:lnTo>
                  <a:pt x="0" y="263354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AutoShape 9"/>
          <p:cNvSpPr/>
          <p:nvPr/>
        </p:nvSpPr>
        <p:spPr>
          <a:xfrm flipV="1">
            <a:off x="14759103" y="-824016"/>
            <a:ext cx="0" cy="11687844"/>
          </a:xfrm>
          <a:prstGeom prst="line">
            <a:avLst/>
          </a:prstGeom>
          <a:ln w="285750" cap="flat">
            <a:solidFill>
              <a:srgbClr val="FFFFFF"/>
            </a:solidFill>
            <a:prstDash val="solid"/>
            <a:headEnd type="none" w="sm" len="sm"/>
            <a:tailEnd type="none" w="sm" len="sm"/>
          </a:ln>
        </p:spPr>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AutoShape 2"/>
          <p:cNvSpPr/>
          <p:nvPr/>
        </p:nvSpPr>
        <p:spPr>
          <a:xfrm>
            <a:off x="0" y="9401175"/>
            <a:ext cx="18601781" cy="0"/>
          </a:xfrm>
          <a:prstGeom prst="line">
            <a:avLst/>
          </a:prstGeom>
          <a:ln w="285750" cap="flat">
            <a:solidFill>
              <a:srgbClr val="FFFFFF"/>
            </a:solidFill>
            <a:prstDash val="solid"/>
            <a:headEnd type="none" w="sm" len="sm"/>
            <a:tailEnd type="none" w="sm" len="sm"/>
          </a:ln>
        </p:spPr>
      </p:sp>
      <p:sp>
        <p:nvSpPr>
          <p:cNvPr id="3" name="Freeform 3"/>
          <p:cNvSpPr/>
          <p:nvPr/>
        </p:nvSpPr>
        <p:spPr>
          <a:xfrm>
            <a:off x="0" y="-1106581"/>
            <a:ext cx="18288000" cy="4673414"/>
          </a:xfrm>
          <a:custGeom>
            <a:avLst/>
            <a:gdLst/>
            <a:ahLst/>
            <a:cxnLst/>
            <a:rect l="l" t="t" r="r" b="b"/>
            <a:pathLst>
              <a:path w="18288000" h="4673414">
                <a:moveTo>
                  <a:pt x="0" y="0"/>
                </a:moveTo>
                <a:lnTo>
                  <a:pt x="18288000" y="0"/>
                </a:lnTo>
                <a:lnTo>
                  <a:pt x="18288000" y="4673414"/>
                </a:lnTo>
                <a:lnTo>
                  <a:pt x="0" y="4673414"/>
                </a:lnTo>
                <a:lnTo>
                  <a:pt x="0" y="0"/>
                </a:lnTo>
                <a:close/>
              </a:path>
            </a:pathLst>
          </a:custGeom>
          <a:blipFill>
            <a:blip r:embed="rId2"/>
            <a:stretch>
              <a:fillRect t="-26396" b="-133831"/>
            </a:stretch>
          </a:blipFill>
        </p:spPr>
      </p:sp>
      <p:sp>
        <p:nvSpPr>
          <p:cNvPr id="4" name="TextBox 4"/>
          <p:cNvSpPr txBox="1"/>
          <p:nvPr/>
        </p:nvSpPr>
        <p:spPr>
          <a:xfrm>
            <a:off x="1028700" y="4125769"/>
            <a:ext cx="16230600" cy="1267946"/>
          </a:xfrm>
          <a:prstGeom prst="rect">
            <a:avLst/>
          </a:prstGeom>
        </p:spPr>
        <p:txBody>
          <a:bodyPr lIns="0" tIns="0" rIns="0" bIns="0" rtlCol="0" anchor="t">
            <a:spAutoFit/>
          </a:bodyPr>
          <a:lstStyle/>
          <a:p>
            <a:pPr algn="l">
              <a:lnSpc>
                <a:spcPts val="10199"/>
              </a:lnSpc>
              <a:spcBef>
                <a:spcPct val="0"/>
              </a:spcBef>
            </a:pPr>
            <a:r>
              <a:rPr lang="en-US" sz="8499" u="none" strike="noStrike" spc="-76">
                <a:solidFill>
                  <a:srgbClr val="171616"/>
                </a:solidFill>
                <a:latin typeface="Montserrat"/>
                <a:ea typeface="Montserrat"/>
                <a:cs typeface="Montserrat"/>
                <a:sym typeface="Montserrat"/>
              </a:rPr>
              <a:t>Weight-Bearing Exercises</a:t>
            </a:r>
          </a:p>
        </p:txBody>
      </p:sp>
      <p:sp>
        <p:nvSpPr>
          <p:cNvPr id="5" name="AutoShape 5"/>
          <p:cNvSpPr/>
          <p:nvPr/>
        </p:nvSpPr>
        <p:spPr>
          <a:xfrm>
            <a:off x="0" y="9401175"/>
            <a:ext cx="18601781" cy="0"/>
          </a:xfrm>
          <a:prstGeom prst="line">
            <a:avLst/>
          </a:prstGeom>
          <a:ln w="285750" cap="flat">
            <a:solidFill>
              <a:srgbClr val="FFFFFF"/>
            </a:solidFill>
            <a:prstDash val="solid"/>
            <a:headEnd type="none" w="sm" len="sm"/>
            <a:tailEnd type="none" w="sm" len="sm"/>
          </a:ln>
        </p:spPr>
      </p:sp>
      <p:sp>
        <p:nvSpPr>
          <p:cNvPr id="6" name="TextBox 6"/>
          <p:cNvSpPr txBox="1"/>
          <p:nvPr/>
        </p:nvSpPr>
        <p:spPr>
          <a:xfrm>
            <a:off x="1028700" y="6393814"/>
            <a:ext cx="16230600" cy="1099857"/>
          </a:xfrm>
          <a:prstGeom prst="rect">
            <a:avLst/>
          </a:prstGeom>
        </p:spPr>
        <p:txBody>
          <a:bodyPr lIns="0" tIns="0" rIns="0" bIns="0" rtlCol="0" anchor="t">
            <a:spAutoFit/>
          </a:bodyPr>
          <a:lstStyle/>
          <a:p>
            <a:pPr marL="0" lvl="0" indent="0" algn="l">
              <a:lnSpc>
                <a:spcPts val="2999"/>
              </a:lnSpc>
              <a:spcBef>
                <a:spcPct val="0"/>
              </a:spcBef>
            </a:pPr>
            <a:r>
              <a:rPr lang="en-US" sz="2499" u="none" strike="noStrike" spc="-22">
                <a:solidFill>
                  <a:srgbClr val="171616"/>
                </a:solidFill>
                <a:latin typeface="Montserrat"/>
                <a:ea typeface="Montserrat"/>
                <a:cs typeface="Montserrat"/>
                <a:sym typeface="Montserrat"/>
              </a:rPr>
              <a:t>These exercises force your bones to work against gravity, promoting strength.</a:t>
            </a:r>
          </a:p>
          <a:p>
            <a:pPr marL="0" lvl="0" indent="0" algn="l">
              <a:lnSpc>
                <a:spcPts val="2999"/>
              </a:lnSpc>
              <a:spcBef>
                <a:spcPct val="0"/>
              </a:spcBef>
            </a:pPr>
            <a:endParaRPr lang="en-US" sz="2499" u="none" strike="noStrike" spc="-22">
              <a:solidFill>
                <a:srgbClr val="171616"/>
              </a:solidFill>
              <a:latin typeface="Montserrat"/>
              <a:ea typeface="Montserrat"/>
              <a:cs typeface="Montserrat"/>
              <a:sym typeface="Montserrat"/>
            </a:endParaRPr>
          </a:p>
          <a:p>
            <a:pPr marL="539749" lvl="1" indent="-269875" algn="l">
              <a:lnSpc>
                <a:spcPts val="2999"/>
              </a:lnSpc>
              <a:spcBef>
                <a:spcPct val="0"/>
              </a:spcBef>
              <a:buFont typeface="Arial"/>
              <a:buChar char="•"/>
            </a:pPr>
            <a:r>
              <a:rPr lang="en-US" sz="2499" u="none" strike="noStrike" spc="-22">
                <a:solidFill>
                  <a:srgbClr val="171616"/>
                </a:solidFill>
                <a:latin typeface="Montserrat"/>
                <a:ea typeface="Montserrat"/>
                <a:cs typeface="Montserrat"/>
                <a:sym typeface="Montserrat"/>
              </a:rPr>
              <a:t>Examples: Walking, jogging, and hiking.</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AutoShape 2"/>
          <p:cNvSpPr/>
          <p:nvPr/>
        </p:nvSpPr>
        <p:spPr>
          <a:xfrm>
            <a:off x="0" y="9401175"/>
            <a:ext cx="18601781" cy="0"/>
          </a:xfrm>
          <a:prstGeom prst="line">
            <a:avLst/>
          </a:prstGeom>
          <a:ln w="285750" cap="flat">
            <a:solidFill>
              <a:srgbClr val="FFFFFF"/>
            </a:solidFill>
            <a:prstDash val="solid"/>
            <a:headEnd type="none" w="sm" len="sm"/>
            <a:tailEnd type="none" w="sm" len="sm"/>
          </a:ln>
        </p:spPr>
      </p:sp>
      <p:sp>
        <p:nvSpPr>
          <p:cNvPr id="3" name="Freeform 3"/>
          <p:cNvSpPr/>
          <p:nvPr/>
        </p:nvSpPr>
        <p:spPr>
          <a:xfrm>
            <a:off x="9144000" y="3008219"/>
            <a:ext cx="9144000" cy="6250081"/>
          </a:xfrm>
          <a:custGeom>
            <a:avLst/>
            <a:gdLst/>
            <a:ahLst/>
            <a:cxnLst/>
            <a:rect l="l" t="t" r="r" b="b"/>
            <a:pathLst>
              <a:path w="9144000" h="6250081">
                <a:moveTo>
                  <a:pt x="0" y="0"/>
                </a:moveTo>
                <a:lnTo>
                  <a:pt x="9144000" y="0"/>
                </a:lnTo>
                <a:lnTo>
                  <a:pt x="9144000" y="6250081"/>
                </a:lnTo>
                <a:lnTo>
                  <a:pt x="0" y="6250081"/>
                </a:lnTo>
                <a:lnTo>
                  <a:pt x="0" y="0"/>
                </a:lnTo>
                <a:close/>
              </a:path>
            </a:pathLst>
          </a:custGeom>
          <a:blipFill>
            <a:blip r:embed="rId2"/>
            <a:stretch>
              <a:fillRect l="-1199" r="-1199"/>
            </a:stretch>
          </a:blipFill>
        </p:spPr>
      </p:sp>
      <p:sp>
        <p:nvSpPr>
          <p:cNvPr id="4" name="TextBox 4"/>
          <p:cNvSpPr txBox="1"/>
          <p:nvPr/>
        </p:nvSpPr>
        <p:spPr>
          <a:xfrm>
            <a:off x="1028700" y="3283409"/>
            <a:ext cx="7386373" cy="1839445"/>
          </a:xfrm>
          <a:prstGeom prst="rect">
            <a:avLst/>
          </a:prstGeom>
        </p:spPr>
        <p:txBody>
          <a:bodyPr lIns="0" tIns="0" rIns="0" bIns="0" rtlCol="0" anchor="t">
            <a:spAutoFit/>
          </a:bodyPr>
          <a:lstStyle/>
          <a:p>
            <a:pPr marL="0" lvl="0" indent="0" algn="l">
              <a:lnSpc>
                <a:spcPts val="2999"/>
              </a:lnSpc>
              <a:spcBef>
                <a:spcPct val="0"/>
              </a:spcBef>
            </a:pPr>
            <a:r>
              <a:rPr lang="en-US" sz="2499" u="none" strike="noStrike" spc="-22">
                <a:solidFill>
                  <a:srgbClr val="171616"/>
                </a:solidFill>
                <a:latin typeface="Montserrat"/>
                <a:ea typeface="Montserrat"/>
                <a:cs typeface="Montserrat"/>
                <a:sym typeface="Montserrat"/>
              </a:rPr>
              <a:t>Building muscle also strengthens the bones that support those muscles.</a:t>
            </a:r>
          </a:p>
          <a:p>
            <a:pPr marL="0" lvl="0" indent="0" algn="l">
              <a:lnSpc>
                <a:spcPts val="2999"/>
              </a:lnSpc>
              <a:spcBef>
                <a:spcPct val="0"/>
              </a:spcBef>
            </a:pPr>
            <a:endParaRPr lang="en-US" sz="2499" u="none" strike="noStrike" spc="-22">
              <a:solidFill>
                <a:srgbClr val="171616"/>
              </a:solidFill>
              <a:latin typeface="Montserrat"/>
              <a:ea typeface="Montserrat"/>
              <a:cs typeface="Montserrat"/>
              <a:sym typeface="Montserrat"/>
            </a:endParaRPr>
          </a:p>
          <a:p>
            <a:pPr marL="539749" lvl="1" indent="-269875" algn="l">
              <a:lnSpc>
                <a:spcPts val="2999"/>
              </a:lnSpc>
              <a:spcBef>
                <a:spcPct val="0"/>
              </a:spcBef>
              <a:buFont typeface="Arial"/>
              <a:buChar char="•"/>
            </a:pPr>
            <a:r>
              <a:rPr lang="en-US" sz="2499" u="none" strike="noStrike" spc="-22">
                <a:solidFill>
                  <a:srgbClr val="171616"/>
                </a:solidFill>
                <a:latin typeface="Montserrat"/>
                <a:ea typeface="Montserrat"/>
                <a:cs typeface="Montserrat"/>
                <a:sym typeface="Montserrat"/>
              </a:rPr>
              <a:t>Examples: Lifting weights, resistance bands, bodyweight exercises like squats.</a:t>
            </a:r>
          </a:p>
        </p:txBody>
      </p:sp>
      <p:sp>
        <p:nvSpPr>
          <p:cNvPr id="5" name="TextBox 5"/>
          <p:cNvSpPr txBox="1"/>
          <p:nvPr/>
        </p:nvSpPr>
        <p:spPr>
          <a:xfrm>
            <a:off x="1028700" y="1038225"/>
            <a:ext cx="16230600" cy="1267946"/>
          </a:xfrm>
          <a:prstGeom prst="rect">
            <a:avLst/>
          </a:prstGeom>
        </p:spPr>
        <p:txBody>
          <a:bodyPr lIns="0" tIns="0" rIns="0" bIns="0" rtlCol="0" anchor="t">
            <a:spAutoFit/>
          </a:bodyPr>
          <a:lstStyle/>
          <a:p>
            <a:pPr algn="l">
              <a:lnSpc>
                <a:spcPts val="10199"/>
              </a:lnSpc>
              <a:spcBef>
                <a:spcPct val="0"/>
              </a:spcBef>
            </a:pPr>
            <a:r>
              <a:rPr lang="en-US" sz="8499" u="none" strike="noStrike" spc="-76">
                <a:solidFill>
                  <a:srgbClr val="171616"/>
                </a:solidFill>
                <a:latin typeface="Montserrat"/>
                <a:ea typeface="Montserrat"/>
                <a:cs typeface="Montserrat"/>
                <a:sym typeface="Montserrat"/>
              </a:rPr>
              <a:t>Strength Training</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TextBox 2"/>
          <p:cNvSpPr txBox="1"/>
          <p:nvPr/>
        </p:nvSpPr>
        <p:spPr>
          <a:xfrm>
            <a:off x="5958994" y="1774563"/>
            <a:ext cx="6370012" cy="885825"/>
          </a:xfrm>
          <a:prstGeom prst="rect">
            <a:avLst/>
          </a:prstGeom>
        </p:spPr>
        <p:txBody>
          <a:bodyPr lIns="0" tIns="0" rIns="0" bIns="0" rtlCol="0" anchor="t">
            <a:spAutoFit/>
          </a:bodyPr>
          <a:lstStyle/>
          <a:p>
            <a:pPr algn="ctr">
              <a:lnSpc>
                <a:spcPts val="6600"/>
              </a:lnSpc>
            </a:pPr>
            <a:r>
              <a:rPr lang="en-US" sz="6500" spc="-314">
                <a:solidFill>
                  <a:srgbClr val="000000"/>
                </a:solidFill>
                <a:latin typeface="Montserrat"/>
                <a:ea typeface="Montserrat"/>
                <a:cs typeface="Montserrat"/>
                <a:sym typeface="Montserrat"/>
              </a:rPr>
              <a:t>Please Read</a:t>
            </a:r>
          </a:p>
        </p:txBody>
      </p:sp>
      <p:sp>
        <p:nvSpPr>
          <p:cNvPr id="3" name="TextBox 3"/>
          <p:cNvSpPr txBox="1"/>
          <p:nvPr/>
        </p:nvSpPr>
        <p:spPr>
          <a:xfrm>
            <a:off x="7546454" y="3643178"/>
            <a:ext cx="3195093" cy="269240"/>
          </a:xfrm>
          <a:prstGeom prst="rect">
            <a:avLst/>
          </a:prstGeom>
        </p:spPr>
        <p:txBody>
          <a:bodyPr lIns="0" tIns="0" rIns="0" bIns="0" rtlCol="0" anchor="t">
            <a:spAutoFit/>
          </a:bodyPr>
          <a:lstStyle/>
          <a:p>
            <a:pPr algn="ctr">
              <a:lnSpc>
                <a:spcPts val="2200"/>
              </a:lnSpc>
            </a:pPr>
            <a:r>
              <a:rPr lang="en-US" sz="1600" spc="314">
                <a:solidFill>
                  <a:srgbClr val="000000"/>
                </a:solidFill>
                <a:latin typeface="Montserrat"/>
                <a:ea typeface="Montserrat"/>
                <a:cs typeface="Montserrat"/>
                <a:sym typeface="Montserrat"/>
              </a:rPr>
              <a:t>DISCLAIMER</a:t>
            </a:r>
          </a:p>
        </p:txBody>
      </p:sp>
      <p:sp>
        <p:nvSpPr>
          <p:cNvPr id="4" name="TextBox 4"/>
          <p:cNvSpPr txBox="1"/>
          <p:nvPr/>
        </p:nvSpPr>
        <p:spPr>
          <a:xfrm>
            <a:off x="3405817" y="4647455"/>
            <a:ext cx="11366927" cy="4216400"/>
          </a:xfrm>
          <a:prstGeom prst="rect">
            <a:avLst/>
          </a:prstGeom>
        </p:spPr>
        <p:txBody>
          <a:bodyPr lIns="0" tIns="0" rIns="0" bIns="0" rtlCol="0" anchor="t">
            <a:spAutoFit/>
          </a:bodyPr>
          <a:lstStyle/>
          <a:p>
            <a:pPr algn="l">
              <a:lnSpc>
                <a:spcPts val="2800"/>
              </a:lnSpc>
            </a:pPr>
            <a:r>
              <a:rPr lang="en-US" sz="2000" spc="56">
                <a:solidFill>
                  <a:srgbClr val="000000"/>
                </a:solidFill>
                <a:latin typeface="Montserrat"/>
                <a:ea typeface="Montserrat"/>
                <a:cs typeface="Montserrat"/>
                <a:sym typeface="Montserrat"/>
              </a:rPr>
              <a:t>This program is not intended to provide medical advice, diagnosis, or treatment. It should not be construed as a substitute for professional medical consultation, diagnosis, or therapy. The program and any associated materials, including vitamin or mineral regimens, are for informational purposes only.</a:t>
            </a:r>
          </a:p>
          <a:p>
            <a:pPr algn="l">
              <a:lnSpc>
                <a:spcPts val="2800"/>
              </a:lnSpc>
            </a:pPr>
            <a:r>
              <a:rPr lang="en-US" sz="2000" spc="56">
                <a:solidFill>
                  <a:srgbClr val="000000"/>
                </a:solidFill>
                <a:latin typeface="Montserrat"/>
                <a:ea typeface="Montserrat"/>
                <a:cs typeface="Montserrat"/>
                <a:sym typeface="Montserrat"/>
              </a:rPr>
              <a:t>Participants are strongly advised to consult a licensed medical professional before undertaking the program or applying any recommendations therein. No guarantees or warranties, express or implied, are made regarding the program's effectiveness or suitability for individual needs. The authors disclaim all liability for any outcomes resulting from the use of this program.</a:t>
            </a:r>
          </a:p>
          <a:p>
            <a:pPr algn="l">
              <a:lnSpc>
                <a:spcPts val="2800"/>
              </a:lnSpc>
            </a:pPr>
            <a:r>
              <a:rPr lang="en-US" sz="2000" spc="56">
                <a:solidFill>
                  <a:srgbClr val="000000"/>
                </a:solidFill>
                <a:latin typeface="Montserrat"/>
                <a:ea typeface="Montserrat"/>
                <a:cs typeface="Montserrat"/>
                <a:sym typeface="Montserrat"/>
              </a:rPr>
              <a:t>By engaging with this program, participants acknowledge and accept these terms.</a:t>
            </a:r>
          </a:p>
          <a:p>
            <a:pPr algn="l">
              <a:lnSpc>
                <a:spcPts val="2800"/>
              </a:lnSpc>
            </a:pPr>
            <a:r>
              <a:rPr lang="en-US" sz="2000" spc="56">
                <a:solidFill>
                  <a:srgbClr val="000000"/>
                </a:solidFill>
                <a:latin typeface="Montserrat"/>
                <a:ea typeface="Montserrat"/>
                <a:cs typeface="Montserrat"/>
                <a:sym typeface="Montserrat"/>
              </a:rPr>
              <a:t>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AutoShape 2"/>
          <p:cNvSpPr/>
          <p:nvPr/>
        </p:nvSpPr>
        <p:spPr>
          <a:xfrm>
            <a:off x="0" y="9401175"/>
            <a:ext cx="18601781" cy="0"/>
          </a:xfrm>
          <a:prstGeom prst="line">
            <a:avLst/>
          </a:prstGeom>
          <a:ln w="285750" cap="flat">
            <a:solidFill>
              <a:srgbClr val="FFFFFF"/>
            </a:solidFill>
            <a:prstDash val="solid"/>
            <a:headEnd type="none" w="sm" len="sm"/>
            <a:tailEnd type="none" w="sm" len="sm"/>
          </a:ln>
        </p:spPr>
      </p:sp>
      <p:sp>
        <p:nvSpPr>
          <p:cNvPr id="3" name="Freeform 3"/>
          <p:cNvSpPr/>
          <p:nvPr/>
        </p:nvSpPr>
        <p:spPr>
          <a:xfrm>
            <a:off x="14892453" y="0"/>
            <a:ext cx="7431372" cy="10287000"/>
          </a:xfrm>
          <a:custGeom>
            <a:avLst/>
            <a:gdLst/>
            <a:ahLst/>
            <a:cxnLst/>
            <a:rect l="l" t="t" r="r" b="b"/>
            <a:pathLst>
              <a:path w="7431372" h="10287000">
                <a:moveTo>
                  <a:pt x="0" y="0"/>
                </a:moveTo>
                <a:lnTo>
                  <a:pt x="7431372" y="0"/>
                </a:lnTo>
                <a:lnTo>
                  <a:pt x="7431372" y="10287000"/>
                </a:lnTo>
                <a:lnTo>
                  <a:pt x="0" y="10287000"/>
                </a:lnTo>
                <a:lnTo>
                  <a:pt x="0" y="0"/>
                </a:lnTo>
                <a:close/>
              </a:path>
            </a:pathLst>
          </a:custGeom>
          <a:blipFill>
            <a:blip r:embed="rId2"/>
            <a:stretch>
              <a:fillRect l="-81259" r="-26121"/>
            </a:stretch>
          </a:blipFill>
        </p:spPr>
      </p:sp>
      <p:sp>
        <p:nvSpPr>
          <p:cNvPr id="4" name="Freeform 4"/>
          <p:cNvSpPr/>
          <p:nvPr/>
        </p:nvSpPr>
        <p:spPr>
          <a:xfrm>
            <a:off x="12125556" y="7653453"/>
            <a:ext cx="2633547" cy="2633547"/>
          </a:xfrm>
          <a:custGeom>
            <a:avLst/>
            <a:gdLst/>
            <a:ahLst/>
            <a:cxnLst/>
            <a:rect l="l" t="t" r="r" b="b"/>
            <a:pathLst>
              <a:path w="2633547" h="2633547">
                <a:moveTo>
                  <a:pt x="0" y="0"/>
                </a:moveTo>
                <a:lnTo>
                  <a:pt x="2633547" y="0"/>
                </a:lnTo>
                <a:lnTo>
                  <a:pt x="2633547" y="2633547"/>
                </a:lnTo>
                <a:lnTo>
                  <a:pt x="0" y="2633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rot="-5400000">
            <a:off x="12125556" y="5019906"/>
            <a:ext cx="2633547" cy="2633547"/>
          </a:xfrm>
          <a:custGeom>
            <a:avLst/>
            <a:gdLst/>
            <a:ahLst/>
            <a:cxnLst/>
            <a:rect l="l" t="t" r="r" b="b"/>
            <a:pathLst>
              <a:path w="2633547" h="2633547">
                <a:moveTo>
                  <a:pt x="0" y="0"/>
                </a:moveTo>
                <a:lnTo>
                  <a:pt x="2633547" y="0"/>
                </a:lnTo>
                <a:lnTo>
                  <a:pt x="2633547" y="2633547"/>
                </a:lnTo>
                <a:lnTo>
                  <a:pt x="0" y="263354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AutoShape 6"/>
          <p:cNvSpPr/>
          <p:nvPr/>
        </p:nvSpPr>
        <p:spPr>
          <a:xfrm flipV="1">
            <a:off x="14759103" y="-824016"/>
            <a:ext cx="0" cy="11687844"/>
          </a:xfrm>
          <a:prstGeom prst="line">
            <a:avLst/>
          </a:prstGeom>
          <a:ln w="285750" cap="flat">
            <a:solidFill>
              <a:srgbClr val="FFFFFF"/>
            </a:solidFill>
            <a:prstDash val="solid"/>
            <a:headEnd type="none" w="sm" len="sm"/>
            <a:tailEnd type="none" w="sm" len="sm"/>
          </a:ln>
        </p:spPr>
      </p:sp>
      <p:sp>
        <p:nvSpPr>
          <p:cNvPr id="7" name="TextBox 7"/>
          <p:cNvSpPr txBox="1"/>
          <p:nvPr/>
        </p:nvSpPr>
        <p:spPr>
          <a:xfrm>
            <a:off x="1028700" y="4235643"/>
            <a:ext cx="10416206" cy="1099857"/>
          </a:xfrm>
          <a:prstGeom prst="rect">
            <a:avLst/>
          </a:prstGeom>
        </p:spPr>
        <p:txBody>
          <a:bodyPr lIns="0" tIns="0" rIns="0" bIns="0" rtlCol="0" anchor="t">
            <a:spAutoFit/>
          </a:bodyPr>
          <a:lstStyle/>
          <a:p>
            <a:pPr marL="0" lvl="0" indent="0" algn="l">
              <a:lnSpc>
                <a:spcPts val="2999"/>
              </a:lnSpc>
              <a:spcBef>
                <a:spcPct val="0"/>
              </a:spcBef>
            </a:pPr>
            <a:r>
              <a:rPr lang="en-US" sz="2499" u="none" strike="noStrike" spc="-22">
                <a:solidFill>
                  <a:srgbClr val="171616"/>
                </a:solidFill>
                <a:latin typeface="Montserrat"/>
                <a:ea typeface="Montserrat"/>
                <a:cs typeface="Montserrat"/>
                <a:sym typeface="Montserrat"/>
              </a:rPr>
              <a:t>Improve stability and reduce fall risk.</a:t>
            </a:r>
          </a:p>
          <a:p>
            <a:pPr marL="0" lvl="0" indent="0" algn="l">
              <a:lnSpc>
                <a:spcPts val="2999"/>
              </a:lnSpc>
              <a:spcBef>
                <a:spcPct val="0"/>
              </a:spcBef>
            </a:pPr>
            <a:endParaRPr lang="en-US" sz="2499" u="none" strike="noStrike" spc="-22">
              <a:solidFill>
                <a:srgbClr val="171616"/>
              </a:solidFill>
              <a:latin typeface="Montserrat"/>
              <a:ea typeface="Montserrat"/>
              <a:cs typeface="Montserrat"/>
              <a:sym typeface="Montserrat"/>
            </a:endParaRPr>
          </a:p>
          <a:p>
            <a:pPr marL="539749" lvl="1" indent="-269875" algn="l">
              <a:lnSpc>
                <a:spcPts val="2999"/>
              </a:lnSpc>
              <a:spcBef>
                <a:spcPct val="0"/>
              </a:spcBef>
              <a:buFont typeface="Arial"/>
              <a:buChar char="•"/>
            </a:pPr>
            <a:r>
              <a:rPr lang="en-US" sz="2499" u="none" strike="noStrike" spc="-22">
                <a:solidFill>
                  <a:srgbClr val="171616"/>
                </a:solidFill>
                <a:latin typeface="Montserrat"/>
                <a:ea typeface="Montserrat"/>
                <a:cs typeface="Montserrat"/>
                <a:sym typeface="Montserrat"/>
              </a:rPr>
              <a:t>Examples: Yoga, Pilates, tai chi.</a:t>
            </a:r>
          </a:p>
        </p:txBody>
      </p:sp>
      <p:sp>
        <p:nvSpPr>
          <p:cNvPr id="8" name="TextBox 8"/>
          <p:cNvSpPr txBox="1"/>
          <p:nvPr/>
        </p:nvSpPr>
        <p:spPr>
          <a:xfrm>
            <a:off x="1028700" y="1038225"/>
            <a:ext cx="10416206" cy="2545416"/>
          </a:xfrm>
          <a:prstGeom prst="rect">
            <a:avLst/>
          </a:prstGeom>
        </p:spPr>
        <p:txBody>
          <a:bodyPr lIns="0" tIns="0" rIns="0" bIns="0" rtlCol="0" anchor="t">
            <a:spAutoFit/>
          </a:bodyPr>
          <a:lstStyle/>
          <a:p>
            <a:pPr algn="l">
              <a:lnSpc>
                <a:spcPts val="10199"/>
              </a:lnSpc>
              <a:spcBef>
                <a:spcPct val="0"/>
              </a:spcBef>
            </a:pPr>
            <a:r>
              <a:rPr lang="en-US" sz="8499" u="none" strike="noStrike" spc="-76">
                <a:solidFill>
                  <a:srgbClr val="171616"/>
                </a:solidFill>
                <a:latin typeface="Montserrat"/>
                <a:ea typeface="Montserrat"/>
                <a:cs typeface="Montserrat"/>
                <a:sym typeface="Montserrat"/>
              </a:rPr>
              <a:t>Flexibility and Balance Activities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Freeform 2"/>
          <p:cNvSpPr/>
          <p:nvPr/>
        </p:nvSpPr>
        <p:spPr>
          <a:xfrm rot="-10800000">
            <a:off x="14690626" y="1655917"/>
            <a:ext cx="1461230" cy="1461230"/>
          </a:xfrm>
          <a:custGeom>
            <a:avLst/>
            <a:gdLst/>
            <a:ahLst/>
            <a:cxnLst/>
            <a:rect l="l" t="t" r="r" b="b"/>
            <a:pathLst>
              <a:path w="1461230" h="1461230">
                <a:moveTo>
                  <a:pt x="0" y="0"/>
                </a:moveTo>
                <a:lnTo>
                  <a:pt x="1461230" y="0"/>
                </a:lnTo>
                <a:lnTo>
                  <a:pt x="1461230" y="1461230"/>
                </a:lnTo>
                <a:lnTo>
                  <a:pt x="0" y="14612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10800000">
            <a:off x="12580043" y="477281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10800000">
            <a:off x="12580043" y="669814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8515644">
            <a:off x="11807343" y="2642248"/>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AutoShape 6"/>
          <p:cNvSpPr/>
          <p:nvPr/>
        </p:nvSpPr>
        <p:spPr>
          <a:xfrm flipV="1">
            <a:off x="14557276" y="-870706"/>
            <a:ext cx="0" cy="11687844"/>
          </a:xfrm>
          <a:prstGeom prst="line">
            <a:avLst/>
          </a:prstGeom>
          <a:ln w="285750" cap="flat">
            <a:solidFill>
              <a:srgbClr val="FFFFFF"/>
            </a:solidFill>
            <a:prstDash val="solid"/>
            <a:headEnd type="none" w="sm" len="sm"/>
            <a:tailEnd type="none" w="sm" len="sm"/>
          </a:ln>
        </p:spPr>
      </p:sp>
      <p:sp>
        <p:nvSpPr>
          <p:cNvPr id="7" name="TextBox 7"/>
          <p:cNvSpPr txBox="1"/>
          <p:nvPr/>
        </p:nvSpPr>
        <p:spPr>
          <a:xfrm>
            <a:off x="1028700" y="4276726"/>
            <a:ext cx="10076747" cy="19811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171616"/>
                </a:solidFill>
                <a:latin typeface="Montserrat"/>
                <a:ea typeface="Montserrat"/>
                <a:cs typeface="Montserrat"/>
                <a:sym typeface="Montserrat"/>
              </a:rPr>
              <a:t>5. Lifestyle Changes for Bone Health</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Freeform 2"/>
          <p:cNvSpPr/>
          <p:nvPr/>
        </p:nvSpPr>
        <p:spPr>
          <a:xfrm>
            <a:off x="13119380" y="0"/>
            <a:ext cx="8875512" cy="10287000"/>
          </a:xfrm>
          <a:custGeom>
            <a:avLst/>
            <a:gdLst/>
            <a:ahLst/>
            <a:cxnLst/>
            <a:rect l="l" t="t" r="r" b="b"/>
            <a:pathLst>
              <a:path w="8875512" h="10287000">
                <a:moveTo>
                  <a:pt x="0" y="0"/>
                </a:moveTo>
                <a:lnTo>
                  <a:pt x="8875512" y="0"/>
                </a:lnTo>
                <a:lnTo>
                  <a:pt x="8875512" y="10287000"/>
                </a:lnTo>
                <a:lnTo>
                  <a:pt x="0" y="10287000"/>
                </a:lnTo>
                <a:lnTo>
                  <a:pt x="0" y="0"/>
                </a:lnTo>
                <a:close/>
              </a:path>
            </a:pathLst>
          </a:custGeom>
          <a:blipFill>
            <a:blip r:embed="rId2"/>
            <a:stretch>
              <a:fillRect l="-55036" r="-20574"/>
            </a:stretch>
          </a:blipFill>
        </p:spPr>
      </p:sp>
      <p:sp>
        <p:nvSpPr>
          <p:cNvPr id="3" name="Freeform 3"/>
          <p:cNvSpPr/>
          <p:nvPr/>
        </p:nvSpPr>
        <p:spPr>
          <a:xfrm rot="5400000">
            <a:off x="0" y="10519"/>
            <a:ext cx="2571750" cy="2571750"/>
          </a:xfrm>
          <a:custGeom>
            <a:avLst/>
            <a:gdLst/>
            <a:ahLst/>
            <a:cxnLst/>
            <a:rect l="l" t="t" r="r" b="b"/>
            <a:pathLst>
              <a:path w="2571750" h="2571750">
                <a:moveTo>
                  <a:pt x="0" y="0"/>
                </a:moveTo>
                <a:lnTo>
                  <a:pt x="2571750" y="0"/>
                </a:lnTo>
                <a:lnTo>
                  <a:pt x="2571750" y="2571750"/>
                </a:lnTo>
                <a:lnTo>
                  <a:pt x="0" y="25717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10800000">
            <a:off x="2571750" y="10519"/>
            <a:ext cx="2571750" cy="2571750"/>
          </a:xfrm>
          <a:custGeom>
            <a:avLst/>
            <a:gdLst/>
            <a:ahLst/>
            <a:cxnLst/>
            <a:rect l="l" t="t" r="r" b="b"/>
            <a:pathLst>
              <a:path w="2571750" h="2571750">
                <a:moveTo>
                  <a:pt x="0" y="0"/>
                </a:moveTo>
                <a:lnTo>
                  <a:pt x="2571750" y="0"/>
                </a:lnTo>
                <a:lnTo>
                  <a:pt x="2571750" y="2571750"/>
                </a:lnTo>
                <a:lnTo>
                  <a:pt x="0" y="25717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0" y="2582269"/>
            <a:ext cx="2571750" cy="2571750"/>
          </a:xfrm>
          <a:custGeom>
            <a:avLst/>
            <a:gdLst/>
            <a:ahLst/>
            <a:cxnLst/>
            <a:rect l="l" t="t" r="r" b="b"/>
            <a:pathLst>
              <a:path w="2571750" h="2571750">
                <a:moveTo>
                  <a:pt x="0" y="0"/>
                </a:moveTo>
                <a:lnTo>
                  <a:pt x="2571750" y="0"/>
                </a:lnTo>
                <a:lnTo>
                  <a:pt x="2571750" y="2571750"/>
                </a:lnTo>
                <a:lnTo>
                  <a:pt x="0" y="257175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TextBox 6"/>
          <p:cNvSpPr txBox="1"/>
          <p:nvPr/>
        </p:nvSpPr>
        <p:spPr>
          <a:xfrm>
            <a:off x="1028700" y="5939042"/>
            <a:ext cx="11440578" cy="1684057"/>
          </a:xfrm>
          <a:prstGeom prst="rect">
            <a:avLst/>
          </a:prstGeom>
        </p:spPr>
        <p:txBody>
          <a:bodyPr lIns="0" tIns="0" rIns="0" bIns="0" rtlCol="0" anchor="t">
            <a:spAutoFit/>
          </a:bodyPr>
          <a:lstStyle/>
          <a:p>
            <a:pPr marL="0" lvl="0" indent="0" algn="l">
              <a:lnSpc>
                <a:spcPts val="2749"/>
              </a:lnSpc>
              <a:spcBef>
                <a:spcPct val="0"/>
              </a:spcBef>
            </a:pPr>
            <a:r>
              <a:rPr lang="en-US" sz="2499" u="none" strike="noStrike" spc="-22">
                <a:solidFill>
                  <a:srgbClr val="171616"/>
                </a:solidFill>
                <a:latin typeface="Montserrat"/>
                <a:ea typeface="Montserrat"/>
                <a:cs typeface="Montserrat"/>
                <a:sym typeface="Montserrat"/>
              </a:rPr>
              <a:t>Protect your bones by:</a:t>
            </a:r>
          </a:p>
          <a:p>
            <a:pPr marL="0" lvl="0" indent="0" algn="l">
              <a:lnSpc>
                <a:spcPts val="2749"/>
              </a:lnSpc>
              <a:spcBef>
                <a:spcPct val="0"/>
              </a:spcBef>
            </a:pPr>
            <a:endParaRPr lang="en-US" sz="2499" u="none" strike="noStrike" spc="-22">
              <a:solidFill>
                <a:srgbClr val="171616"/>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u="none" strike="noStrike" spc="-22">
                <a:solidFill>
                  <a:srgbClr val="171616"/>
                </a:solidFill>
                <a:latin typeface="Montserrat"/>
                <a:ea typeface="Montserrat"/>
                <a:cs typeface="Montserrat"/>
                <a:sym typeface="Montserrat"/>
              </a:rPr>
              <a:t>Quitting smoking, which accelerates bone loss.</a:t>
            </a:r>
          </a:p>
          <a:p>
            <a:pPr algn="l">
              <a:lnSpc>
                <a:spcPts val="2749"/>
              </a:lnSpc>
              <a:spcBef>
                <a:spcPct val="0"/>
              </a:spcBef>
            </a:pPr>
            <a:endParaRPr lang="en-US" sz="2499" u="none" strike="noStrike" spc="-22">
              <a:solidFill>
                <a:srgbClr val="171616"/>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u="none" strike="noStrike" spc="-22">
                <a:solidFill>
                  <a:srgbClr val="171616"/>
                </a:solidFill>
                <a:latin typeface="Montserrat"/>
                <a:ea typeface="Montserrat"/>
                <a:cs typeface="Montserrat"/>
                <a:sym typeface="Montserrat"/>
              </a:rPr>
              <a:t>Limiting alcohol to one drink per day or less.</a:t>
            </a:r>
          </a:p>
        </p:txBody>
      </p:sp>
      <p:sp>
        <p:nvSpPr>
          <p:cNvPr id="7" name="TextBox 7"/>
          <p:cNvSpPr txBox="1"/>
          <p:nvPr/>
        </p:nvSpPr>
        <p:spPr>
          <a:xfrm>
            <a:off x="3236214" y="2598084"/>
            <a:ext cx="9218701" cy="2545416"/>
          </a:xfrm>
          <a:prstGeom prst="rect">
            <a:avLst/>
          </a:prstGeom>
        </p:spPr>
        <p:txBody>
          <a:bodyPr lIns="0" tIns="0" rIns="0" bIns="0" rtlCol="0" anchor="t">
            <a:spAutoFit/>
          </a:bodyPr>
          <a:lstStyle/>
          <a:p>
            <a:pPr marL="0" lvl="0" indent="0" algn="l">
              <a:lnSpc>
                <a:spcPts val="10199"/>
              </a:lnSpc>
              <a:spcBef>
                <a:spcPct val="0"/>
              </a:spcBef>
            </a:pPr>
            <a:r>
              <a:rPr lang="en-US" sz="8499" u="none" strike="noStrike" spc="-76">
                <a:solidFill>
                  <a:srgbClr val="171616"/>
                </a:solidFill>
                <a:latin typeface="Montserrat"/>
                <a:ea typeface="Montserrat"/>
                <a:cs typeface="Montserrat"/>
                <a:sym typeface="Montserrat"/>
              </a:rPr>
              <a:t>Avoiding Risk Factors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TextBox 2"/>
          <p:cNvSpPr txBox="1"/>
          <p:nvPr/>
        </p:nvSpPr>
        <p:spPr>
          <a:xfrm>
            <a:off x="1028700" y="3097352"/>
            <a:ext cx="11858984" cy="1011704"/>
          </a:xfrm>
          <a:prstGeom prst="rect">
            <a:avLst/>
          </a:prstGeom>
        </p:spPr>
        <p:txBody>
          <a:bodyPr lIns="0" tIns="0" rIns="0" bIns="0" rtlCol="0" anchor="t">
            <a:spAutoFit/>
          </a:bodyPr>
          <a:lstStyle/>
          <a:p>
            <a:pPr marL="539749" lvl="1" indent="-269875" algn="l">
              <a:lnSpc>
                <a:spcPts val="2749"/>
              </a:lnSpc>
              <a:spcBef>
                <a:spcPct val="0"/>
              </a:spcBef>
              <a:buFont typeface="Arial"/>
              <a:buChar char="•"/>
            </a:pPr>
            <a:r>
              <a:rPr lang="en-US" sz="2499" u="none" strike="noStrike" spc="-22">
                <a:solidFill>
                  <a:srgbClr val="171616"/>
                </a:solidFill>
                <a:latin typeface="Montserrat"/>
                <a:ea typeface="Montserrat"/>
                <a:cs typeface="Montserrat"/>
                <a:sym typeface="Montserrat"/>
              </a:rPr>
              <a:t>Maintain a healthy weight to reduce pressure on bones.</a:t>
            </a:r>
          </a:p>
          <a:p>
            <a:pPr algn="l">
              <a:lnSpc>
                <a:spcPts val="2749"/>
              </a:lnSpc>
              <a:spcBef>
                <a:spcPct val="0"/>
              </a:spcBef>
            </a:pPr>
            <a:endParaRPr lang="en-US" sz="2499" u="none" strike="noStrike" spc="-22">
              <a:solidFill>
                <a:srgbClr val="171616"/>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u="none" strike="noStrike" spc="-22">
                <a:solidFill>
                  <a:srgbClr val="171616"/>
                </a:solidFill>
                <a:latin typeface="Montserrat"/>
                <a:ea typeface="Montserrat"/>
                <a:cs typeface="Montserrat"/>
                <a:sym typeface="Montserrat"/>
              </a:rPr>
              <a:t>Avoid crash diets, which can lead to nutrient deficiencies.</a:t>
            </a:r>
          </a:p>
        </p:txBody>
      </p:sp>
      <p:sp>
        <p:nvSpPr>
          <p:cNvPr id="3" name="TextBox 3"/>
          <p:cNvSpPr txBox="1"/>
          <p:nvPr/>
        </p:nvSpPr>
        <p:spPr>
          <a:xfrm>
            <a:off x="1028700" y="1038225"/>
            <a:ext cx="11858984" cy="1267946"/>
          </a:xfrm>
          <a:prstGeom prst="rect">
            <a:avLst/>
          </a:prstGeom>
        </p:spPr>
        <p:txBody>
          <a:bodyPr lIns="0" tIns="0" rIns="0" bIns="0" rtlCol="0" anchor="t">
            <a:spAutoFit/>
          </a:bodyPr>
          <a:lstStyle/>
          <a:p>
            <a:pPr marL="0" lvl="0" indent="0" algn="l">
              <a:lnSpc>
                <a:spcPts val="10199"/>
              </a:lnSpc>
              <a:spcBef>
                <a:spcPct val="0"/>
              </a:spcBef>
            </a:pPr>
            <a:r>
              <a:rPr lang="en-US" sz="8499" u="none" strike="noStrike" spc="-76">
                <a:solidFill>
                  <a:srgbClr val="171616"/>
                </a:solidFill>
                <a:latin typeface="Montserrat"/>
                <a:ea typeface="Montserrat"/>
                <a:cs typeface="Montserrat"/>
                <a:sym typeface="Montserrat"/>
              </a:rPr>
              <a:t>Managing Weight</a:t>
            </a:r>
          </a:p>
        </p:txBody>
      </p:sp>
      <p:sp>
        <p:nvSpPr>
          <p:cNvPr id="4" name="Freeform 4"/>
          <p:cNvSpPr/>
          <p:nvPr/>
        </p:nvSpPr>
        <p:spPr>
          <a:xfrm rot="5400000">
            <a:off x="15199028" y="3079399"/>
            <a:ext cx="4118629" cy="2059315"/>
          </a:xfrm>
          <a:custGeom>
            <a:avLst/>
            <a:gdLst/>
            <a:ahLst/>
            <a:cxnLst/>
            <a:rect l="l" t="t" r="r" b="b"/>
            <a:pathLst>
              <a:path w="4118629" h="2059315">
                <a:moveTo>
                  <a:pt x="0" y="0"/>
                </a:moveTo>
                <a:lnTo>
                  <a:pt x="4118629" y="0"/>
                </a:lnTo>
                <a:lnTo>
                  <a:pt x="4118629" y="2059314"/>
                </a:lnTo>
                <a:lnTo>
                  <a:pt x="0" y="20593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10800000">
            <a:off x="14178944" y="2049741"/>
            <a:ext cx="2059315" cy="2059315"/>
          </a:xfrm>
          <a:custGeom>
            <a:avLst/>
            <a:gdLst/>
            <a:ahLst/>
            <a:cxnLst/>
            <a:rect l="l" t="t" r="r" b="b"/>
            <a:pathLst>
              <a:path w="2059315" h="2059315">
                <a:moveTo>
                  <a:pt x="0" y="0"/>
                </a:moveTo>
                <a:lnTo>
                  <a:pt x="2059315" y="0"/>
                </a:lnTo>
                <a:lnTo>
                  <a:pt x="2059315" y="2059315"/>
                </a:lnTo>
                <a:lnTo>
                  <a:pt x="0" y="20593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6228685" y="0"/>
            <a:ext cx="2059315" cy="2059315"/>
          </a:xfrm>
          <a:custGeom>
            <a:avLst/>
            <a:gdLst/>
            <a:ahLst/>
            <a:cxnLst/>
            <a:rect l="l" t="t" r="r" b="b"/>
            <a:pathLst>
              <a:path w="2059315" h="2059315">
                <a:moveTo>
                  <a:pt x="0" y="0"/>
                </a:moveTo>
                <a:lnTo>
                  <a:pt x="2059315" y="0"/>
                </a:lnTo>
                <a:lnTo>
                  <a:pt x="2059315" y="2059315"/>
                </a:lnTo>
                <a:lnTo>
                  <a:pt x="0" y="205931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rot="-5400000">
            <a:off x="13149287" y="7198028"/>
            <a:ext cx="4118629" cy="2059315"/>
          </a:xfrm>
          <a:custGeom>
            <a:avLst/>
            <a:gdLst/>
            <a:ahLst/>
            <a:cxnLst/>
            <a:rect l="l" t="t" r="r" b="b"/>
            <a:pathLst>
              <a:path w="4118629" h="2059315">
                <a:moveTo>
                  <a:pt x="0" y="0"/>
                </a:moveTo>
                <a:lnTo>
                  <a:pt x="4118629" y="0"/>
                </a:lnTo>
                <a:lnTo>
                  <a:pt x="4118629" y="2059315"/>
                </a:lnTo>
                <a:lnTo>
                  <a:pt x="0" y="205931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rot="-10800000">
            <a:off x="16228685" y="6168371"/>
            <a:ext cx="2059315" cy="2059315"/>
          </a:xfrm>
          <a:custGeom>
            <a:avLst/>
            <a:gdLst/>
            <a:ahLst/>
            <a:cxnLst/>
            <a:rect l="l" t="t" r="r" b="b"/>
            <a:pathLst>
              <a:path w="2059315" h="2059315">
                <a:moveTo>
                  <a:pt x="0" y="0"/>
                </a:moveTo>
                <a:lnTo>
                  <a:pt x="2059315" y="0"/>
                </a:lnTo>
                <a:lnTo>
                  <a:pt x="2059315" y="2059314"/>
                </a:lnTo>
                <a:lnTo>
                  <a:pt x="0" y="20593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AutoShape 9"/>
          <p:cNvSpPr/>
          <p:nvPr/>
        </p:nvSpPr>
        <p:spPr>
          <a:xfrm>
            <a:off x="1028700" y="8227685"/>
            <a:ext cx="2931365" cy="0"/>
          </a:xfrm>
          <a:prstGeom prst="line">
            <a:avLst/>
          </a:prstGeom>
          <a:ln w="285750" cap="flat">
            <a:solidFill>
              <a:srgbClr val="C0B68B"/>
            </a:solidFill>
            <a:prstDash val="solid"/>
            <a:headEnd type="none" w="sm" len="sm"/>
            <a:tailEnd type="none" w="sm" len="sm"/>
          </a:ln>
        </p:spPr>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Freeform 2"/>
          <p:cNvSpPr/>
          <p:nvPr/>
        </p:nvSpPr>
        <p:spPr>
          <a:xfrm rot="-10800000">
            <a:off x="14690626" y="1655917"/>
            <a:ext cx="1461230" cy="1461230"/>
          </a:xfrm>
          <a:custGeom>
            <a:avLst/>
            <a:gdLst/>
            <a:ahLst/>
            <a:cxnLst/>
            <a:rect l="l" t="t" r="r" b="b"/>
            <a:pathLst>
              <a:path w="1461230" h="1461230">
                <a:moveTo>
                  <a:pt x="0" y="0"/>
                </a:moveTo>
                <a:lnTo>
                  <a:pt x="1461230" y="0"/>
                </a:lnTo>
                <a:lnTo>
                  <a:pt x="1461230" y="1461230"/>
                </a:lnTo>
                <a:lnTo>
                  <a:pt x="0" y="14612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10800000">
            <a:off x="12580043" y="477281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10800000">
            <a:off x="12580043" y="669814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8515644">
            <a:off x="11807343" y="2642248"/>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AutoShape 6"/>
          <p:cNvSpPr/>
          <p:nvPr/>
        </p:nvSpPr>
        <p:spPr>
          <a:xfrm flipV="1">
            <a:off x="14557276" y="-870706"/>
            <a:ext cx="0" cy="11687844"/>
          </a:xfrm>
          <a:prstGeom prst="line">
            <a:avLst/>
          </a:prstGeom>
          <a:ln w="285750" cap="flat">
            <a:solidFill>
              <a:srgbClr val="FFFFFF"/>
            </a:solidFill>
            <a:prstDash val="solid"/>
            <a:headEnd type="none" w="sm" len="sm"/>
            <a:tailEnd type="none" w="sm" len="sm"/>
          </a:ln>
        </p:spPr>
      </p:sp>
      <p:sp>
        <p:nvSpPr>
          <p:cNvPr id="7" name="TextBox 7"/>
          <p:cNvSpPr txBox="1"/>
          <p:nvPr/>
        </p:nvSpPr>
        <p:spPr>
          <a:xfrm>
            <a:off x="1028700" y="4276726"/>
            <a:ext cx="10769280" cy="19811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171616"/>
                </a:solidFill>
                <a:latin typeface="Montserrat"/>
                <a:ea typeface="Montserrat"/>
                <a:cs typeface="Montserrat"/>
                <a:sym typeface="Montserrat"/>
              </a:rPr>
              <a:t>6. Medical Interventions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Freeform 2"/>
          <p:cNvSpPr/>
          <p:nvPr/>
        </p:nvSpPr>
        <p:spPr>
          <a:xfrm>
            <a:off x="10561593" y="-20817"/>
            <a:ext cx="9681688" cy="10307817"/>
          </a:xfrm>
          <a:custGeom>
            <a:avLst/>
            <a:gdLst/>
            <a:ahLst/>
            <a:cxnLst/>
            <a:rect l="l" t="t" r="r" b="b"/>
            <a:pathLst>
              <a:path w="9681688" h="10307817">
                <a:moveTo>
                  <a:pt x="0" y="0"/>
                </a:moveTo>
                <a:lnTo>
                  <a:pt x="9681688" y="0"/>
                </a:lnTo>
                <a:lnTo>
                  <a:pt x="9681688" y="10307817"/>
                </a:lnTo>
                <a:lnTo>
                  <a:pt x="0" y="10307817"/>
                </a:lnTo>
                <a:lnTo>
                  <a:pt x="0" y="0"/>
                </a:lnTo>
                <a:close/>
              </a:path>
            </a:pathLst>
          </a:custGeom>
          <a:blipFill>
            <a:blip r:embed="rId2"/>
            <a:stretch>
              <a:fillRect l="-29900" r="-29900"/>
            </a:stretch>
          </a:blipFill>
        </p:spPr>
      </p:sp>
      <p:sp>
        <p:nvSpPr>
          <p:cNvPr id="3" name="TextBox 3"/>
          <p:cNvSpPr txBox="1"/>
          <p:nvPr/>
        </p:nvSpPr>
        <p:spPr>
          <a:xfrm>
            <a:off x="1028700" y="5535065"/>
            <a:ext cx="8872434" cy="2692587"/>
          </a:xfrm>
          <a:prstGeom prst="rect">
            <a:avLst/>
          </a:prstGeom>
        </p:spPr>
        <p:txBody>
          <a:bodyPr lIns="0" tIns="0" rIns="0" bIns="0" rtlCol="0" anchor="t">
            <a:spAutoFit/>
          </a:bodyPr>
          <a:lstStyle/>
          <a:p>
            <a:pPr marL="0" lvl="0" indent="0" algn="l">
              <a:lnSpc>
                <a:spcPts val="2749"/>
              </a:lnSpc>
              <a:spcBef>
                <a:spcPct val="0"/>
              </a:spcBef>
            </a:pPr>
            <a:r>
              <a:rPr lang="en-US" sz="2499" u="none" strike="noStrike" spc="-22">
                <a:solidFill>
                  <a:srgbClr val="171616"/>
                </a:solidFill>
                <a:latin typeface="Montserrat"/>
                <a:ea typeface="Montserrat"/>
                <a:cs typeface="Montserrat"/>
                <a:sym typeface="Montserrat"/>
              </a:rPr>
              <a:t>Medications may be recommended for women with osteoporosis or high fracture risk. Options include:</a:t>
            </a:r>
          </a:p>
          <a:p>
            <a:pPr marL="0" lvl="0" indent="0" algn="l">
              <a:lnSpc>
                <a:spcPts val="2749"/>
              </a:lnSpc>
              <a:spcBef>
                <a:spcPct val="0"/>
              </a:spcBef>
            </a:pPr>
            <a:endParaRPr lang="en-US" sz="2499" u="none" strike="noStrike" spc="-22">
              <a:solidFill>
                <a:srgbClr val="171616"/>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b="1" u="none" strike="noStrike" spc="-22">
                <a:solidFill>
                  <a:srgbClr val="171616"/>
                </a:solidFill>
                <a:latin typeface="Montserrat Bold"/>
                <a:ea typeface="Montserrat Bold"/>
                <a:cs typeface="Montserrat Bold"/>
                <a:sym typeface="Montserrat Bold"/>
              </a:rPr>
              <a:t>Bisphosphonates:</a:t>
            </a:r>
            <a:r>
              <a:rPr lang="en-US" sz="2499" u="none" strike="noStrike" spc="-22">
                <a:solidFill>
                  <a:srgbClr val="171616"/>
                </a:solidFill>
                <a:latin typeface="Montserrat"/>
                <a:ea typeface="Montserrat"/>
                <a:cs typeface="Montserrat"/>
                <a:sym typeface="Montserrat"/>
              </a:rPr>
              <a:t> Slow bone loss (e.g., Alendronate, Risedronate).</a:t>
            </a:r>
          </a:p>
          <a:p>
            <a:pPr algn="l">
              <a:lnSpc>
                <a:spcPts val="2749"/>
              </a:lnSpc>
              <a:spcBef>
                <a:spcPct val="0"/>
              </a:spcBef>
            </a:pPr>
            <a:endParaRPr lang="en-US" sz="2499" u="none" strike="noStrike" spc="-22">
              <a:solidFill>
                <a:srgbClr val="171616"/>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b="1" u="none" strike="noStrike" spc="-22">
                <a:solidFill>
                  <a:srgbClr val="171616"/>
                </a:solidFill>
                <a:latin typeface="Montserrat Bold"/>
                <a:ea typeface="Montserrat Bold"/>
                <a:cs typeface="Montserrat Bold"/>
                <a:sym typeface="Montserrat Bold"/>
              </a:rPr>
              <a:t>Hormone Replacement Therapy (HRT):</a:t>
            </a:r>
            <a:r>
              <a:rPr lang="en-US" sz="2499" u="none" strike="noStrike" spc="-22">
                <a:solidFill>
                  <a:srgbClr val="171616"/>
                </a:solidFill>
                <a:latin typeface="Montserrat"/>
                <a:ea typeface="Montserrat"/>
                <a:cs typeface="Montserrat"/>
                <a:sym typeface="Montserrat"/>
              </a:rPr>
              <a:t> Reduces bone density loss caused by estrogen decline.</a:t>
            </a:r>
          </a:p>
        </p:txBody>
      </p:sp>
      <p:sp>
        <p:nvSpPr>
          <p:cNvPr id="4" name="TextBox 4"/>
          <p:cNvSpPr txBox="1"/>
          <p:nvPr/>
        </p:nvSpPr>
        <p:spPr>
          <a:xfrm>
            <a:off x="1028700" y="1038225"/>
            <a:ext cx="8872434" cy="3822886"/>
          </a:xfrm>
          <a:prstGeom prst="rect">
            <a:avLst/>
          </a:prstGeom>
        </p:spPr>
        <p:txBody>
          <a:bodyPr lIns="0" tIns="0" rIns="0" bIns="0" rtlCol="0" anchor="t">
            <a:spAutoFit/>
          </a:bodyPr>
          <a:lstStyle/>
          <a:p>
            <a:pPr marL="0" lvl="0" indent="0" algn="l">
              <a:lnSpc>
                <a:spcPts val="10199"/>
              </a:lnSpc>
              <a:spcBef>
                <a:spcPct val="0"/>
              </a:spcBef>
            </a:pPr>
            <a:r>
              <a:rPr lang="en-US" sz="8499" u="none" strike="noStrike" spc="-76">
                <a:solidFill>
                  <a:srgbClr val="171616"/>
                </a:solidFill>
                <a:latin typeface="Montserrat"/>
                <a:ea typeface="Montserrat"/>
                <a:cs typeface="Montserrat"/>
                <a:sym typeface="Montserrat"/>
              </a:rPr>
              <a:t>When to Consider Medications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Freeform 2"/>
          <p:cNvSpPr/>
          <p:nvPr/>
        </p:nvSpPr>
        <p:spPr>
          <a:xfrm>
            <a:off x="14892453" y="0"/>
            <a:ext cx="7431372" cy="10287000"/>
          </a:xfrm>
          <a:custGeom>
            <a:avLst/>
            <a:gdLst/>
            <a:ahLst/>
            <a:cxnLst/>
            <a:rect l="l" t="t" r="r" b="b"/>
            <a:pathLst>
              <a:path w="7431372" h="10287000">
                <a:moveTo>
                  <a:pt x="0" y="0"/>
                </a:moveTo>
                <a:lnTo>
                  <a:pt x="7431372" y="0"/>
                </a:lnTo>
                <a:lnTo>
                  <a:pt x="7431372" y="10287000"/>
                </a:lnTo>
                <a:lnTo>
                  <a:pt x="0" y="10287000"/>
                </a:lnTo>
                <a:lnTo>
                  <a:pt x="0" y="0"/>
                </a:lnTo>
                <a:close/>
              </a:path>
            </a:pathLst>
          </a:custGeom>
          <a:blipFill>
            <a:blip r:embed="rId2"/>
            <a:stretch>
              <a:fillRect l="-67863" r="-39906"/>
            </a:stretch>
          </a:blipFill>
        </p:spPr>
      </p:sp>
      <p:sp>
        <p:nvSpPr>
          <p:cNvPr id="3" name="Freeform 3"/>
          <p:cNvSpPr/>
          <p:nvPr/>
        </p:nvSpPr>
        <p:spPr>
          <a:xfrm>
            <a:off x="12125556" y="7653453"/>
            <a:ext cx="2633547" cy="2633547"/>
          </a:xfrm>
          <a:custGeom>
            <a:avLst/>
            <a:gdLst/>
            <a:ahLst/>
            <a:cxnLst/>
            <a:rect l="l" t="t" r="r" b="b"/>
            <a:pathLst>
              <a:path w="2633547" h="2633547">
                <a:moveTo>
                  <a:pt x="0" y="0"/>
                </a:moveTo>
                <a:lnTo>
                  <a:pt x="2633547" y="0"/>
                </a:lnTo>
                <a:lnTo>
                  <a:pt x="2633547" y="2633547"/>
                </a:lnTo>
                <a:lnTo>
                  <a:pt x="0" y="2633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5400000">
            <a:off x="12125556" y="5019906"/>
            <a:ext cx="2633547" cy="2633547"/>
          </a:xfrm>
          <a:custGeom>
            <a:avLst/>
            <a:gdLst/>
            <a:ahLst/>
            <a:cxnLst/>
            <a:rect l="l" t="t" r="r" b="b"/>
            <a:pathLst>
              <a:path w="2633547" h="2633547">
                <a:moveTo>
                  <a:pt x="0" y="0"/>
                </a:moveTo>
                <a:lnTo>
                  <a:pt x="2633547" y="0"/>
                </a:lnTo>
                <a:lnTo>
                  <a:pt x="2633547" y="2633547"/>
                </a:lnTo>
                <a:lnTo>
                  <a:pt x="0" y="263354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AutoShape 5"/>
          <p:cNvSpPr/>
          <p:nvPr/>
        </p:nvSpPr>
        <p:spPr>
          <a:xfrm flipV="1">
            <a:off x="14759103" y="-824016"/>
            <a:ext cx="0" cy="11687844"/>
          </a:xfrm>
          <a:prstGeom prst="line">
            <a:avLst/>
          </a:prstGeom>
          <a:ln w="285750" cap="flat">
            <a:solidFill>
              <a:srgbClr val="FFFFFF"/>
            </a:solidFill>
            <a:prstDash val="solid"/>
            <a:headEnd type="none" w="sm" len="sm"/>
            <a:tailEnd type="none" w="sm" len="sm"/>
          </a:ln>
        </p:spPr>
      </p:sp>
      <p:sp>
        <p:nvSpPr>
          <p:cNvPr id="6" name="TextBox 6"/>
          <p:cNvSpPr txBox="1"/>
          <p:nvPr/>
        </p:nvSpPr>
        <p:spPr>
          <a:xfrm>
            <a:off x="1028700" y="5048481"/>
            <a:ext cx="10488345" cy="2020234"/>
          </a:xfrm>
          <a:prstGeom prst="rect">
            <a:avLst/>
          </a:prstGeom>
        </p:spPr>
        <p:txBody>
          <a:bodyPr lIns="0" tIns="0" rIns="0" bIns="0" rtlCol="0" anchor="t">
            <a:spAutoFit/>
          </a:bodyPr>
          <a:lstStyle/>
          <a:p>
            <a:pPr marL="0" lvl="0" indent="0" algn="l">
              <a:lnSpc>
                <a:spcPts val="2749"/>
              </a:lnSpc>
              <a:spcBef>
                <a:spcPct val="0"/>
              </a:spcBef>
            </a:pPr>
            <a:r>
              <a:rPr lang="en-US" sz="2499" u="none" strike="noStrike" spc="-22">
                <a:solidFill>
                  <a:srgbClr val="171616"/>
                </a:solidFill>
                <a:latin typeface="Montserrat"/>
                <a:ea typeface="Montserrat"/>
                <a:cs typeface="Montserrat"/>
                <a:sym typeface="Montserrat"/>
              </a:rPr>
              <a:t>Consider supplements if you’re not meeting your nutrient needs through diet.</a:t>
            </a:r>
          </a:p>
          <a:p>
            <a:pPr marL="0" lvl="0" indent="0" algn="l">
              <a:lnSpc>
                <a:spcPts val="2749"/>
              </a:lnSpc>
              <a:spcBef>
                <a:spcPct val="0"/>
              </a:spcBef>
            </a:pPr>
            <a:endParaRPr lang="en-US" sz="2499" u="none" strike="noStrike" spc="-22">
              <a:solidFill>
                <a:srgbClr val="171616"/>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b="1" u="none" strike="noStrike" spc="-22">
                <a:solidFill>
                  <a:srgbClr val="171616"/>
                </a:solidFill>
                <a:latin typeface="Montserrat Bold"/>
                <a:ea typeface="Montserrat Bold"/>
                <a:cs typeface="Montserrat Bold"/>
                <a:sym typeface="Montserrat Bold"/>
              </a:rPr>
              <a:t>Calcium:</a:t>
            </a:r>
            <a:r>
              <a:rPr lang="en-US" sz="2499" u="none" strike="noStrike" spc="-22">
                <a:solidFill>
                  <a:srgbClr val="171616"/>
                </a:solidFill>
                <a:latin typeface="Montserrat"/>
                <a:ea typeface="Montserrat"/>
                <a:cs typeface="Montserrat"/>
                <a:sym typeface="Montserrat"/>
              </a:rPr>
              <a:t> Up to 500–600 mg per dose for better absorption.</a:t>
            </a:r>
          </a:p>
          <a:p>
            <a:pPr algn="l">
              <a:lnSpc>
                <a:spcPts val="2749"/>
              </a:lnSpc>
              <a:spcBef>
                <a:spcPct val="0"/>
              </a:spcBef>
            </a:pPr>
            <a:endParaRPr lang="en-US" sz="2499" u="none" strike="noStrike" spc="-22">
              <a:solidFill>
                <a:srgbClr val="171616"/>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b="1" u="none" strike="noStrike" spc="-22">
                <a:solidFill>
                  <a:srgbClr val="171616"/>
                </a:solidFill>
                <a:latin typeface="Montserrat Bold"/>
                <a:ea typeface="Montserrat Bold"/>
                <a:cs typeface="Montserrat Bold"/>
                <a:sym typeface="Montserrat Bold"/>
              </a:rPr>
              <a:t>Vitamin D:</a:t>
            </a:r>
            <a:r>
              <a:rPr lang="en-US" sz="2499" u="none" strike="noStrike" spc="-22">
                <a:solidFill>
                  <a:srgbClr val="171616"/>
                </a:solidFill>
                <a:latin typeface="Montserrat"/>
                <a:ea typeface="Montserrat"/>
                <a:cs typeface="Montserrat"/>
                <a:sym typeface="Montserrat"/>
              </a:rPr>
              <a:t> Especially in winter or if sun exposure is limited.</a:t>
            </a:r>
          </a:p>
        </p:txBody>
      </p:sp>
      <p:sp>
        <p:nvSpPr>
          <p:cNvPr id="7" name="TextBox 7"/>
          <p:cNvSpPr txBox="1"/>
          <p:nvPr/>
        </p:nvSpPr>
        <p:spPr>
          <a:xfrm>
            <a:off x="1028700" y="1038225"/>
            <a:ext cx="10488345" cy="2545416"/>
          </a:xfrm>
          <a:prstGeom prst="rect">
            <a:avLst/>
          </a:prstGeom>
        </p:spPr>
        <p:txBody>
          <a:bodyPr lIns="0" tIns="0" rIns="0" bIns="0" rtlCol="0" anchor="t">
            <a:spAutoFit/>
          </a:bodyPr>
          <a:lstStyle/>
          <a:p>
            <a:pPr marL="0" lvl="0" indent="0" algn="l">
              <a:lnSpc>
                <a:spcPts val="10199"/>
              </a:lnSpc>
              <a:spcBef>
                <a:spcPct val="0"/>
              </a:spcBef>
            </a:pPr>
            <a:r>
              <a:rPr lang="en-US" sz="8499" u="none" strike="noStrike" spc="-76">
                <a:solidFill>
                  <a:srgbClr val="171616"/>
                </a:solidFill>
                <a:latin typeface="Montserrat"/>
                <a:ea typeface="Montserrat"/>
                <a:cs typeface="Montserrat"/>
                <a:sym typeface="Montserrat"/>
              </a:rPr>
              <a:t>Supplements for Bone Health</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TextBox 2"/>
          <p:cNvSpPr txBox="1"/>
          <p:nvPr/>
        </p:nvSpPr>
        <p:spPr>
          <a:xfrm>
            <a:off x="1028700" y="4276726"/>
            <a:ext cx="9514227" cy="19811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171616"/>
                </a:solidFill>
                <a:latin typeface="Montserrat"/>
                <a:ea typeface="Montserrat"/>
                <a:cs typeface="Montserrat"/>
                <a:sym typeface="Montserrat"/>
              </a:rPr>
              <a:t>7. Personalized Bone Health Plans</a:t>
            </a:r>
          </a:p>
        </p:txBody>
      </p:sp>
      <p:sp>
        <p:nvSpPr>
          <p:cNvPr id="3" name="Freeform 3"/>
          <p:cNvSpPr/>
          <p:nvPr/>
        </p:nvSpPr>
        <p:spPr>
          <a:xfrm rot="-10800000">
            <a:off x="14690626" y="1655917"/>
            <a:ext cx="1461230" cy="1461230"/>
          </a:xfrm>
          <a:custGeom>
            <a:avLst/>
            <a:gdLst/>
            <a:ahLst/>
            <a:cxnLst/>
            <a:rect l="l" t="t" r="r" b="b"/>
            <a:pathLst>
              <a:path w="1461230" h="1461230">
                <a:moveTo>
                  <a:pt x="0" y="0"/>
                </a:moveTo>
                <a:lnTo>
                  <a:pt x="1461230" y="0"/>
                </a:lnTo>
                <a:lnTo>
                  <a:pt x="1461230" y="1461230"/>
                </a:lnTo>
                <a:lnTo>
                  <a:pt x="0" y="14612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10800000">
            <a:off x="12580043" y="477281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10800000">
            <a:off x="12580043" y="669814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8515644">
            <a:off x="11807343" y="2642248"/>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AutoShape 7"/>
          <p:cNvSpPr/>
          <p:nvPr/>
        </p:nvSpPr>
        <p:spPr>
          <a:xfrm flipV="1">
            <a:off x="14557276" y="-870706"/>
            <a:ext cx="0" cy="11687844"/>
          </a:xfrm>
          <a:prstGeom prst="line">
            <a:avLst/>
          </a:prstGeom>
          <a:ln w="285750" cap="flat">
            <a:solidFill>
              <a:srgbClr val="FFFFFF"/>
            </a:solidFill>
            <a:prstDash val="solid"/>
            <a:headEnd type="none" w="sm" len="sm"/>
            <a:tailEnd type="none" w="sm" len="sm"/>
          </a:ln>
        </p:spPr>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AutoShape 2"/>
          <p:cNvSpPr/>
          <p:nvPr/>
        </p:nvSpPr>
        <p:spPr>
          <a:xfrm>
            <a:off x="0" y="9401175"/>
            <a:ext cx="18601781" cy="0"/>
          </a:xfrm>
          <a:prstGeom prst="line">
            <a:avLst/>
          </a:prstGeom>
          <a:ln w="285750" cap="flat">
            <a:solidFill>
              <a:srgbClr val="FFFFFF"/>
            </a:solidFill>
            <a:prstDash val="solid"/>
            <a:headEnd type="none" w="sm" len="sm"/>
            <a:tailEnd type="none" w="sm" len="sm"/>
          </a:ln>
        </p:spPr>
      </p:sp>
      <p:sp>
        <p:nvSpPr>
          <p:cNvPr id="3" name="Freeform 3"/>
          <p:cNvSpPr/>
          <p:nvPr/>
        </p:nvSpPr>
        <p:spPr>
          <a:xfrm>
            <a:off x="9144000" y="3008219"/>
            <a:ext cx="9144000" cy="6250081"/>
          </a:xfrm>
          <a:custGeom>
            <a:avLst/>
            <a:gdLst/>
            <a:ahLst/>
            <a:cxnLst/>
            <a:rect l="l" t="t" r="r" b="b"/>
            <a:pathLst>
              <a:path w="9144000" h="6250081">
                <a:moveTo>
                  <a:pt x="0" y="0"/>
                </a:moveTo>
                <a:lnTo>
                  <a:pt x="9144000" y="0"/>
                </a:lnTo>
                <a:lnTo>
                  <a:pt x="9144000" y="6250081"/>
                </a:lnTo>
                <a:lnTo>
                  <a:pt x="0" y="6250081"/>
                </a:lnTo>
                <a:lnTo>
                  <a:pt x="0" y="0"/>
                </a:lnTo>
                <a:close/>
              </a:path>
            </a:pathLst>
          </a:custGeom>
          <a:blipFill>
            <a:blip r:embed="rId2"/>
            <a:stretch>
              <a:fillRect l="-1199" r="-1199"/>
            </a:stretch>
          </a:blipFill>
        </p:spPr>
      </p:sp>
      <p:sp>
        <p:nvSpPr>
          <p:cNvPr id="4" name="TextBox 4"/>
          <p:cNvSpPr txBox="1"/>
          <p:nvPr/>
        </p:nvSpPr>
        <p:spPr>
          <a:xfrm>
            <a:off x="1028700" y="3979999"/>
            <a:ext cx="7732640" cy="2020234"/>
          </a:xfrm>
          <a:prstGeom prst="rect">
            <a:avLst/>
          </a:prstGeom>
        </p:spPr>
        <p:txBody>
          <a:bodyPr lIns="0" tIns="0" rIns="0" bIns="0" rtlCol="0" anchor="t">
            <a:spAutoFit/>
          </a:bodyPr>
          <a:lstStyle/>
          <a:p>
            <a:pPr marL="539749" lvl="1" indent="-269875" algn="l">
              <a:lnSpc>
                <a:spcPts val="2749"/>
              </a:lnSpc>
              <a:spcBef>
                <a:spcPct val="0"/>
              </a:spcBef>
              <a:buFont typeface="Arial"/>
              <a:buChar char="•"/>
            </a:pPr>
            <a:r>
              <a:rPr lang="en-US" sz="2499" u="none" strike="noStrike" spc="-22">
                <a:solidFill>
                  <a:srgbClr val="171616"/>
                </a:solidFill>
                <a:latin typeface="Montserrat"/>
                <a:ea typeface="Montserrat"/>
                <a:cs typeface="Montserrat"/>
                <a:sym typeface="Montserrat"/>
              </a:rPr>
              <a:t>Daily calcium and vitamin D intake.</a:t>
            </a:r>
          </a:p>
          <a:p>
            <a:pPr algn="l">
              <a:lnSpc>
                <a:spcPts val="2749"/>
              </a:lnSpc>
              <a:spcBef>
                <a:spcPct val="0"/>
              </a:spcBef>
            </a:pPr>
            <a:endParaRPr lang="en-US" sz="2499" u="none" strike="noStrike" spc="-22">
              <a:solidFill>
                <a:srgbClr val="171616"/>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u="none" strike="noStrike" spc="-22">
                <a:solidFill>
                  <a:srgbClr val="171616"/>
                </a:solidFill>
                <a:latin typeface="Montserrat"/>
                <a:ea typeface="Montserrat"/>
                <a:cs typeface="Montserrat"/>
                <a:sym typeface="Montserrat"/>
              </a:rPr>
              <a:t>Exercise routines and achievements.</a:t>
            </a:r>
          </a:p>
          <a:p>
            <a:pPr algn="l">
              <a:lnSpc>
                <a:spcPts val="2749"/>
              </a:lnSpc>
              <a:spcBef>
                <a:spcPct val="0"/>
              </a:spcBef>
            </a:pPr>
            <a:endParaRPr lang="en-US" sz="2499" u="none" strike="noStrike" spc="-22">
              <a:solidFill>
                <a:srgbClr val="171616"/>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u="none" strike="noStrike" spc="-22">
                <a:solidFill>
                  <a:srgbClr val="171616"/>
                </a:solidFill>
                <a:latin typeface="Montserrat"/>
                <a:ea typeface="Montserrat"/>
                <a:cs typeface="Montserrat"/>
                <a:sym typeface="Montserrat"/>
              </a:rPr>
              <a:t>Any changes in posture or physical discomfort.</a:t>
            </a:r>
          </a:p>
        </p:txBody>
      </p:sp>
      <p:sp>
        <p:nvSpPr>
          <p:cNvPr id="5" name="TextBox 5"/>
          <p:cNvSpPr txBox="1"/>
          <p:nvPr/>
        </p:nvSpPr>
        <p:spPr>
          <a:xfrm>
            <a:off x="1028700" y="3233741"/>
            <a:ext cx="7732640" cy="287991"/>
          </a:xfrm>
          <a:prstGeom prst="rect">
            <a:avLst/>
          </a:prstGeom>
        </p:spPr>
        <p:txBody>
          <a:bodyPr lIns="0" tIns="0" rIns="0" bIns="0" rtlCol="0" anchor="t">
            <a:spAutoFit/>
          </a:bodyPr>
          <a:lstStyle/>
          <a:p>
            <a:pPr marL="0" lvl="0" indent="0" algn="l">
              <a:lnSpc>
                <a:spcPts val="2249"/>
              </a:lnSpc>
              <a:spcBef>
                <a:spcPct val="0"/>
              </a:spcBef>
            </a:pPr>
            <a:r>
              <a:rPr lang="en-US" sz="2499" u="none" strike="noStrike" spc="-22">
                <a:solidFill>
                  <a:srgbClr val="171616"/>
                </a:solidFill>
                <a:latin typeface="Montserrat"/>
                <a:ea typeface="Montserrat"/>
                <a:cs typeface="Montserrat"/>
                <a:sym typeface="Montserrat"/>
              </a:rPr>
              <a:t>Keep a journal of:</a:t>
            </a:r>
          </a:p>
        </p:txBody>
      </p:sp>
      <p:sp>
        <p:nvSpPr>
          <p:cNvPr id="6" name="TextBox 6"/>
          <p:cNvSpPr txBox="1"/>
          <p:nvPr/>
        </p:nvSpPr>
        <p:spPr>
          <a:xfrm>
            <a:off x="1028700" y="1276350"/>
            <a:ext cx="16230600" cy="10286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171616"/>
                </a:solidFill>
                <a:latin typeface="Montserrat"/>
                <a:ea typeface="Montserrat"/>
                <a:cs typeface="Montserrat"/>
                <a:sym typeface="Montserrat"/>
              </a:rPr>
              <a:t>Tracking Your Progress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AutoShape 2"/>
          <p:cNvSpPr/>
          <p:nvPr/>
        </p:nvSpPr>
        <p:spPr>
          <a:xfrm>
            <a:off x="0" y="9401175"/>
            <a:ext cx="18601781" cy="0"/>
          </a:xfrm>
          <a:prstGeom prst="line">
            <a:avLst/>
          </a:prstGeom>
          <a:ln w="285750" cap="flat">
            <a:solidFill>
              <a:srgbClr val="FFFFFF"/>
            </a:solidFill>
            <a:prstDash val="solid"/>
            <a:headEnd type="none" w="sm" len="sm"/>
            <a:tailEnd type="none" w="sm" len="sm"/>
          </a:ln>
        </p:spPr>
      </p:sp>
      <p:sp>
        <p:nvSpPr>
          <p:cNvPr id="3" name="Freeform 3"/>
          <p:cNvSpPr/>
          <p:nvPr/>
        </p:nvSpPr>
        <p:spPr>
          <a:xfrm>
            <a:off x="0" y="-1106581"/>
            <a:ext cx="18288000" cy="4673414"/>
          </a:xfrm>
          <a:custGeom>
            <a:avLst/>
            <a:gdLst/>
            <a:ahLst/>
            <a:cxnLst/>
            <a:rect l="l" t="t" r="r" b="b"/>
            <a:pathLst>
              <a:path w="18288000" h="4673414">
                <a:moveTo>
                  <a:pt x="0" y="0"/>
                </a:moveTo>
                <a:lnTo>
                  <a:pt x="18288000" y="0"/>
                </a:lnTo>
                <a:lnTo>
                  <a:pt x="18288000" y="4673414"/>
                </a:lnTo>
                <a:lnTo>
                  <a:pt x="0" y="4673414"/>
                </a:lnTo>
                <a:lnTo>
                  <a:pt x="0" y="0"/>
                </a:lnTo>
                <a:close/>
              </a:path>
            </a:pathLst>
          </a:custGeom>
          <a:blipFill>
            <a:blip r:embed="rId2"/>
            <a:stretch>
              <a:fillRect t="-79135" b="-79135"/>
            </a:stretch>
          </a:blipFill>
        </p:spPr>
      </p:sp>
      <p:sp>
        <p:nvSpPr>
          <p:cNvPr id="4" name="TextBox 4"/>
          <p:cNvSpPr txBox="1"/>
          <p:nvPr/>
        </p:nvSpPr>
        <p:spPr>
          <a:xfrm>
            <a:off x="1028700" y="7311376"/>
            <a:ext cx="16230600" cy="1684057"/>
          </a:xfrm>
          <a:prstGeom prst="rect">
            <a:avLst/>
          </a:prstGeom>
        </p:spPr>
        <p:txBody>
          <a:bodyPr lIns="0" tIns="0" rIns="0" bIns="0" rtlCol="0" anchor="t">
            <a:spAutoFit/>
          </a:bodyPr>
          <a:lstStyle/>
          <a:p>
            <a:pPr marL="539749" lvl="1" indent="-269875" algn="l">
              <a:lnSpc>
                <a:spcPts val="2749"/>
              </a:lnSpc>
              <a:spcBef>
                <a:spcPct val="0"/>
              </a:spcBef>
              <a:buFont typeface="Arial"/>
              <a:buChar char="•"/>
            </a:pPr>
            <a:r>
              <a:rPr lang="en-US" sz="2499" u="none" strike="noStrike" spc="-22">
                <a:solidFill>
                  <a:srgbClr val="171616"/>
                </a:solidFill>
                <a:latin typeface="Montserrat"/>
                <a:ea typeface="Montserrat"/>
                <a:cs typeface="Montserrat"/>
                <a:sym typeface="Montserrat"/>
              </a:rPr>
              <a:t>A calcium-rich diet with weight-bearing exercises.</a:t>
            </a:r>
          </a:p>
          <a:p>
            <a:pPr algn="l">
              <a:lnSpc>
                <a:spcPts val="2749"/>
              </a:lnSpc>
              <a:spcBef>
                <a:spcPct val="0"/>
              </a:spcBef>
            </a:pPr>
            <a:endParaRPr lang="en-US" sz="2499" u="none" strike="noStrike" spc="-22">
              <a:solidFill>
                <a:srgbClr val="171616"/>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u="none" strike="noStrike" spc="-22">
                <a:solidFill>
                  <a:srgbClr val="171616"/>
                </a:solidFill>
                <a:latin typeface="Montserrat"/>
                <a:ea typeface="Montserrat"/>
                <a:cs typeface="Montserrat"/>
                <a:sym typeface="Montserrat"/>
              </a:rPr>
              <a:t>Avoiding harmful habits like smoking or excessive alcohol use.</a:t>
            </a:r>
          </a:p>
          <a:p>
            <a:pPr algn="l">
              <a:lnSpc>
                <a:spcPts val="2749"/>
              </a:lnSpc>
              <a:spcBef>
                <a:spcPct val="0"/>
              </a:spcBef>
            </a:pPr>
            <a:endParaRPr lang="en-US" sz="2499" u="none" strike="noStrike" spc="-22">
              <a:solidFill>
                <a:srgbClr val="171616"/>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u="none" strike="noStrike" spc="-22">
                <a:solidFill>
                  <a:srgbClr val="171616"/>
                </a:solidFill>
                <a:latin typeface="Montserrat"/>
                <a:ea typeface="Montserrat"/>
                <a:cs typeface="Montserrat"/>
                <a:sym typeface="Montserrat"/>
              </a:rPr>
              <a:t>Regular screenings to monitor bone health over time.</a:t>
            </a:r>
          </a:p>
        </p:txBody>
      </p:sp>
      <p:sp>
        <p:nvSpPr>
          <p:cNvPr id="5" name="TextBox 5"/>
          <p:cNvSpPr txBox="1"/>
          <p:nvPr/>
        </p:nvSpPr>
        <p:spPr>
          <a:xfrm>
            <a:off x="1028700" y="6728110"/>
            <a:ext cx="16230600" cy="287991"/>
          </a:xfrm>
          <a:prstGeom prst="rect">
            <a:avLst/>
          </a:prstGeom>
        </p:spPr>
        <p:txBody>
          <a:bodyPr lIns="0" tIns="0" rIns="0" bIns="0" rtlCol="0" anchor="t">
            <a:spAutoFit/>
          </a:bodyPr>
          <a:lstStyle/>
          <a:p>
            <a:pPr marL="0" lvl="0" indent="0" algn="l">
              <a:lnSpc>
                <a:spcPts val="2249"/>
              </a:lnSpc>
              <a:spcBef>
                <a:spcPct val="0"/>
              </a:spcBef>
            </a:pPr>
            <a:r>
              <a:rPr lang="en-US" sz="2499" u="none" strike="noStrike" spc="-22">
                <a:solidFill>
                  <a:srgbClr val="171616"/>
                </a:solidFill>
                <a:latin typeface="Montserrat"/>
                <a:ea typeface="Montserrat"/>
                <a:cs typeface="Montserrat"/>
                <a:sym typeface="Montserrat"/>
              </a:rPr>
              <a:t>The best results come from combining:</a:t>
            </a:r>
          </a:p>
        </p:txBody>
      </p:sp>
      <p:sp>
        <p:nvSpPr>
          <p:cNvPr id="6" name="TextBox 6"/>
          <p:cNvSpPr txBox="1"/>
          <p:nvPr/>
        </p:nvSpPr>
        <p:spPr>
          <a:xfrm>
            <a:off x="1028700" y="4077349"/>
            <a:ext cx="16230600" cy="19811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171616"/>
                </a:solidFill>
                <a:latin typeface="Montserrat"/>
                <a:ea typeface="Montserrat"/>
                <a:cs typeface="Montserrat"/>
                <a:sym typeface="Montserrat"/>
              </a:rPr>
              <a:t>Combining Strategies for Bone Strength</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Freeform 2"/>
          <p:cNvSpPr/>
          <p:nvPr/>
        </p:nvSpPr>
        <p:spPr>
          <a:xfrm>
            <a:off x="10403448" y="5033917"/>
            <a:ext cx="7884552" cy="5253083"/>
          </a:xfrm>
          <a:custGeom>
            <a:avLst/>
            <a:gdLst/>
            <a:ahLst/>
            <a:cxnLst/>
            <a:rect l="l" t="t" r="r" b="b"/>
            <a:pathLst>
              <a:path w="7884552" h="5253083">
                <a:moveTo>
                  <a:pt x="0" y="0"/>
                </a:moveTo>
                <a:lnTo>
                  <a:pt x="7884552" y="0"/>
                </a:lnTo>
                <a:lnTo>
                  <a:pt x="7884552" y="5253083"/>
                </a:lnTo>
                <a:lnTo>
                  <a:pt x="0" y="5253083"/>
                </a:lnTo>
                <a:lnTo>
                  <a:pt x="0" y="0"/>
                </a:lnTo>
                <a:close/>
              </a:path>
            </a:pathLst>
          </a:custGeom>
          <a:blipFill>
            <a:blip r:embed="rId2"/>
            <a:stretch>
              <a:fillRect/>
            </a:stretch>
          </a:blipFill>
        </p:spPr>
      </p:sp>
      <p:grpSp>
        <p:nvGrpSpPr>
          <p:cNvPr id="3" name="Group 3"/>
          <p:cNvGrpSpPr/>
          <p:nvPr/>
        </p:nvGrpSpPr>
        <p:grpSpPr>
          <a:xfrm>
            <a:off x="0" y="0"/>
            <a:ext cx="10403448" cy="10287000"/>
            <a:chOff x="0" y="0"/>
            <a:chExt cx="2740003" cy="2709333"/>
          </a:xfrm>
        </p:grpSpPr>
        <p:sp>
          <p:nvSpPr>
            <p:cNvPr id="4" name="Freeform 4"/>
            <p:cNvSpPr/>
            <p:nvPr/>
          </p:nvSpPr>
          <p:spPr>
            <a:xfrm>
              <a:off x="0" y="0"/>
              <a:ext cx="2740003" cy="2709333"/>
            </a:xfrm>
            <a:custGeom>
              <a:avLst/>
              <a:gdLst/>
              <a:ahLst/>
              <a:cxnLst/>
              <a:rect l="l" t="t" r="r" b="b"/>
              <a:pathLst>
                <a:path w="2740003" h="2709333">
                  <a:moveTo>
                    <a:pt x="0" y="0"/>
                  </a:moveTo>
                  <a:lnTo>
                    <a:pt x="2740003" y="0"/>
                  </a:lnTo>
                  <a:lnTo>
                    <a:pt x="2740003" y="2709333"/>
                  </a:lnTo>
                  <a:lnTo>
                    <a:pt x="0" y="2709333"/>
                  </a:lnTo>
                  <a:close/>
                </a:path>
              </a:pathLst>
            </a:custGeom>
            <a:solidFill>
              <a:srgbClr val="FFFFFF">
                <a:alpha val="12941"/>
              </a:srgbClr>
            </a:solidFill>
          </p:spPr>
        </p:sp>
        <p:sp>
          <p:nvSpPr>
            <p:cNvPr id="5" name="TextBox 5"/>
            <p:cNvSpPr txBox="1"/>
            <p:nvPr/>
          </p:nvSpPr>
          <p:spPr>
            <a:xfrm>
              <a:off x="0" y="9525"/>
              <a:ext cx="2740003" cy="2699808"/>
            </a:xfrm>
            <a:prstGeom prst="rect">
              <a:avLst/>
            </a:prstGeom>
          </p:spPr>
          <p:txBody>
            <a:bodyPr lIns="50800" tIns="50800" rIns="50800" bIns="50800" rtlCol="0" anchor="ctr"/>
            <a:lstStyle/>
            <a:p>
              <a:pPr algn="ctr">
                <a:lnSpc>
                  <a:spcPts val="2999"/>
                </a:lnSpc>
              </a:pPr>
              <a:endParaRPr/>
            </a:p>
          </p:txBody>
        </p:sp>
      </p:grpSp>
      <p:sp>
        <p:nvSpPr>
          <p:cNvPr id="6" name="TextBox 6"/>
          <p:cNvSpPr txBox="1"/>
          <p:nvPr/>
        </p:nvSpPr>
        <p:spPr>
          <a:xfrm>
            <a:off x="2422638" y="2676779"/>
            <a:ext cx="7580663" cy="2933699"/>
          </a:xfrm>
          <a:prstGeom prst="rect">
            <a:avLst/>
          </a:prstGeom>
        </p:spPr>
        <p:txBody>
          <a:bodyPr lIns="0" tIns="0" rIns="0" bIns="0" rtlCol="0" anchor="t">
            <a:spAutoFit/>
          </a:bodyPr>
          <a:lstStyle/>
          <a:p>
            <a:pPr algn="l">
              <a:lnSpc>
                <a:spcPts val="7649"/>
              </a:lnSpc>
            </a:pPr>
            <a:r>
              <a:rPr lang="en-US" sz="8499" spc="-339">
                <a:solidFill>
                  <a:srgbClr val="000000"/>
                </a:solidFill>
                <a:latin typeface="Montserrat"/>
                <a:ea typeface="Montserrat"/>
                <a:cs typeface="Montserrat"/>
                <a:sym typeface="Montserrat"/>
              </a:rPr>
              <a:t>Module 10: Bone Health</a:t>
            </a:r>
          </a:p>
          <a:p>
            <a:pPr marL="0" lvl="0" indent="0" algn="l">
              <a:lnSpc>
                <a:spcPts val="7649"/>
              </a:lnSpc>
              <a:spcBef>
                <a:spcPct val="0"/>
              </a:spcBef>
            </a:pPr>
            <a:r>
              <a:rPr lang="en-US" sz="8499" spc="-339">
                <a:solidFill>
                  <a:srgbClr val="000000"/>
                </a:solidFill>
                <a:latin typeface="Montserrat"/>
                <a:ea typeface="Montserrat"/>
                <a:cs typeface="Montserrat"/>
                <a:sym typeface="Montserrat"/>
              </a:rPr>
              <a:t>&amp; Menopause</a:t>
            </a:r>
          </a:p>
        </p:txBody>
      </p:sp>
      <p:sp>
        <p:nvSpPr>
          <p:cNvPr id="7" name="TextBox 7"/>
          <p:cNvSpPr txBox="1"/>
          <p:nvPr/>
        </p:nvSpPr>
        <p:spPr>
          <a:xfrm>
            <a:off x="2422638" y="7788649"/>
            <a:ext cx="7580663" cy="1469651"/>
          </a:xfrm>
          <a:prstGeom prst="rect">
            <a:avLst/>
          </a:prstGeom>
        </p:spPr>
        <p:txBody>
          <a:bodyPr lIns="0" tIns="0" rIns="0" bIns="0" rtlCol="0" anchor="t">
            <a:spAutoFit/>
          </a:bodyPr>
          <a:lstStyle/>
          <a:p>
            <a:pPr marL="0" lvl="0" indent="0" algn="l">
              <a:lnSpc>
                <a:spcPts val="2999"/>
              </a:lnSpc>
              <a:spcBef>
                <a:spcPct val="0"/>
              </a:spcBef>
            </a:pPr>
            <a:r>
              <a:rPr lang="en-US" sz="2499" b="1" u="none" strike="noStrike" spc="-22">
                <a:solidFill>
                  <a:srgbClr val="000000"/>
                </a:solidFill>
                <a:latin typeface="Montserrat Bold"/>
                <a:ea typeface="Montserrat Bold"/>
                <a:cs typeface="Montserrat Bold"/>
                <a:sym typeface="Montserrat Bold"/>
              </a:rPr>
              <a:t>Objective:</a:t>
            </a:r>
            <a:r>
              <a:rPr lang="en-US" sz="2499" u="none" strike="noStrike" spc="-22">
                <a:solidFill>
                  <a:srgbClr val="000000"/>
                </a:solidFill>
                <a:latin typeface="Montserrat"/>
                <a:ea typeface="Montserrat"/>
                <a:cs typeface="Montserrat"/>
                <a:sym typeface="Montserrat"/>
              </a:rPr>
              <a:t> Help women understand the risk factors for bone density loss during menopause and provide strategies for prevention and management.</a:t>
            </a:r>
          </a:p>
        </p:txBody>
      </p:sp>
      <p:sp>
        <p:nvSpPr>
          <p:cNvPr id="8" name="TextBox 8"/>
          <p:cNvSpPr txBox="1"/>
          <p:nvPr/>
        </p:nvSpPr>
        <p:spPr>
          <a:xfrm>
            <a:off x="2523632" y="5620003"/>
            <a:ext cx="7580663" cy="360269"/>
          </a:xfrm>
          <a:prstGeom prst="rect">
            <a:avLst/>
          </a:prstGeom>
        </p:spPr>
        <p:txBody>
          <a:bodyPr lIns="0" tIns="0" rIns="0" bIns="0" rtlCol="0" anchor="t">
            <a:spAutoFit/>
          </a:bodyPr>
          <a:lstStyle/>
          <a:p>
            <a:pPr marL="0" lvl="0" indent="0" algn="l">
              <a:lnSpc>
                <a:spcPts val="2999"/>
              </a:lnSpc>
              <a:spcBef>
                <a:spcPct val="0"/>
              </a:spcBef>
            </a:pPr>
            <a:r>
              <a:rPr lang="en-US" sz="2499" i="1" spc="-22">
                <a:solidFill>
                  <a:srgbClr val="000000"/>
                </a:solidFill>
                <a:latin typeface="Montserrat Italics"/>
                <a:ea typeface="Montserrat Italics"/>
                <a:cs typeface="Montserrat Italics"/>
                <a:sym typeface="Montserrat Italics"/>
              </a:rPr>
              <a:t>Protecting Your Skeletal Strength</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grpSp>
        <p:nvGrpSpPr>
          <p:cNvPr id="2" name="Group 2"/>
          <p:cNvGrpSpPr/>
          <p:nvPr/>
        </p:nvGrpSpPr>
        <p:grpSpPr>
          <a:xfrm>
            <a:off x="10619264" y="2814168"/>
            <a:ext cx="6640036" cy="4658664"/>
            <a:chOff x="0" y="0"/>
            <a:chExt cx="8853382" cy="6211551"/>
          </a:xfrm>
        </p:grpSpPr>
        <p:sp>
          <p:nvSpPr>
            <p:cNvPr id="3" name="TextBox 3"/>
            <p:cNvSpPr txBox="1"/>
            <p:nvPr/>
          </p:nvSpPr>
          <p:spPr>
            <a:xfrm>
              <a:off x="0" y="9525"/>
              <a:ext cx="8853382" cy="1469651"/>
            </a:xfrm>
            <a:prstGeom prst="rect">
              <a:avLst/>
            </a:prstGeom>
          </p:spPr>
          <p:txBody>
            <a:bodyPr lIns="0" tIns="0" rIns="0" bIns="0" rtlCol="0" anchor="t">
              <a:spAutoFit/>
            </a:bodyPr>
            <a:lstStyle/>
            <a:p>
              <a:pPr marL="539749" lvl="1" indent="-269875" algn="l">
                <a:lnSpc>
                  <a:spcPts val="2999"/>
                </a:lnSpc>
                <a:buFont typeface="Arial"/>
                <a:buChar char="•"/>
              </a:pPr>
              <a:r>
                <a:rPr lang="en-US" sz="2499" spc="-22">
                  <a:solidFill>
                    <a:srgbClr val="171616"/>
                  </a:solidFill>
                  <a:latin typeface="Montserrat"/>
                  <a:ea typeface="Montserrat"/>
                  <a:cs typeface="Montserrat"/>
                  <a:sym typeface="Montserrat"/>
                </a:rPr>
                <a:t>Bone health is vital for maintaining mobility and quality of life during menopause.</a:t>
              </a:r>
            </a:p>
          </p:txBody>
        </p:sp>
        <p:sp>
          <p:nvSpPr>
            <p:cNvPr id="4" name="TextBox 4"/>
            <p:cNvSpPr txBox="1"/>
            <p:nvPr/>
          </p:nvSpPr>
          <p:spPr>
            <a:xfrm>
              <a:off x="0" y="2406057"/>
              <a:ext cx="8853382" cy="1469651"/>
            </a:xfrm>
            <a:prstGeom prst="rect">
              <a:avLst/>
            </a:prstGeom>
          </p:spPr>
          <p:txBody>
            <a:bodyPr lIns="0" tIns="0" rIns="0" bIns="0" rtlCol="0" anchor="t">
              <a:spAutoFit/>
            </a:bodyPr>
            <a:lstStyle/>
            <a:p>
              <a:pPr marL="539749" lvl="1" indent="-269875" algn="l">
                <a:lnSpc>
                  <a:spcPts val="2999"/>
                </a:lnSpc>
                <a:buFont typeface="Arial"/>
                <a:buChar char="•"/>
              </a:pPr>
              <a:r>
                <a:rPr lang="en-US" sz="2499" spc="-22">
                  <a:solidFill>
                    <a:srgbClr val="171616"/>
                  </a:solidFill>
                  <a:latin typeface="Montserrat"/>
                  <a:ea typeface="Montserrat"/>
                  <a:cs typeface="Montserrat"/>
                  <a:sym typeface="Montserrat"/>
                </a:rPr>
                <a:t>Focus on nutrition, exercise, and lifestyle changes to protect your bones.</a:t>
              </a:r>
            </a:p>
          </p:txBody>
        </p:sp>
        <p:sp>
          <p:nvSpPr>
            <p:cNvPr id="5" name="TextBox 5"/>
            <p:cNvSpPr txBox="1"/>
            <p:nvPr/>
          </p:nvSpPr>
          <p:spPr>
            <a:xfrm>
              <a:off x="0" y="4741900"/>
              <a:ext cx="8853382" cy="1469651"/>
            </a:xfrm>
            <a:prstGeom prst="rect">
              <a:avLst/>
            </a:prstGeom>
          </p:spPr>
          <p:txBody>
            <a:bodyPr lIns="0" tIns="0" rIns="0" bIns="0" rtlCol="0" anchor="t">
              <a:spAutoFit/>
            </a:bodyPr>
            <a:lstStyle/>
            <a:p>
              <a:pPr marL="539749" lvl="1" indent="-269875" algn="l">
                <a:lnSpc>
                  <a:spcPts val="2999"/>
                </a:lnSpc>
                <a:buFont typeface="Arial"/>
                <a:buChar char="•"/>
              </a:pPr>
              <a:r>
                <a:rPr lang="en-US" sz="2499" spc="-22">
                  <a:solidFill>
                    <a:srgbClr val="171616"/>
                  </a:solidFill>
                  <a:latin typeface="Montserrat"/>
                  <a:ea typeface="Montserrat"/>
                  <a:cs typeface="Montserrat"/>
                  <a:sym typeface="Montserrat"/>
                </a:rPr>
                <a:t>Regular screenings and proactive care can prevent or manage osteoporosis effectively.</a:t>
              </a:r>
            </a:p>
          </p:txBody>
        </p:sp>
      </p:grpSp>
      <p:sp>
        <p:nvSpPr>
          <p:cNvPr id="6" name="TextBox 6"/>
          <p:cNvSpPr txBox="1"/>
          <p:nvPr/>
        </p:nvSpPr>
        <p:spPr>
          <a:xfrm>
            <a:off x="1028700" y="1276350"/>
            <a:ext cx="6299200" cy="19811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171616"/>
                </a:solidFill>
                <a:latin typeface="Montserrat"/>
                <a:ea typeface="Montserrat"/>
                <a:cs typeface="Montserrat"/>
                <a:sym typeface="Montserrat"/>
              </a:rPr>
              <a:t>Key Takeaways</a:t>
            </a:r>
          </a:p>
        </p:txBody>
      </p:sp>
      <p:sp>
        <p:nvSpPr>
          <p:cNvPr id="7" name="Freeform 7"/>
          <p:cNvSpPr/>
          <p:nvPr/>
        </p:nvSpPr>
        <p:spPr>
          <a:xfrm rot="5400000">
            <a:off x="1028700" y="6686550"/>
            <a:ext cx="2571750" cy="2571750"/>
          </a:xfrm>
          <a:custGeom>
            <a:avLst/>
            <a:gdLst/>
            <a:ahLst/>
            <a:cxnLst/>
            <a:rect l="l" t="t" r="r" b="b"/>
            <a:pathLst>
              <a:path w="2571750" h="2571750">
                <a:moveTo>
                  <a:pt x="0" y="0"/>
                </a:moveTo>
                <a:lnTo>
                  <a:pt x="2571750" y="0"/>
                </a:lnTo>
                <a:lnTo>
                  <a:pt x="2571750" y="2571750"/>
                </a:lnTo>
                <a:lnTo>
                  <a:pt x="0" y="25717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rot="-10800000">
            <a:off x="3588412" y="6686550"/>
            <a:ext cx="2571750" cy="2571750"/>
          </a:xfrm>
          <a:custGeom>
            <a:avLst/>
            <a:gdLst/>
            <a:ahLst/>
            <a:cxnLst/>
            <a:rect l="l" t="t" r="r" b="b"/>
            <a:pathLst>
              <a:path w="2571750" h="2571750">
                <a:moveTo>
                  <a:pt x="0" y="0"/>
                </a:moveTo>
                <a:lnTo>
                  <a:pt x="2571750" y="0"/>
                </a:lnTo>
                <a:lnTo>
                  <a:pt x="2571750" y="2571750"/>
                </a:lnTo>
                <a:lnTo>
                  <a:pt x="0" y="25717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Freeform 2"/>
          <p:cNvSpPr/>
          <p:nvPr/>
        </p:nvSpPr>
        <p:spPr>
          <a:xfrm>
            <a:off x="10495761" y="68254"/>
            <a:ext cx="6808239" cy="10218746"/>
          </a:xfrm>
          <a:custGeom>
            <a:avLst/>
            <a:gdLst/>
            <a:ahLst/>
            <a:cxnLst/>
            <a:rect l="l" t="t" r="r" b="b"/>
            <a:pathLst>
              <a:path w="6808239" h="10218746">
                <a:moveTo>
                  <a:pt x="0" y="0"/>
                </a:moveTo>
                <a:lnTo>
                  <a:pt x="6808240" y="0"/>
                </a:lnTo>
                <a:lnTo>
                  <a:pt x="6808240" y="10218746"/>
                </a:lnTo>
                <a:lnTo>
                  <a:pt x="0" y="10218746"/>
                </a:lnTo>
                <a:lnTo>
                  <a:pt x="0" y="0"/>
                </a:lnTo>
                <a:close/>
              </a:path>
            </a:pathLst>
          </a:custGeom>
          <a:blipFill>
            <a:blip r:embed="rId2"/>
            <a:stretch>
              <a:fillRect/>
            </a:stretch>
          </a:blipFill>
        </p:spPr>
      </p:sp>
      <p:sp>
        <p:nvSpPr>
          <p:cNvPr id="3" name="AutoShape 3"/>
          <p:cNvSpPr/>
          <p:nvPr/>
        </p:nvSpPr>
        <p:spPr>
          <a:xfrm>
            <a:off x="0" y="9401175"/>
            <a:ext cx="18601781" cy="0"/>
          </a:xfrm>
          <a:prstGeom prst="line">
            <a:avLst/>
          </a:prstGeom>
          <a:ln w="285750" cap="flat">
            <a:solidFill>
              <a:srgbClr val="FFFFFF"/>
            </a:solidFill>
            <a:prstDash val="solid"/>
            <a:headEnd type="none" w="sm" len="sm"/>
            <a:tailEnd type="none" w="sm" len="sm"/>
          </a:ln>
        </p:spPr>
      </p:sp>
      <p:sp>
        <p:nvSpPr>
          <p:cNvPr id="4" name="AutoShape 4"/>
          <p:cNvSpPr/>
          <p:nvPr/>
        </p:nvSpPr>
        <p:spPr>
          <a:xfrm>
            <a:off x="-156891" y="885825"/>
            <a:ext cx="18601781" cy="0"/>
          </a:xfrm>
          <a:prstGeom prst="line">
            <a:avLst/>
          </a:prstGeom>
          <a:ln w="285750" cap="flat">
            <a:solidFill>
              <a:srgbClr val="FFFFFF"/>
            </a:solidFill>
            <a:prstDash val="solid"/>
            <a:headEnd type="none" w="sm" len="sm"/>
            <a:tailEnd type="none" w="sm" len="sm"/>
          </a:ln>
        </p:spPr>
      </p:sp>
      <p:sp>
        <p:nvSpPr>
          <p:cNvPr id="5" name="TextBox 5"/>
          <p:cNvSpPr txBox="1"/>
          <p:nvPr/>
        </p:nvSpPr>
        <p:spPr>
          <a:xfrm>
            <a:off x="2743363" y="4981624"/>
            <a:ext cx="6299200" cy="733425"/>
          </a:xfrm>
          <a:prstGeom prst="rect">
            <a:avLst/>
          </a:prstGeom>
        </p:spPr>
        <p:txBody>
          <a:bodyPr lIns="0" tIns="0" rIns="0" bIns="0" rtlCol="0" anchor="t">
            <a:spAutoFit/>
          </a:bodyPr>
          <a:lstStyle/>
          <a:p>
            <a:pPr algn="ctr">
              <a:lnSpc>
                <a:spcPts val="2999"/>
              </a:lnSpc>
              <a:spcBef>
                <a:spcPct val="0"/>
              </a:spcBef>
            </a:pPr>
            <a:r>
              <a:rPr lang="en-US" sz="2499" spc="-22">
                <a:solidFill>
                  <a:srgbClr val="000000"/>
                </a:solidFill>
                <a:latin typeface="Montserrat"/>
                <a:ea typeface="Montserrat"/>
                <a:cs typeface="Montserrat"/>
                <a:sym typeface="Montserrat"/>
              </a:rPr>
              <a:t>You are now ready to move on to the workbook and journal.</a:t>
            </a:r>
          </a:p>
        </p:txBody>
      </p:sp>
      <p:sp>
        <p:nvSpPr>
          <p:cNvPr id="6" name="TextBox 6"/>
          <p:cNvSpPr txBox="1"/>
          <p:nvPr/>
        </p:nvSpPr>
        <p:spPr>
          <a:xfrm>
            <a:off x="2921000" y="3338876"/>
            <a:ext cx="5943926" cy="994410"/>
          </a:xfrm>
          <a:prstGeom prst="rect">
            <a:avLst/>
          </a:prstGeom>
        </p:spPr>
        <p:txBody>
          <a:bodyPr lIns="0" tIns="0" rIns="0" bIns="0" rtlCol="0" anchor="t">
            <a:spAutoFit/>
          </a:bodyPr>
          <a:lstStyle/>
          <a:p>
            <a:pPr marL="0" lvl="0" indent="0" algn="l">
              <a:lnSpc>
                <a:spcPts val="7290"/>
              </a:lnSpc>
              <a:spcBef>
                <a:spcPct val="0"/>
              </a:spcBef>
            </a:pPr>
            <a:r>
              <a:rPr lang="en-US" sz="8100" spc="-324">
                <a:solidFill>
                  <a:srgbClr val="000000"/>
                </a:solidFill>
                <a:latin typeface="Montserrat"/>
                <a:ea typeface="Montserrat"/>
                <a:cs typeface="Montserrat"/>
                <a:sym typeface="Montserrat"/>
              </a:rPr>
              <a:t>Well Done</a:t>
            </a:r>
            <a:r>
              <a:rPr lang="en-US" sz="8100" u="none" strike="noStrike" spc="-324">
                <a:solidFill>
                  <a:srgbClr val="000000"/>
                </a:solidFill>
                <a:latin typeface="Montserrat"/>
                <a:ea typeface="Montserrat"/>
                <a:cs typeface="Montserrat"/>
                <a:sym typeface="Montserrat"/>
              </a:rPr>
              <a:t>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TextBox 2"/>
          <p:cNvSpPr txBox="1"/>
          <p:nvPr/>
        </p:nvSpPr>
        <p:spPr>
          <a:xfrm>
            <a:off x="1028700" y="4276726"/>
            <a:ext cx="8547566" cy="19811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171616"/>
                </a:solidFill>
                <a:latin typeface="Montserrat"/>
                <a:ea typeface="Montserrat"/>
                <a:cs typeface="Montserrat"/>
                <a:sym typeface="Montserrat"/>
              </a:rPr>
              <a:t>1. Understanding Bone Health</a:t>
            </a:r>
          </a:p>
        </p:txBody>
      </p:sp>
      <p:sp>
        <p:nvSpPr>
          <p:cNvPr id="3" name="Freeform 3"/>
          <p:cNvSpPr/>
          <p:nvPr/>
        </p:nvSpPr>
        <p:spPr>
          <a:xfrm rot="-10800000">
            <a:off x="14690626" y="1655917"/>
            <a:ext cx="1461230" cy="1461230"/>
          </a:xfrm>
          <a:custGeom>
            <a:avLst/>
            <a:gdLst/>
            <a:ahLst/>
            <a:cxnLst/>
            <a:rect l="l" t="t" r="r" b="b"/>
            <a:pathLst>
              <a:path w="1461230" h="1461230">
                <a:moveTo>
                  <a:pt x="0" y="0"/>
                </a:moveTo>
                <a:lnTo>
                  <a:pt x="1461230" y="0"/>
                </a:lnTo>
                <a:lnTo>
                  <a:pt x="1461230" y="1461230"/>
                </a:lnTo>
                <a:lnTo>
                  <a:pt x="0" y="14612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10800000">
            <a:off x="12580043" y="477281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10800000">
            <a:off x="12580043" y="669814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8515644">
            <a:off x="11807343" y="2642248"/>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AutoShape 7"/>
          <p:cNvSpPr/>
          <p:nvPr/>
        </p:nvSpPr>
        <p:spPr>
          <a:xfrm flipV="1">
            <a:off x="14557276" y="-870706"/>
            <a:ext cx="0" cy="11687844"/>
          </a:xfrm>
          <a:prstGeom prst="line">
            <a:avLst/>
          </a:prstGeom>
          <a:ln w="285750" cap="flat">
            <a:solidFill>
              <a:srgbClr val="FFFFFF"/>
            </a:solidFill>
            <a:prstDash val="solid"/>
            <a:headEnd type="none" w="sm" len="sm"/>
            <a:tailEnd type="none" w="sm" len="sm"/>
          </a:ln>
        </p:spPr>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Freeform 2"/>
          <p:cNvSpPr/>
          <p:nvPr/>
        </p:nvSpPr>
        <p:spPr>
          <a:xfrm>
            <a:off x="-19050" y="-6350"/>
            <a:ext cx="6631831" cy="10299700"/>
          </a:xfrm>
          <a:custGeom>
            <a:avLst/>
            <a:gdLst/>
            <a:ahLst/>
            <a:cxnLst/>
            <a:rect l="l" t="t" r="r" b="b"/>
            <a:pathLst>
              <a:path w="6631831" h="10299700">
                <a:moveTo>
                  <a:pt x="0" y="0"/>
                </a:moveTo>
                <a:lnTo>
                  <a:pt x="6631831" y="0"/>
                </a:lnTo>
                <a:lnTo>
                  <a:pt x="6631831" y="10299700"/>
                </a:lnTo>
                <a:lnTo>
                  <a:pt x="0" y="10299700"/>
                </a:lnTo>
                <a:lnTo>
                  <a:pt x="0" y="0"/>
                </a:lnTo>
                <a:close/>
              </a:path>
            </a:pathLst>
          </a:custGeom>
          <a:blipFill>
            <a:blip r:embed="rId2"/>
            <a:stretch>
              <a:fillRect l="-8466" r="-124639"/>
            </a:stretch>
          </a:blipFill>
        </p:spPr>
      </p:sp>
      <p:sp>
        <p:nvSpPr>
          <p:cNvPr id="3" name="TextBox 3"/>
          <p:cNvSpPr txBox="1"/>
          <p:nvPr/>
        </p:nvSpPr>
        <p:spPr>
          <a:xfrm>
            <a:off x="7376921" y="1276350"/>
            <a:ext cx="9882379" cy="19811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171616"/>
                </a:solidFill>
                <a:latin typeface="Montserrat"/>
                <a:ea typeface="Montserrat"/>
                <a:cs typeface="Montserrat"/>
                <a:sym typeface="Montserrat"/>
              </a:rPr>
              <a:t>Why Bone Health Matters</a:t>
            </a:r>
          </a:p>
        </p:txBody>
      </p:sp>
      <p:sp>
        <p:nvSpPr>
          <p:cNvPr id="4" name="TextBox 4"/>
          <p:cNvSpPr txBox="1"/>
          <p:nvPr/>
        </p:nvSpPr>
        <p:spPr>
          <a:xfrm>
            <a:off x="7376921" y="3971792"/>
            <a:ext cx="9882379" cy="1099857"/>
          </a:xfrm>
          <a:prstGeom prst="rect">
            <a:avLst/>
          </a:prstGeom>
        </p:spPr>
        <p:txBody>
          <a:bodyPr lIns="0" tIns="0" rIns="0" bIns="0" rtlCol="0" anchor="t">
            <a:spAutoFit/>
          </a:bodyPr>
          <a:lstStyle/>
          <a:p>
            <a:pPr marL="0" lvl="0" indent="0" algn="l">
              <a:lnSpc>
                <a:spcPts val="2999"/>
              </a:lnSpc>
              <a:spcBef>
                <a:spcPct val="0"/>
              </a:spcBef>
            </a:pPr>
            <a:r>
              <a:rPr lang="en-US" sz="2499" u="none" strike="noStrike" spc="-22">
                <a:solidFill>
                  <a:srgbClr val="171616"/>
                </a:solidFill>
                <a:latin typeface="Montserrat"/>
                <a:ea typeface="Montserrat"/>
                <a:cs typeface="Montserrat"/>
                <a:sym typeface="Montserrat"/>
              </a:rPr>
              <a:t>Bone health is essential for mobility and overall well-being. During menopause, hormonal changes increase the risk of bone-related issues like:</a:t>
            </a:r>
          </a:p>
        </p:txBody>
      </p:sp>
      <p:sp>
        <p:nvSpPr>
          <p:cNvPr id="5" name="TextBox 5"/>
          <p:cNvSpPr txBox="1"/>
          <p:nvPr/>
        </p:nvSpPr>
        <p:spPr>
          <a:xfrm>
            <a:off x="7376921" y="5631446"/>
            <a:ext cx="9882379" cy="339351"/>
          </a:xfrm>
          <a:prstGeom prst="rect">
            <a:avLst/>
          </a:prstGeom>
        </p:spPr>
        <p:txBody>
          <a:bodyPr lIns="0" tIns="0" rIns="0" bIns="0" rtlCol="0" anchor="t">
            <a:spAutoFit/>
          </a:bodyPr>
          <a:lstStyle/>
          <a:p>
            <a:pPr marL="539749" lvl="1" indent="-269875" algn="l">
              <a:lnSpc>
                <a:spcPts val="2749"/>
              </a:lnSpc>
              <a:buFont typeface="Arial"/>
              <a:buChar char="•"/>
            </a:pPr>
            <a:r>
              <a:rPr lang="en-US" sz="2499" u="none" strike="noStrike" spc="-22">
                <a:solidFill>
                  <a:srgbClr val="171616"/>
                </a:solidFill>
                <a:latin typeface="Montserrat"/>
                <a:ea typeface="Montserrat"/>
                <a:cs typeface="Montserrat"/>
                <a:sym typeface="Montserrat"/>
              </a:rPr>
              <a:t>Osteoporosis: Weak, brittle bones prone to fractures.</a:t>
            </a:r>
          </a:p>
        </p:txBody>
      </p:sp>
      <p:sp>
        <p:nvSpPr>
          <p:cNvPr id="6" name="TextBox 6"/>
          <p:cNvSpPr txBox="1"/>
          <p:nvPr/>
        </p:nvSpPr>
        <p:spPr>
          <a:xfrm>
            <a:off x="7376921" y="6470102"/>
            <a:ext cx="9882379" cy="675528"/>
          </a:xfrm>
          <a:prstGeom prst="rect">
            <a:avLst/>
          </a:prstGeom>
        </p:spPr>
        <p:txBody>
          <a:bodyPr lIns="0" tIns="0" rIns="0" bIns="0" rtlCol="0" anchor="t">
            <a:spAutoFit/>
          </a:bodyPr>
          <a:lstStyle/>
          <a:p>
            <a:pPr marL="539749" lvl="1" indent="-269875" algn="l">
              <a:lnSpc>
                <a:spcPts val="2749"/>
              </a:lnSpc>
              <a:buFont typeface="Arial"/>
              <a:buChar char="•"/>
            </a:pPr>
            <a:r>
              <a:rPr lang="en-US" sz="2499" u="none" strike="noStrike" spc="-22">
                <a:solidFill>
                  <a:srgbClr val="171616"/>
                </a:solidFill>
                <a:latin typeface="Montserrat"/>
                <a:ea typeface="Montserrat"/>
                <a:cs typeface="Montserrat"/>
                <a:sym typeface="Montserrat"/>
              </a:rPr>
              <a:t>Loss of height or posture changes due to spinal compression.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Freeform 2"/>
          <p:cNvSpPr/>
          <p:nvPr/>
        </p:nvSpPr>
        <p:spPr>
          <a:xfrm>
            <a:off x="0" y="-33867"/>
            <a:ext cx="18288000" cy="3064486"/>
          </a:xfrm>
          <a:custGeom>
            <a:avLst/>
            <a:gdLst/>
            <a:ahLst/>
            <a:cxnLst/>
            <a:rect l="l" t="t" r="r" b="b"/>
            <a:pathLst>
              <a:path w="18288000" h="3064486">
                <a:moveTo>
                  <a:pt x="0" y="0"/>
                </a:moveTo>
                <a:lnTo>
                  <a:pt x="18288000" y="0"/>
                </a:lnTo>
                <a:lnTo>
                  <a:pt x="18288000" y="3064486"/>
                </a:lnTo>
                <a:lnTo>
                  <a:pt x="0" y="3064486"/>
                </a:lnTo>
                <a:lnTo>
                  <a:pt x="0" y="0"/>
                </a:lnTo>
                <a:close/>
              </a:path>
            </a:pathLst>
          </a:custGeom>
          <a:blipFill>
            <a:blip r:embed="rId2"/>
            <a:stretch>
              <a:fillRect t="-148799" b="-148799"/>
            </a:stretch>
          </a:blipFill>
        </p:spPr>
      </p:sp>
      <p:sp>
        <p:nvSpPr>
          <p:cNvPr id="3" name="Freeform 3"/>
          <p:cNvSpPr/>
          <p:nvPr/>
        </p:nvSpPr>
        <p:spPr>
          <a:xfrm rot="5400000">
            <a:off x="15214600" y="3073400"/>
            <a:ext cx="4097867" cy="2048933"/>
          </a:xfrm>
          <a:custGeom>
            <a:avLst/>
            <a:gdLst/>
            <a:ahLst/>
            <a:cxnLst/>
            <a:rect l="l" t="t" r="r" b="b"/>
            <a:pathLst>
              <a:path w="4097867" h="2048933">
                <a:moveTo>
                  <a:pt x="0" y="0"/>
                </a:moveTo>
                <a:lnTo>
                  <a:pt x="4097867" y="0"/>
                </a:lnTo>
                <a:lnTo>
                  <a:pt x="4097867" y="2048933"/>
                </a:lnTo>
                <a:lnTo>
                  <a:pt x="0" y="204893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6239067" y="0"/>
            <a:ext cx="2048933" cy="2048933"/>
          </a:xfrm>
          <a:custGeom>
            <a:avLst/>
            <a:gdLst/>
            <a:ahLst/>
            <a:cxnLst/>
            <a:rect l="l" t="t" r="r" b="b"/>
            <a:pathLst>
              <a:path w="2048933" h="2048933">
                <a:moveTo>
                  <a:pt x="0" y="0"/>
                </a:moveTo>
                <a:lnTo>
                  <a:pt x="2048933" y="0"/>
                </a:lnTo>
                <a:lnTo>
                  <a:pt x="2048933" y="2048933"/>
                </a:lnTo>
                <a:lnTo>
                  <a:pt x="0" y="20489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14190133" y="6146800"/>
            <a:ext cx="2048933" cy="2048933"/>
          </a:xfrm>
          <a:custGeom>
            <a:avLst/>
            <a:gdLst/>
            <a:ahLst/>
            <a:cxnLst/>
            <a:rect l="l" t="t" r="r" b="b"/>
            <a:pathLst>
              <a:path w="2048933" h="2048933">
                <a:moveTo>
                  <a:pt x="0" y="0"/>
                </a:moveTo>
                <a:lnTo>
                  <a:pt x="2048934" y="0"/>
                </a:lnTo>
                <a:lnTo>
                  <a:pt x="2048934" y="2048933"/>
                </a:lnTo>
                <a:lnTo>
                  <a:pt x="0" y="20489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rot="-10800000">
            <a:off x="16239067" y="8195733"/>
            <a:ext cx="2091267" cy="2091267"/>
          </a:xfrm>
          <a:custGeom>
            <a:avLst/>
            <a:gdLst/>
            <a:ahLst/>
            <a:cxnLst/>
            <a:rect l="l" t="t" r="r" b="b"/>
            <a:pathLst>
              <a:path w="2091267" h="2091267">
                <a:moveTo>
                  <a:pt x="0" y="0"/>
                </a:moveTo>
                <a:lnTo>
                  <a:pt x="2091266" y="0"/>
                </a:lnTo>
                <a:lnTo>
                  <a:pt x="2091266" y="2091267"/>
                </a:lnTo>
                <a:lnTo>
                  <a:pt x="0" y="209126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TextBox 7"/>
          <p:cNvSpPr txBox="1"/>
          <p:nvPr/>
        </p:nvSpPr>
        <p:spPr>
          <a:xfrm>
            <a:off x="1028700" y="3847929"/>
            <a:ext cx="12508234" cy="19811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171616"/>
                </a:solidFill>
                <a:latin typeface="Montserrat"/>
                <a:ea typeface="Montserrat"/>
                <a:cs typeface="Montserrat"/>
                <a:sym typeface="Montserrat"/>
              </a:rPr>
              <a:t>Hormonal Impacts on Bones</a:t>
            </a:r>
          </a:p>
        </p:txBody>
      </p:sp>
      <p:sp>
        <p:nvSpPr>
          <p:cNvPr id="8" name="TextBox 8"/>
          <p:cNvSpPr txBox="1"/>
          <p:nvPr/>
        </p:nvSpPr>
        <p:spPr>
          <a:xfrm>
            <a:off x="1028700" y="6431952"/>
            <a:ext cx="12508234" cy="730063"/>
          </a:xfrm>
          <a:prstGeom prst="rect">
            <a:avLst/>
          </a:prstGeom>
        </p:spPr>
        <p:txBody>
          <a:bodyPr lIns="0" tIns="0" rIns="0" bIns="0" rtlCol="0" anchor="t">
            <a:spAutoFit/>
          </a:bodyPr>
          <a:lstStyle/>
          <a:p>
            <a:pPr marL="0" lvl="0" indent="0" algn="l">
              <a:lnSpc>
                <a:spcPts val="2999"/>
              </a:lnSpc>
              <a:spcBef>
                <a:spcPct val="0"/>
              </a:spcBef>
            </a:pPr>
            <a:r>
              <a:rPr lang="en-US" sz="2499" u="none" strike="noStrike" spc="-22">
                <a:solidFill>
                  <a:srgbClr val="171616"/>
                </a:solidFill>
                <a:latin typeface="Montserrat"/>
                <a:ea typeface="Montserrat"/>
                <a:cs typeface="Montserrat"/>
                <a:sym typeface="Montserrat"/>
              </a:rPr>
              <a:t>Estrogen plays a key role in maintaining bone density. As estrogen levels drop during menopause:</a:t>
            </a:r>
          </a:p>
        </p:txBody>
      </p:sp>
      <p:sp>
        <p:nvSpPr>
          <p:cNvPr id="9" name="TextBox 9"/>
          <p:cNvSpPr txBox="1"/>
          <p:nvPr/>
        </p:nvSpPr>
        <p:spPr>
          <a:xfrm>
            <a:off x="1028700" y="7719148"/>
            <a:ext cx="12508234" cy="339351"/>
          </a:xfrm>
          <a:prstGeom prst="rect">
            <a:avLst/>
          </a:prstGeom>
        </p:spPr>
        <p:txBody>
          <a:bodyPr lIns="0" tIns="0" rIns="0" bIns="0" rtlCol="0" anchor="t">
            <a:spAutoFit/>
          </a:bodyPr>
          <a:lstStyle/>
          <a:p>
            <a:pPr marL="539749" lvl="1" indent="-269875" algn="l">
              <a:lnSpc>
                <a:spcPts val="2749"/>
              </a:lnSpc>
              <a:buFont typeface="Arial"/>
              <a:buChar char="•"/>
            </a:pPr>
            <a:r>
              <a:rPr lang="en-US" sz="2499" u="none" strike="noStrike" spc="-22">
                <a:solidFill>
                  <a:srgbClr val="171616"/>
                </a:solidFill>
                <a:latin typeface="Montserrat"/>
                <a:ea typeface="Montserrat"/>
                <a:cs typeface="Montserrat"/>
                <a:sym typeface="Montserrat"/>
              </a:rPr>
              <a:t>Bones lose calcium faster.</a:t>
            </a:r>
          </a:p>
        </p:txBody>
      </p:sp>
      <p:sp>
        <p:nvSpPr>
          <p:cNvPr id="10" name="TextBox 10"/>
          <p:cNvSpPr txBox="1"/>
          <p:nvPr/>
        </p:nvSpPr>
        <p:spPr>
          <a:xfrm>
            <a:off x="1028700" y="8353970"/>
            <a:ext cx="12508234" cy="339351"/>
          </a:xfrm>
          <a:prstGeom prst="rect">
            <a:avLst/>
          </a:prstGeom>
        </p:spPr>
        <p:txBody>
          <a:bodyPr lIns="0" tIns="0" rIns="0" bIns="0" rtlCol="0" anchor="t">
            <a:spAutoFit/>
          </a:bodyPr>
          <a:lstStyle/>
          <a:p>
            <a:pPr marL="539749" lvl="1" indent="-269875" algn="l">
              <a:lnSpc>
                <a:spcPts val="2749"/>
              </a:lnSpc>
              <a:buFont typeface="Arial"/>
              <a:buChar char="•"/>
            </a:pPr>
            <a:r>
              <a:rPr lang="en-US" sz="2499" u="none" strike="noStrike" spc="-22">
                <a:solidFill>
                  <a:srgbClr val="171616"/>
                </a:solidFill>
                <a:latin typeface="Montserrat"/>
                <a:ea typeface="Montserrat"/>
                <a:cs typeface="Montserrat"/>
                <a:sym typeface="Montserrat"/>
              </a:rPr>
              <a:t>Bone remodeling slows down, leading to weaker bones.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TextBox 2"/>
          <p:cNvSpPr txBox="1"/>
          <p:nvPr/>
        </p:nvSpPr>
        <p:spPr>
          <a:xfrm>
            <a:off x="1028700" y="4465077"/>
            <a:ext cx="7501796" cy="3364940"/>
          </a:xfrm>
          <a:prstGeom prst="rect">
            <a:avLst/>
          </a:prstGeom>
        </p:spPr>
        <p:txBody>
          <a:bodyPr lIns="0" tIns="0" rIns="0" bIns="0" rtlCol="0" anchor="t">
            <a:spAutoFit/>
          </a:bodyPr>
          <a:lstStyle/>
          <a:p>
            <a:pPr marL="0" lvl="0" indent="0" algn="l">
              <a:lnSpc>
                <a:spcPts val="2749"/>
              </a:lnSpc>
              <a:spcBef>
                <a:spcPct val="0"/>
              </a:spcBef>
            </a:pPr>
            <a:r>
              <a:rPr lang="en-US" sz="2499" b="1" u="none" strike="noStrike" spc="-22">
                <a:solidFill>
                  <a:srgbClr val="171616"/>
                </a:solidFill>
                <a:latin typeface="Montserrat Bold"/>
                <a:ea typeface="Montserrat Bold"/>
                <a:cs typeface="Montserrat Bold"/>
                <a:sym typeface="Montserrat Bold"/>
              </a:rPr>
              <a:t>Non-Modifiable:</a:t>
            </a:r>
          </a:p>
          <a:p>
            <a:pPr marL="0" lvl="0" indent="0" algn="l">
              <a:lnSpc>
                <a:spcPts val="2749"/>
              </a:lnSpc>
              <a:spcBef>
                <a:spcPct val="0"/>
              </a:spcBef>
            </a:pPr>
            <a:endParaRPr lang="en-US" sz="2499" b="1" u="none" strike="noStrike" spc="-22">
              <a:solidFill>
                <a:srgbClr val="171616"/>
              </a:solidFill>
              <a:latin typeface="Montserrat Bold"/>
              <a:ea typeface="Montserrat Bold"/>
              <a:cs typeface="Montserrat Bold"/>
              <a:sym typeface="Montserrat Bold"/>
            </a:endParaRPr>
          </a:p>
          <a:p>
            <a:pPr marL="539749" lvl="1" indent="-269875" algn="l">
              <a:lnSpc>
                <a:spcPts val="2749"/>
              </a:lnSpc>
              <a:spcBef>
                <a:spcPct val="0"/>
              </a:spcBef>
              <a:buFont typeface="Arial"/>
              <a:buChar char="•"/>
            </a:pPr>
            <a:r>
              <a:rPr lang="en-US" sz="2499" u="none" strike="noStrike" spc="-22">
                <a:solidFill>
                  <a:srgbClr val="171616"/>
                </a:solidFill>
                <a:latin typeface="Montserrat"/>
                <a:ea typeface="Montserrat"/>
                <a:cs typeface="Montserrat"/>
                <a:sym typeface="Montserrat"/>
              </a:rPr>
              <a:t>Age (50+ years).</a:t>
            </a:r>
          </a:p>
          <a:p>
            <a:pPr marL="539749" lvl="1" indent="-269875" algn="l">
              <a:lnSpc>
                <a:spcPts val="2749"/>
              </a:lnSpc>
              <a:spcBef>
                <a:spcPct val="0"/>
              </a:spcBef>
              <a:buFont typeface="Arial"/>
              <a:buChar char="•"/>
            </a:pPr>
            <a:r>
              <a:rPr lang="en-US" sz="2499" u="none" strike="noStrike" spc="-22">
                <a:solidFill>
                  <a:srgbClr val="171616"/>
                </a:solidFill>
                <a:latin typeface="Montserrat"/>
                <a:ea typeface="Montserrat"/>
                <a:cs typeface="Montserrat"/>
                <a:sym typeface="Montserrat"/>
              </a:rPr>
              <a:t>Family history of osteoporosis or fractures.</a:t>
            </a:r>
          </a:p>
          <a:p>
            <a:pPr marL="0" lvl="0" indent="0" algn="l">
              <a:lnSpc>
                <a:spcPts val="2749"/>
              </a:lnSpc>
              <a:spcBef>
                <a:spcPct val="0"/>
              </a:spcBef>
            </a:pPr>
            <a:endParaRPr lang="en-US" sz="2499" u="none" strike="noStrike" spc="-22">
              <a:solidFill>
                <a:srgbClr val="171616"/>
              </a:solidFill>
              <a:latin typeface="Montserrat"/>
              <a:ea typeface="Montserrat"/>
              <a:cs typeface="Montserrat"/>
              <a:sym typeface="Montserrat"/>
            </a:endParaRPr>
          </a:p>
          <a:p>
            <a:pPr marL="0" lvl="0" indent="0" algn="l">
              <a:lnSpc>
                <a:spcPts val="2749"/>
              </a:lnSpc>
              <a:spcBef>
                <a:spcPct val="0"/>
              </a:spcBef>
            </a:pPr>
            <a:r>
              <a:rPr lang="en-US" sz="2499" b="1" u="none" strike="noStrike" spc="-22">
                <a:solidFill>
                  <a:srgbClr val="171616"/>
                </a:solidFill>
                <a:latin typeface="Montserrat Bold"/>
                <a:ea typeface="Montserrat Bold"/>
                <a:cs typeface="Montserrat Bold"/>
                <a:sym typeface="Montserrat Bold"/>
              </a:rPr>
              <a:t>Modifiable</a:t>
            </a:r>
            <a:r>
              <a:rPr lang="en-US" sz="2499" u="none" strike="noStrike" spc="-22">
                <a:solidFill>
                  <a:srgbClr val="171616"/>
                </a:solidFill>
                <a:latin typeface="Montserrat"/>
                <a:ea typeface="Montserrat"/>
                <a:cs typeface="Montserrat"/>
                <a:sym typeface="Montserrat"/>
              </a:rPr>
              <a:t>:</a:t>
            </a:r>
          </a:p>
          <a:p>
            <a:pPr marL="0" lvl="0" indent="0" algn="l">
              <a:lnSpc>
                <a:spcPts val="2749"/>
              </a:lnSpc>
              <a:spcBef>
                <a:spcPct val="0"/>
              </a:spcBef>
            </a:pPr>
            <a:endParaRPr lang="en-US" sz="2499" u="none" strike="noStrike" spc="-22">
              <a:solidFill>
                <a:srgbClr val="171616"/>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u="none" strike="noStrike" spc="-22">
                <a:solidFill>
                  <a:srgbClr val="171616"/>
                </a:solidFill>
                <a:latin typeface="Montserrat"/>
                <a:ea typeface="Montserrat"/>
                <a:cs typeface="Montserrat"/>
                <a:sym typeface="Montserrat"/>
              </a:rPr>
              <a:t>Smoking and excessive alcohol consumption.</a:t>
            </a:r>
          </a:p>
          <a:p>
            <a:pPr marL="539749" lvl="1" indent="-269875" algn="l">
              <a:lnSpc>
                <a:spcPts val="2749"/>
              </a:lnSpc>
              <a:spcBef>
                <a:spcPct val="0"/>
              </a:spcBef>
              <a:buFont typeface="Arial"/>
              <a:buChar char="•"/>
            </a:pPr>
            <a:r>
              <a:rPr lang="en-US" sz="2499" u="none" strike="noStrike" spc="-22">
                <a:solidFill>
                  <a:srgbClr val="171616"/>
                </a:solidFill>
                <a:latin typeface="Montserrat"/>
                <a:ea typeface="Montserrat"/>
                <a:cs typeface="Montserrat"/>
                <a:sym typeface="Montserrat"/>
              </a:rPr>
              <a:t>Sedentary lifestyle and poor nutrition.</a:t>
            </a:r>
          </a:p>
        </p:txBody>
      </p:sp>
      <p:sp>
        <p:nvSpPr>
          <p:cNvPr id="3" name="TextBox 3"/>
          <p:cNvSpPr txBox="1"/>
          <p:nvPr/>
        </p:nvSpPr>
        <p:spPr>
          <a:xfrm>
            <a:off x="1028700" y="3232249"/>
            <a:ext cx="7501796" cy="556932"/>
          </a:xfrm>
          <a:prstGeom prst="rect">
            <a:avLst/>
          </a:prstGeom>
        </p:spPr>
        <p:txBody>
          <a:bodyPr lIns="0" tIns="0" rIns="0" bIns="0" rtlCol="0" anchor="t">
            <a:spAutoFit/>
          </a:bodyPr>
          <a:lstStyle/>
          <a:p>
            <a:pPr marL="0" lvl="0" indent="0" algn="l">
              <a:lnSpc>
                <a:spcPts val="2249"/>
              </a:lnSpc>
              <a:spcBef>
                <a:spcPct val="0"/>
              </a:spcBef>
            </a:pPr>
            <a:r>
              <a:rPr lang="en-US" sz="2499" u="none" strike="noStrike" spc="-22">
                <a:solidFill>
                  <a:srgbClr val="171616"/>
                </a:solidFill>
                <a:latin typeface="Montserrat"/>
                <a:ea typeface="Montserrat"/>
                <a:cs typeface="Montserrat"/>
                <a:sym typeface="Montserrat"/>
              </a:rPr>
              <a:t>Certain factors increase the likelihood of developing osteoporosis:</a:t>
            </a:r>
          </a:p>
        </p:txBody>
      </p:sp>
      <p:sp>
        <p:nvSpPr>
          <p:cNvPr id="4" name="TextBox 4"/>
          <p:cNvSpPr txBox="1"/>
          <p:nvPr/>
        </p:nvSpPr>
        <p:spPr>
          <a:xfrm>
            <a:off x="1028700" y="1276350"/>
            <a:ext cx="16230600" cy="10286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171616"/>
                </a:solidFill>
                <a:latin typeface="Montserrat"/>
                <a:ea typeface="Montserrat"/>
                <a:cs typeface="Montserrat"/>
                <a:sym typeface="Montserrat"/>
              </a:rPr>
              <a:t>Risk Factors for Osteoporosis</a:t>
            </a:r>
          </a:p>
        </p:txBody>
      </p:sp>
      <p:sp>
        <p:nvSpPr>
          <p:cNvPr id="5" name="AutoShape 5"/>
          <p:cNvSpPr/>
          <p:nvPr/>
        </p:nvSpPr>
        <p:spPr>
          <a:xfrm>
            <a:off x="0" y="9401175"/>
            <a:ext cx="18601781" cy="0"/>
          </a:xfrm>
          <a:prstGeom prst="line">
            <a:avLst/>
          </a:prstGeom>
          <a:ln w="285750" cap="flat">
            <a:solidFill>
              <a:srgbClr val="FFFFFF"/>
            </a:solidFill>
            <a:prstDash val="solid"/>
            <a:headEnd type="none" w="sm" len="sm"/>
            <a:tailEnd type="none" w="sm" len="sm"/>
          </a:ln>
        </p:spPr>
      </p:sp>
      <p:sp>
        <p:nvSpPr>
          <p:cNvPr id="6" name="Freeform 6"/>
          <p:cNvSpPr/>
          <p:nvPr/>
        </p:nvSpPr>
        <p:spPr>
          <a:xfrm>
            <a:off x="9144000" y="3008219"/>
            <a:ext cx="9144000" cy="6250081"/>
          </a:xfrm>
          <a:custGeom>
            <a:avLst/>
            <a:gdLst/>
            <a:ahLst/>
            <a:cxnLst/>
            <a:rect l="l" t="t" r="r" b="b"/>
            <a:pathLst>
              <a:path w="9144000" h="6250081">
                <a:moveTo>
                  <a:pt x="0" y="0"/>
                </a:moveTo>
                <a:lnTo>
                  <a:pt x="9144000" y="0"/>
                </a:lnTo>
                <a:lnTo>
                  <a:pt x="9144000" y="6250081"/>
                </a:lnTo>
                <a:lnTo>
                  <a:pt x="0" y="6250081"/>
                </a:lnTo>
                <a:lnTo>
                  <a:pt x="0" y="0"/>
                </a:lnTo>
                <a:close/>
              </a:path>
            </a:pathLst>
          </a:custGeom>
          <a:blipFill>
            <a:blip r:embed="rId2"/>
            <a:stretch>
              <a:fillRect l="-1295" r="-1295"/>
            </a:stretch>
          </a:blipFill>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TextBox 2"/>
          <p:cNvSpPr txBox="1"/>
          <p:nvPr/>
        </p:nvSpPr>
        <p:spPr>
          <a:xfrm>
            <a:off x="1028700" y="4276726"/>
            <a:ext cx="12446000" cy="19811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171616"/>
                </a:solidFill>
                <a:latin typeface="Montserrat"/>
                <a:ea typeface="Montserrat"/>
                <a:cs typeface="Montserrat"/>
                <a:sym typeface="Montserrat"/>
              </a:rPr>
              <a:t>2. Screening and Diagnosis</a:t>
            </a:r>
          </a:p>
        </p:txBody>
      </p:sp>
      <p:sp>
        <p:nvSpPr>
          <p:cNvPr id="3" name="Freeform 3"/>
          <p:cNvSpPr/>
          <p:nvPr/>
        </p:nvSpPr>
        <p:spPr>
          <a:xfrm rot="-10800000">
            <a:off x="14690626" y="1655917"/>
            <a:ext cx="1461230" cy="1461230"/>
          </a:xfrm>
          <a:custGeom>
            <a:avLst/>
            <a:gdLst/>
            <a:ahLst/>
            <a:cxnLst/>
            <a:rect l="l" t="t" r="r" b="b"/>
            <a:pathLst>
              <a:path w="1461230" h="1461230">
                <a:moveTo>
                  <a:pt x="0" y="0"/>
                </a:moveTo>
                <a:lnTo>
                  <a:pt x="1461230" y="0"/>
                </a:lnTo>
                <a:lnTo>
                  <a:pt x="1461230" y="1461230"/>
                </a:lnTo>
                <a:lnTo>
                  <a:pt x="0" y="14612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10800000">
            <a:off x="12580043" y="477281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10800000">
            <a:off x="12580043" y="669814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8515644">
            <a:off x="11807343" y="2642248"/>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AutoShape 7"/>
          <p:cNvSpPr/>
          <p:nvPr/>
        </p:nvSpPr>
        <p:spPr>
          <a:xfrm flipV="1">
            <a:off x="14557276" y="-870706"/>
            <a:ext cx="0" cy="11687844"/>
          </a:xfrm>
          <a:prstGeom prst="line">
            <a:avLst/>
          </a:prstGeom>
          <a:ln w="285750" cap="flat">
            <a:solidFill>
              <a:srgbClr val="FFFFFF"/>
            </a:solidFill>
            <a:prstDash val="solid"/>
            <a:headEnd type="none" w="sm" len="sm"/>
            <a:tailEnd type="none" w="sm" len="sm"/>
          </a:ln>
        </p:spPr>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AutoShape 2"/>
          <p:cNvSpPr/>
          <p:nvPr/>
        </p:nvSpPr>
        <p:spPr>
          <a:xfrm>
            <a:off x="0" y="9401175"/>
            <a:ext cx="18601781" cy="0"/>
          </a:xfrm>
          <a:prstGeom prst="line">
            <a:avLst/>
          </a:prstGeom>
          <a:ln w="285750" cap="flat">
            <a:solidFill>
              <a:srgbClr val="FFFFFF"/>
            </a:solidFill>
            <a:prstDash val="solid"/>
            <a:headEnd type="none" w="sm" len="sm"/>
            <a:tailEnd type="none" w="sm" len="sm"/>
          </a:ln>
        </p:spPr>
      </p:sp>
      <p:sp>
        <p:nvSpPr>
          <p:cNvPr id="3" name="Freeform 3"/>
          <p:cNvSpPr/>
          <p:nvPr/>
        </p:nvSpPr>
        <p:spPr>
          <a:xfrm>
            <a:off x="0" y="-1106581"/>
            <a:ext cx="18288000" cy="4673414"/>
          </a:xfrm>
          <a:custGeom>
            <a:avLst/>
            <a:gdLst/>
            <a:ahLst/>
            <a:cxnLst/>
            <a:rect l="l" t="t" r="r" b="b"/>
            <a:pathLst>
              <a:path w="18288000" h="4673414">
                <a:moveTo>
                  <a:pt x="0" y="0"/>
                </a:moveTo>
                <a:lnTo>
                  <a:pt x="18288000" y="0"/>
                </a:lnTo>
                <a:lnTo>
                  <a:pt x="18288000" y="4673414"/>
                </a:lnTo>
                <a:lnTo>
                  <a:pt x="0" y="4673414"/>
                </a:lnTo>
                <a:lnTo>
                  <a:pt x="0" y="0"/>
                </a:lnTo>
                <a:close/>
              </a:path>
            </a:pathLst>
          </a:custGeom>
          <a:blipFill>
            <a:blip r:embed="rId2"/>
            <a:stretch>
              <a:fillRect t="-124750" b="-36456"/>
            </a:stretch>
          </a:blipFill>
        </p:spPr>
      </p:sp>
      <p:sp>
        <p:nvSpPr>
          <p:cNvPr id="4" name="TextBox 4"/>
          <p:cNvSpPr txBox="1"/>
          <p:nvPr/>
        </p:nvSpPr>
        <p:spPr>
          <a:xfrm>
            <a:off x="1028700" y="5917917"/>
            <a:ext cx="16230600" cy="1011704"/>
          </a:xfrm>
          <a:prstGeom prst="rect">
            <a:avLst/>
          </a:prstGeom>
        </p:spPr>
        <p:txBody>
          <a:bodyPr lIns="0" tIns="0" rIns="0" bIns="0" rtlCol="0" anchor="t">
            <a:spAutoFit/>
          </a:bodyPr>
          <a:lstStyle/>
          <a:p>
            <a:pPr algn="l">
              <a:lnSpc>
                <a:spcPts val="2749"/>
              </a:lnSpc>
            </a:pPr>
            <a:r>
              <a:rPr lang="en-US" sz="2499" u="none" strike="noStrike" spc="-22">
                <a:solidFill>
                  <a:srgbClr val="171616"/>
                </a:solidFill>
                <a:latin typeface="Montserrat"/>
                <a:ea typeface="Montserrat"/>
                <a:cs typeface="Montserrat"/>
                <a:sym typeface="Montserrat"/>
              </a:rPr>
              <a:t>Bone density tests (DEXA scans) measure bone strength and assess fracture risk.</a:t>
            </a:r>
          </a:p>
          <a:p>
            <a:pPr algn="l">
              <a:lnSpc>
                <a:spcPts val="2749"/>
              </a:lnSpc>
            </a:pPr>
            <a:endParaRPr lang="en-US" sz="2499" u="none" strike="noStrike" spc="-22">
              <a:solidFill>
                <a:srgbClr val="171616"/>
              </a:solidFill>
              <a:latin typeface="Montserrat"/>
              <a:ea typeface="Montserrat"/>
              <a:cs typeface="Montserrat"/>
              <a:sym typeface="Montserrat"/>
            </a:endParaRPr>
          </a:p>
          <a:p>
            <a:pPr marL="539749" lvl="1" indent="-269875" algn="l">
              <a:lnSpc>
                <a:spcPts val="2749"/>
              </a:lnSpc>
              <a:buFont typeface="Arial"/>
              <a:buChar char="•"/>
            </a:pPr>
            <a:r>
              <a:rPr lang="en-US" sz="2499" u="none" strike="noStrike" spc="-22">
                <a:solidFill>
                  <a:srgbClr val="171616"/>
                </a:solidFill>
                <a:latin typeface="Montserrat"/>
                <a:ea typeface="Montserrat"/>
                <a:cs typeface="Montserrat"/>
                <a:sym typeface="Montserrat"/>
              </a:rPr>
              <a:t>Recommended for women over 65 or younger women with risk factors.</a:t>
            </a:r>
          </a:p>
        </p:txBody>
      </p:sp>
      <p:sp>
        <p:nvSpPr>
          <p:cNvPr id="5" name="TextBox 5"/>
          <p:cNvSpPr txBox="1"/>
          <p:nvPr/>
        </p:nvSpPr>
        <p:spPr>
          <a:xfrm>
            <a:off x="1028700" y="4169052"/>
            <a:ext cx="16230600" cy="1267946"/>
          </a:xfrm>
          <a:prstGeom prst="rect">
            <a:avLst/>
          </a:prstGeom>
        </p:spPr>
        <p:txBody>
          <a:bodyPr lIns="0" tIns="0" rIns="0" bIns="0" rtlCol="0" anchor="t">
            <a:spAutoFit/>
          </a:bodyPr>
          <a:lstStyle/>
          <a:p>
            <a:pPr marL="0" lvl="0" indent="0" algn="l">
              <a:lnSpc>
                <a:spcPts val="10199"/>
              </a:lnSpc>
              <a:spcBef>
                <a:spcPct val="0"/>
              </a:spcBef>
            </a:pPr>
            <a:r>
              <a:rPr lang="en-US" sz="8499" u="none" strike="noStrike" spc="-76">
                <a:solidFill>
                  <a:srgbClr val="171616"/>
                </a:solidFill>
                <a:latin typeface="Montserrat"/>
                <a:ea typeface="Montserrat"/>
                <a:cs typeface="Montserrat"/>
                <a:sym typeface="Montserrat"/>
              </a:rPr>
              <a:t>Screening for Osteoporosis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900</Words>
  <Application>Microsoft Office PowerPoint</Application>
  <PresentationFormat>Custom</PresentationFormat>
  <Paragraphs>134</Paragraphs>
  <Slides>31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Calibri</vt:lpstr>
      <vt:lpstr>Arial</vt:lpstr>
      <vt:lpstr>Montserrat</vt:lpstr>
      <vt:lpstr>Montserrat Bold</vt:lpstr>
      <vt:lpstr>Montserrat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CM0010 Menopause  Bone Health and Menopause - Presentation</dc:title>
  <dc:creator>USER</dc:creator>
  <cp:lastModifiedBy>USER</cp:lastModifiedBy>
  <cp:revision>2</cp:revision>
  <dcterms:created xsi:type="dcterms:W3CDTF">2006-08-16T00:00:00Z</dcterms:created>
  <dcterms:modified xsi:type="dcterms:W3CDTF">2025-03-06T19:40:08Z</dcterms:modified>
  <dc:identifier>DAGeFQzKkEE</dc:identifier>
</cp:coreProperties>
</file>