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Montserrat" panose="00000500000000000000" pitchFamily="2" charset="0"/>
      <p:regular r:id="rId37"/>
    </p:embeddedFont>
    <p:embeddedFont>
      <p:font typeface="Montserrat Bold" panose="00000800000000000000" pitchFamily="2" charset="0"/>
      <p:regular r:id="rId38"/>
      <p:bold r:id="rId39"/>
    </p:embeddedFont>
    <p:embeddedFont>
      <p:font typeface="Montserrat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svg"/><Relationship Id="rId7"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M0011</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1CEDC57F-E834-4C28-8AF9-2EA351A02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936776"/>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742443" y="0"/>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43187" r="-43187"/>
            </a:stretch>
          </a:blipFill>
        </p:spPr>
      </p:sp>
      <p:sp>
        <p:nvSpPr>
          <p:cNvPr id="4" name="TextBox 4"/>
          <p:cNvSpPr txBox="1"/>
          <p:nvPr/>
        </p:nvSpPr>
        <p:spPr>
          <a:xfrm>
            <a:off x="1028700" y="4035698"/>
            <a:ext cx="8115300" cy="1471519"/>
          </a:xfrm>
          <a:prstGeom prst="rect">
            <a:avLst/>
          </a:prstGeom>
        </p:spPr>
        <p:txBody>
          <a:bodyPr lIns="0" tIns="0" rIns="0" bIns="0" rtlCol="0" anchor="t">
            <a:spAutoFit/>
          </a:bodyPr>
          <a:lstStyle/>
          <a:p>
            <a:pPr marL="0" lvl="0" indent="0" algn="l">
              <a:lnSpc>
                <a:spcPts val="3999"/>
              </a:lnSpc>
            </a:pPr>
            <a:r>
              <a:rPr lang="en-US" sz="2499" u="none" strike="noStrike" spc="-22">
                <a:solidFill>
                  <a:srgbClr val="171616"/>
                </a:solidFill>
                <a:latin typeface="Montserrat"/>
                <a:ea typeface="Montserrat"/>
                <a:cs typeface="Montserrat"/>
                <a:sym typeface="Montserrat"/>
              </a:rPr>
              <a:t>If you experience warning signs, seek medical attention immediately. Early detection and treatment can prevent serious complications.</a:t>
            </a:r>
          </a:p>
        </p:txBody>
      </p:sp>
      <p:sp>
        <p:nvSpPr>
          <p:cNvPr id="5" name="TextBox 5"/>
          <p:cNvSpPr txBox="1"/>
          <p:nvPr/>
        </p:nvSpPr>
        <p:spPr>
          <a:xfrm>
            <a:off x="1028700" y="1038225"/>
            <a:ext cx="8115300"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When to Seek Help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3. Lifestyle Modifications for Heart Health</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98926" r="-8842"/>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1276350"/>
            <a:ext cx="10517201"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Heart-Healthy Diets</a:t>
            </a:r>
          </a:p>
        </p:txBody>
      </p:sp>
      <p:sp>
        <p:nvSpPr>
          <p:cNvPr id="8" name="TextBox 8"/>
          <p:cNvSpPr txBox="1"/>
          <p:nvPr/>
        </p:nvSpPr>
        <p:spPr>
          <a:xfrm>
            <a:off x="1028700" y="3016332"/>
            <a:ext cx="10517201"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Adopt a diet that supports cardiovascular health:</a:t>
            </a:r>
          </a:p>
        </p:txBody>
      </p:sp>
      <p:sp>
        <p:nvSpPr>
          <p:cNvPr id="9" name="TextBox 9"/>
          <p:cNvSpPr txBox="1"/>
          <p:nvPr/>
        </p:nvSpPr>
        <p:spPr>
          <a:xfrm>
            <a:off x="1028700" y="3857600"/>
            <a:ext cx="10517201" cy="360269"/>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Fruits and Vegetables:</a:t>
            </a:r>
            <a:r>
              <a:rPr lang="en-US" sz="2499" spc="-22">
                <a:solidFill>
                  <a:srgbClr val="171616"/>
                </a:solidFill>
                <a:latin typeface="Montserrat"/>
                <a:ea typeface="Montserrat"/>
                <a:cs typeface="Montserrat"/>
                <a:sym typeface="Montserrat"/>
              </a:rPr>
              <a:t> Aim for at least five servings daily.</a:t>
            </a:r>
          </a:p>
        </p:txBody>
      </p:sp>
      <p:sp>
        <p:nvSpPr>
          <p:cNvPr id="10" name="TextBox 10"/>
          <p:cNvSpPr txBox="1"/>
          <p:nvPr/>
        </p:nvSpPr>
        <p:spPr>
          <a:xfrm>
            <a:off x="1028700" y="4583767"/>
            <a:ext cx="10517201" cy="73006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Whole Grains:</a:t>
            </a:r>
            <a:r>
              <a:rPr lang="en-US" sz="2499" spc="-22">
                <a:solidFill>
                  <a:srgbClr val="171616"/>
                </a:solidFill>
                <a:latin typeface="Montserrat"/>
                <a:ea typeface="Montserrat"/>
                <a:cs typeface="Montserrat"/>
                <a:sym typeface="Montserrat"/>
              </a:rPr>
              <a:t> Oats, quinoa, and brown rice for fiber and cholesterol management.</a:t>
            </a:r>
          </a:p>
        </p:txBody>
      </p:sp>
      <p:sp>
        <p:nvSpPr>
          <p:cNvPr id="11" name="TextBox 11"/>
          <p:cNvSpPr txBox="1"/>
          <p:nvPr/>
        </p:nvSpPr>
        <p:spPr>
          <a:xfrm>
            <a:off x="1028700" y="5615301"/>
            <a:ext cx="10517201" cy="73006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Healthy Fats:</a:t>
            </a:r>
            <a:r>
              <a:rPr lang="en-US" sz="2499" spc="-22">
                <a:solidFill>
                  <a:srgbClr val="171616"/>
                </a:solidFill>
                <a:latin typeface="Montserrat"/>
                <a:ea typeface="Montserrat"/>
                <a:cs typeface="Montserrat"/>
                <a:sym typeface="Montserrat"/>
              </a:rPr>
              <a:t> Avocados, nuts, and olive oil instead of saturated fats.</a:t>
            </a:r>
          </a:p>
        </p:txBody>
      </p:sp>
      <p:sp>
        <p:nvSpPr>
          <p:cNvPr id="12" name="TextBox 12"/>
          <p:cNvSpPr txBox="1"/>
          <p:nvPr/>
        </p:nvSpPr>
        <p:spPr>
          <a:xfrm>
            <a:off x="1028700" y="6745414"/>
            <a:ext cx="10517201" cy="360269"/>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Lean Proteins:</a:t>
            </a:r>
            <a:r>
              <a:rPr lang="en-US" sz="2499" spc="-22">
                <a:solidFill>
                  <a:srgbClr val="171616"/>
                </a:solidFill>
                <a:latin typeface="Montserrat"/>
                <a:ea typeface="Montserrat"/>
                <a:cs typeface="Montserrat"/>
                <a:sym typeface="Montserrat"/>
              </a:rPr>
              <a:t> Chicken, fish, legumes.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2804" b="-82804"/>
            </a:stretch>
          </a:blipFill>
        </p:spPr>
      </p:sp>
      <p:sp>
        <p:nvSpPr>
          <p:cNvPr id="4" name="TextBox 4"/>
          <p:cNvSpPr txBox="1"/>
          <p:nvPr/>
        </p:nvSpPr>
        <p:spPr>
          <a:xfrm>
            <a:off x="1028700" y="6476060"/>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Trans fats in processed snacks.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Sugary beverages and high-sodium foods.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Red and processed meats.</a:t>
            </a:r>
          </a:p>
        </p:txBody>
      </p:sp>
      <p:sp>
        <p:nvSpPr>
          <p:cNvPr id="5" name="TextBox 5"/>
          <p:cNvSpPr txBox="1"/>
          <p:nvPr/>
        </p:nvSpPr>
        <p:spPr>
          <a:xfrm>
            <a:off x="1028700" y="5845169"/>
            <a:ext cx="1623060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Avoid foods that harm heart health:</a:t>
            </a:r>
          </a:p>
        </p:txBody>
      </p:sp>
      <p:sp>
        <p:nvSpPr>
          <p:cNvPr id="6" name="TextBox 6"/>
          <p:cNvSpPr txBox="1"/>
          <p:nvPr/>
        </p:nvSpPr>
        <p:spPr>
          <a:xfrm>
            <a:off x="1028700" y="41330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Foods to Limit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Benefits of Omega-3s</a:t>
            </a:r>
          </a:p>
        </p:txBody>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Freeform 4"/>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5" name="TextBox 5"/>
          <p:cNvSpPr txBox="1"/>
          <p:nvPr/>
        </p:nvSpPr>
        <p:spPr>
          <a:xfrm>
            <a:off x="1028700" y="3084419"/>
            <a:ext cx="7429657" cy="556932"/>
          </a:xfrm>
          <a:prstGeom prst="rect">
            <a:avLst/>
          </a:prstGeom>
        </p:spPr>
        <p:txBody>
          <a:bodyPr lIns="0" tIns="0" rIns="0" bIns="0" rtlCol="0" anchor="t">
            <a:spAutoFit/>
          </a:bodyPr>
          <a:lstStyle/>
          <a:p>
            <a:pPr marL="539749" lvl="1" indent="-269875" algn="l">
              <a:lnSpc>
                <a:spcPts val="2249"/>
              </a:lnSpc>
              <a:buFont typeface="Arial"/>
              <a:buChar char="•"/>
            </a:pPr>
            <a:r>
              <a:rPr lang="en-US" sz="2499" u="none" strike="noStrike" spc="-99">
                <a:solidFill>
                  <a:srgbClr val="171616"/>
                </a:solidFill>
                <a:latin typeface="Montserrat"/>
                <a:ea typeface="Montserrat"/>
                <a:cs typeface="Montserrat"/>
                <a:sym typeface="Montserrat"/>
              </a:rPr>
              <a:t>Omega-3 fatty acids reduce inflammation and support heart function.</a:t>
            </a:r>
          </a:p>
        </p:txBody>
      </p:sp>
      <p:sp>
        <p:nvSpPr>
          <p:cNvPr id="6" name="TextBox 6"/>
          <p:cNvSpPr txBox="1"/>
          <p:nvPr/>
        </p:nvSpPr>
        <p:spPr>
          <a:xfrm>
            <a:off x="1028700" y="4031914"/>
            <a:ext cx="7429657" cy="730063"/>
          </a:xfrm>
          <a:prstGeom prst="rect">
            <a:avLst/>
          </a:prstGeom>
        </p:spPr>
        <p:txBody>
          <a:bodyPr lIns="0" tIns="0" rIns="0" bIns="0" rtlCol="0" anchor="t">
            <a:spAutoFit/>
          </a:bodyPr>
          <a:lstStyle/>
          <a:p>
            <a:pPr marL="539749" lvl="1" indent="-269875" algn="l">
              <a:lnSpc>
                <a:spcPts val="2999"/>
              </a:lnSpc>
              <a:buFont typeface="Arial"/>
              <a:buChar char="•"/>
            </a:pPr>
            <a:r>
              <a:rPr lang="en-US" sz="2499" b="1" u="none" strike="noStrike" spc="-22">
                <a:solidFill>
                  <a:srgbClr val="171616"/>
                </a:solidFill>
                <a:latin typeface="Montserrat Bold"/>
                <a:ea typeface="Montserrat Bold"/>
                <a:cs typeface="Montserrat Bold"/>
                <a:sym typeface="Montserrat Bold"/>
              </a:rPr>
              <a:t>Sources:</a:t>
            </a:r>
            <a:r>
              <a:rPr lang="en-US" sz="2499" u="none" strike="noStrike" spc="-22">
                <a:solidFill>
                  <a:srgbClr val="171616"/>
                </a:solidFill>
                <a:latin typeface="Montserrat"/>
                <a:ea typeface="Montserrat"/>
                <a:cs typeface="Montserrat"/>
                <a:sym typeface="Montserrat"/>
              </a:rPr>
              <a:t> Fatty fish (salmon, mackerel), walnuts, and flaxseeds.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3391" r="-3988"/>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1276350"/>
            <a:ext cx="10344068"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Hydration and Heart Health</a:t>
            </a:r>
          </a:p>
        </p:txBody>
      </p:sp>
      <p:sp>
        <p:nvSpPr>
          <p:cNvPr id="8" name="TextBox 8"/>
          <p:cNvSpPr txBox="1"/>
          <p:nvPr/>
        </p:nvSpPr>
        <p:spPr>
          <a:xfrm>
            <a:off x="1028700" y="3896989"/>
            <a:ext cx="10344068"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Staying hydrated supports circulation and maintains blood pressure. Aim for:</a:t>
            </a:r>
          </a:p>
        </p:txBody>
      </p:sp>
      <p:sp>
        <p:nvSpPr>
          <p:cNvPr id="9" name="TextBox 9"/>
          <p:cNvSpPr txBox="1"/>
          <p:nvPr/>
        </p:nvSpPr>
        <p:spPr>
          <a:xfrm>
            <a:off x="1028700" y="4990599"/>
            <a:ext cx="10344068"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8–10 glasses of water daily.</a:t>
            </a:r>
          </a:p>
        </p:txBody>
      </p:sp>
      <p:sp>
        <p:nvSpPr>
          <p:cNvPr id="10" name="TextBox 10"/>
          <p:cNvSpPr txBox="1"/>
          <p:nvPr/>
        </p:nvSpPr>
        <p:spPr>
          <a:xfrm>
            <a:off x="1028700" y="5758576"/>
            <a:ext cx="10344068"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Herbal teas like green tea for added antioxidants.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4. The Role of Exercise</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00950" y="0"/>
            <a:ext cx="10687050" cy="10287000"/>
            <a:chOff x="0" y="0"/>
            <a:chExt cx="2814696" cy="2709333"/>
          </a:xfrm>
        </p:grpSpPr>
        <p:sp>
          <p:nvSpPr>
            <p:cNvPr id="3" name="Freeform 3"/>
            <p:cNvSpPr/>
            <p:nvPr/>
          </p:nvSpPr>
          <p:spPr>
            <a:xfrm>
              <a:off x="0" y="0"/>
              <a:ext cx="2814696" cy="2709333"/>
            </a:xfrm>
            <a:custGeom>
              <a:avLst/>
              <a:gdLst/>
              <a:ahLst/>
              <a:cxnLst/>
              <a:rect l="l" t="t" r="r" b="b"/>
              <a:pathLst>
                <a:path w="2814696" h="2709333">
                  <a:moveTo>
                    <a:pt x="0" y="0"/>
                  </a:moveTo>
                  <a:lnTo>
                    <a:pt x="2814696" y="0"/>
                  </a:lnTo>
                  <a:lnTo>
                    <a:pt x="2814696" y="2709333"/>
                  </a:lnTo>
                  <a:lnTo>
                    <a:pt x="0" y="2709333"/>
                  </a:lnTo>
                  <a:close/>
                </a:path>
              </a:pathLst>
            </a:custGeom>
            <a:gradFill rotWithShape="1">
              <a:gsLst>
                <a:gs pos="0">
                  <a:srgbClr val="FFFFFF">
                    <a:alpha val="100000"/>
                  </a:srgbClr>
                </a:gs>
                <a:gs pos="100000">
                  <a:srgbClr val="D8D9DB">
                    <a:alpha val="100000"/>
                  </a:srgbClr>
                </a:gs>
              </a:gsLst>
              <a:lin ang="0"/>
            </a:gradFill>
          </p:spPr>
        </p:sp>
        <p:sp>
          <p:nvSpPr>
            <p:cNvPr id="4" name="TextBox 4"/>
            <p:cNvSpPr txBox="1"/>
            <p:nvPr/>
          </p:nvSpPr>
          <p:spPr>
            <a:xfrm>
              <a:off x="0" y="19050"/>
              <a:ext cx="2814696" cy="2690283"/>
            </a:xfrm>
            <a:prstGeom prst="rect">
              <a:avLst/>
            </a:prstGeom>
          </p:spPr>
          <p:txBody>
            <a:bodyPr lIns="50800" tIns="50800" rIns="50800" bIns="50800" rtlCol="0" anchor="ctr"/>
            <a:lstStyle/>
            <a:p>
              <a:pPr algn="ctr">
                <a:lnSpc>
                  <a:spcPts val="2089"/>
                </a:lnSpc>
              </a:pPr>
              <a:endParaRPr/>
            </a:p>
          </p:txBody>
        </p:sp>
      </p:grpSp>
      <p:sp>
        <p:nvSpPr>
          <p:cNvPr id="5" name="Freeform 5"/>
          <p:cNvSpPr/>
          <p:nvPr/>
        </p:nvSpPr>
        <p:spPr>
          <a:xfrm rot="5400000">
            <a:off x="15199028" y="3079399"/>
            <a:ext cx="4118629" cy="2059315"/>
          </a:xfrm>
          <a:custGeom>
            <a:avLst/>
            <a:gdLst/>
            <a:ahLst/>
            <a:cxnLst/>
            <a:rect l="l" t="t" r="r" b="b"/>
            <a:pathLst>
              <a:path w="4118629" h="2059315">
                <a:moveTo>
                  <a:pt x="0" y="0"/>
                </a:moveTo>
                <a:lnTo>
                  <a:pt x="4118629" y="0"/>
                </a:lnTo>
                <a:lnTo>
                  <a:pt x="4118629" y="2059314"/>
                </a:lnTo>
                <a:lnTo>
                  <a:pt x="0" y="20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4178944" y="2049741"/>
            <a:ext cx="2059315" cy="2059315"/>
          </a:xfrm>
          <a:custGeom>
            <a:avLst/>
            <a:gdLst/>
            <a:ahLst/>
            <a:cxnLst/>
            <a:rect l="l" t="t" r="r" b="b"/>
            <a:pathLst>
              <a:path w="2059315" h="2059315">
                <a:moveTo>
                  <a:pt x="0" y="0"/>
                </a:moveTo>
                <a:lnTo>
                  <a:pt x="2059315" y="0"/>
                </a:lnTo>
                <a:lnTo>
                  <a:pt x="2059315" y="2059315"/>
                </a:lnTo>
                <a:lnTo>
                  <a:pt x="0" y="2059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6228685" y="0"/>
            <a:ext cx="2059315" cy="2059315"/>
          </a:xfrm>
          <a:custGeom>
            <a:avLst/>
            <a:gdLst/>
            <a:ahLst/>
            <a:cxnLst/>
            <a:rect l="l" t="t" r="r" b="b"/>
            <a:pathLst>
              <a:path w="2059315" h="2059315">
                <a:moveTo>
                  <a:pt x="0" y="0"/>
                </a:moveTo>
                <a:lnTo>
                  <a:pt x="2059315" y="0"/>
                </a:lnTo>
                <a:lnTo>
                  <a:pt x="2059315" y="2059315"/>
                </a:lnTo>
                <a:lnTo>
                  <a:pt x="0" y="2059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5400000">
            <a:off x="13149287" y="7198028"/>
            <a:ext cx="4118629" cy="2059315"/>
          </a:xfrm>
          <a:custGeom>
            <a:avLst/>
            <a:gdLst/>
            <a:ahLst/>
            <a:cxnLst/>
            <a:rect l="l" t="t" r="r" b="b"/>
            <a:pathLst>
              <a:path w="4118629" h="2059315">
                <a:moveTo>
                  <a:pt x="0" y="0"/>
                </a:moveTo>
                <a:lnTo>
                  <a:pt x="4118629" y="0"/>
                </a:lnTo>
                <a:lnTo>
                  <a:pt x="4118629" y="2059315"/>
                </a:lnTo>
                <a:lnTo>
                  <a:pt x="0" y="2059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0800000">
            <a:off x="16228685" y="6168371"/>
            <a:ext cx="2059315" cy="2059315"/>
          </a:xfrm>
          <a:custGeom>
            <a:avLst/>
            <a:gdLst/>
            <a:ahLst/>
            <a:cxnLst/>
            <a:rect l="l" t="t" r="r" b="b"/>
            <a:pathLst>
              <a:path w="2059315" h="2059315">
                <a:moveTo>
                  <a:pt x="0" y="0"/>
                </a:moveTo>
                <a:lnTo>
                  <a:pt x="2059315" y="0"/>
                </a:lnTo>
                <a:lnTo>
                  <a:pt x="2059315" y="2059314"/>
                </a:lnTo>
                <a:lnTo>
                  <a:pt x="0" y="2059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028700" y="1276350"/>
            <a:ext cx="11915775"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Benefits of Physical Activity</a:t>
            </a:r>
          </a:p>
        </p:txBody>
      </p:sp>
      <p:sp>
        <p:nvSpPr>
          <p:cNvPr id="11" name="TextBox 11"/>
          <p:cNvSpPr txBox="1"/>
          <p:nvPr/>
        </p:nvSpPr>
        <p:spPr>
          <a:xfrm>
            <a:off x="1028700" y="3816996"/>
            <a:ext cx="11915775"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99">
                <a:solidFill>
                  <a:srgbClr val="171616"/>
                </a:solidFill>
                <a:latin typeface="Montserrat"/>
                <a:ea typeface="Montserrat"/>
                <a:cs typeface="Montserrat"/>
                <a:sym typeface="Montserrat"/>
              </a:rPr>
              <a:t>Regular exercise strengthens the heart and lowers risk factors for CVD. Benefits include:</a:t>
            </a:r>
          </a:p>
        </p:txBody>
      </p:sp>
      <p:sp>
        <p:nvSpPr>
          <p:cNvPr id="12" name="TextBox 12"/>
          <p:cNvSpPr txBox="1"/>
          <p:nvPr/>
        </p:nvSpPr>
        <p:spPr>
          <a:xfrm>
            <a:off x="1028700" y="4869228"/>
            <a:ext cx="11915775" cy="1839445"/>
          </a:xfrm>
          <a:prstGeom prst="rect">
            <a:avLst/>
          </a:prstGeom>
        </p:spPr>
        <p:txBody>
          <a:bodyPr lIns="0" tIns="0" rIns="0" bIns="0" rtlCol="0" anchor="t">
            <a:spAutoFit/>
          </a:bodyPr>
          <a:lstStyle/>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Reduced blood pressure and cholesterol levels.</a:t>
            </a:r>
          </a:p>
          <a:p>
            <a:pPr algn="l">
              <a:lnSpc>
                <a:spcPts val="2999"/>
              </a:lnSpc>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Improved circulation and weight management.</a:t>
            </a:r>
          </a:p>
          <a:p>
            <a:pPr algn="l">
              <a:lnSpc>
                <a:spcPts val="2999"/>
              </a:lnSpc>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Enhanced stress resilience.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2888535" y="0"/>
            <a:ext cx="9106357" cy="10287000"/>
          </a:xfrm>
          <a:custGeom>
            <a:avLst/>
            <a:gdLst/>
            <a:ahLst/>
            <a:cxnLst/>
            <a:rect l="l" t="t" r="r" b="b"/>
            <a:pathLst>
              <a:path w="9106357" h="10287000">
                <a:moveTo>
                  <a:pt x="0" y="0"/>
                </a:moveTo>
                <a:lnTo>
                  <a:pt x="9106357" y="0"/>
                </a:lnTo>
                <a:lnTo>
                  <a:pt x="9106357" y="10287000"/>
                </a:lnTo>
                <a:lnTo>
                  <a:pt x="0" y="10287000"/>
                </a:lnTo>
                <a:lnTo>
                  <a:pt x="0" y="0"/>
                </a:lnTo>
                <a:close/>
              </a:path>
            </a:pathLst>
          </a:custGeom>
          <a:blipFill>
            <a:blip r:embed="rId2"/>
            <a:stretch>
              <a:fillRect l="-69553"/>
            </a:stretch>
          </a:blipFill>
        </p:spPr>
      </p:sp>
      <p:sp>
        <p:nvSpPr>
          <p:cNvPr id="3" name="Freeform 3"/>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1028700" y="5496919"/>
            <a:ext cx="11195306" cy="2809693"/>
            <a:chOff x="0" y="0"/>
            <a:chExt cx="14927075" cy="3746257"/>
          </a:xfrm>
        </p:grpSpPr>
        <p:sp>
          <p:nvSpPr>
            <p:cNvPr id="7" name="TextBox 7"/>
            <p:cNvSpPr txBox="1"/>
            <p:nvPr/>
          </p:nvSpPr>
          <p:spPr>
            <a:xfrm>
              <a:off x="0" y="9525"/>
              <a:ext cx="14927075"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Aerobic Activity:</a:t>
              </a:r>
              <a:r>
                <a:rPr lang="en-US" sz="2499" spc="-22">
                  <a:solidFill>
                    <a:srgbClr val="171616"/>
                  </a:solidFill>
                  <a:latin typeface="Montserrat"/>
                  <a:ea typeface="Montserrat"/>
                  <a:cs typeface="Montserrat"/>
                  <a:sym typeface="Montserrat"/>
                </a:rPr>
                <a:t> Walking, jogging, swimming for cardiovascular endurance.</a:t>
              </a:r>
            </a:p>
          </p:txBody>
        </p:sp>
        <p:sp>
          <p:nvSpPr>
            <p:cNvPr id="8" name="TextBox 8"/>
            <p:cNvSpPr txBox="1"/>
            <p:nvPr/>
          </p:nvSpPr>
          <p:spPr>
            <a:xfrm>
              <a:off x="0" y="1419940"/>
              <a:ext cx="14927075"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Strength Training:</a:t>
              </a:r>
              <a:r>
                <a:rPr lang="en-US" sz="2499" spc="-22">
                  <a:solidFill>
                    <a:srgbClr val="171616"/>
                  </a:solidFill>
                  <a:latin typeface="Montserrat"/>
                  <a:ea typeface="Montserrat"/>
                  <a:cs typeface="Montserrat"/>
                  <a:sym typeface="Montserrat"/>
                </a:rPr>
                <a:t> Lifting weights or resistance bands to improve metabolism and muscle strength.</a:t>
              </a:r>
            </a:p>
          </p:txBody>
        </p:sp>
        <p:sp>
          <p:nvSpPr>
            <p:cNvPr id="9" name="TextBox 9"/>
            <p:cNvSpPr txBox="1"/>
            <p:nvPr/>
          </p:nvSpPr>
          <p:spPr>
            <a:xfrm>
              <a:off x="0" y="3262724"/>
              <a:ext cx="14927075"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Flexibility and Balance:</a:t>
              </a:r>
              <a:r>
                <a:rPr lang="en-US" sz="2499" spc="-22">
                  <a:solidFill>
                    <a:srgbClr val="171616"/>
                  </a:solidFill>
                  <a:latin typeface="Montserrat"/>
                  <a:ea typeface="Montserrat"/>
                  <a:cs typeface="Montserrat"/>
                  <a:sym typeface="Montserrat"/>
                </a:rPr>
                <a:t> Yoga or tai chi to reduce injury risk.</a:t>
              </a:r>
            </a:p>
          </p:txBody>
        </p:sp>
      </p:grpSp>
      <p:sp>
        <p:nvSpPr>
          <p:cNvPr id="10" name="TextBox 10"/>
          <p:cNvSpPr txBox="1"/>
          <p:nvPr/>
        </p:nvSpPr>
        <p:spPr>
          <a:xfrm>
            <a:off x="2947594" y="3172821"/>
            <a:ext cx="9276412"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Types of Heart-Healthy Exercises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30656" r="-30656"/>
            </a:stretch>
          </a:blipFill>
        </p:spPr>
      </p:sp>
      <p:grpSp>
        <p:nvGrpSpPr>
          <p:cNvPr id="3" name="Group 3"/>
          <p:cNvGrpSpPr/>
          <p:nvPr/>
        </p:nvGrpSpPr>
        <p:grpSpPr>
          <a:xfrm>
            <a:off x="1028700" y="3923550"/>
            <a:ext cx="8670446" cy="2439899"/>
            <a:chOff x="0" y="0"/>
            <a:chExt cx="11560594" cy="3253199"/>
          </a:xfrm>
        </p:grpSpPr>
        <p:sp>
          <p:nvSpPr>
            <p:cNvPr id="4" name="TextBox 4"/>
            <p:cNvSpPr txBox="1"/>
            <p:nvPr/>
          </p:nvSpPr>
          <p:spPr>
            <a:xfrm>
              <a:off x="0" y="9525"/>
              <a:ext cx="11560594"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Aim for 150 minutes of moderate aerobic activity weekly.</a:t>
              </a:r>
            </a:p>
          </p:txBody>
        </p:sp>
        <p:sp>
          <p:nvSpPr>
            <p:cNvPr id="5" name="TextBox 5"/>
            <p:cNvSpPr txBox="1"/>
            <p:nvPr/>
          </p:nvSpPr>
          <p:spPr>
            <a:xfrm>
              <a:off x="0" y="1419940"/>
              <a:ext cx="11560594"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Incorporate activities you enjoy to stay motivated.</a:t>
              </a:r>
            </a:p>
          </p:txBody>
        </p:sp>
        <p:sp>
          <p:nvSpPr>
            <p:cNvPr id="6" name="TextBox 6"/>
            <p:cNvSpPr txBox="1"/>
            <p:nvPr/>
          </p:nvSpPr>
          <p:spPr>
            <a:xfrm>
              <a:off x="0" y="2769665"/>
              <a:ext cx="11560594"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Use fitness trackers to monitor progress.</a:t>
              </a:r>
            </a:p>
          </p:txBody>
        </p:sp>
      </p:grpSp>
      <p:sp>
        <p:nvSpPr>
          <p:cNvPr id="7" name="TextBox 7"/>
          <p:cNvSpPr txBox="1"/>
          <p:nvPr/>
        </p:nvSpPr>
        <p:spPr>
          <a:xfrm>
            <a:off x="1028700" y="1276350"/>
            <a:ext cx="867044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Making Exercise a Habit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1079884"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5. Stress and Cardiovascular Health</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53690" r="-53690"/>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4192165"/>
            <a:ext cx="10372923" cy="2356410"/>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Chronic stress increases cortisol levels, which:</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Raises blood pressure.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Promotes inflammation in blood vessels.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Contributes to unhealthy coping behaviors like overeating.</a:t>
            </a:r>
          </a:p>
        </p:txBody>
      </p:sp>
      <p:sp>
        <p:nvSpPr>
          <p:cNvPr id="7" name="TextBox 7"/>
          <p:cNvSpPr txBox="1"/>
          <p:nvPr/>
        </p:nvSpPr>
        <p:spPr>
          <a:xfrm>
            <a:off x="1028700" y="1038225"/>
            <a:ext cx="10372923"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How Stress Affects the Heart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4038563"/>
            <a:ext cx="7588362" cy="3364940"/>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Adopt stress-reducing practices:</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Mindfulness:</a:t>
            </a:r>
            <a:r>
              <a:rPr lang="en-US" sz="2499" u="none" strike="noStrike" spc="-22">
                <a:solidFill>
                  <a:srgbClr val="171616"/>
                </a:solidFill>
                <a:latin typeface="Montserrat"/>
                <a:ea typeface="Montserrat"/>
                <a:cs typeface="Montserrat"/>
                <a:sym typeface="Montserrat"/>
              </a:rPr>
              <a:t> Meditation, journaling, or gratitude exercises.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Relaxation Techniques:</a:t>
            </a:r>
            <a:r>
              <a:rPr lang="en-US" sz="2499" u="none" strike="noStrike" spc="-22">
                <a:solidFill>
                  <a:srgbClr val="171616"/>
                </a:solidFill>
                <a:latin typeface="Montserrat"/>
                <a:ea typeface="Montserrat"/>
                <a:cs typeface="Montserrat"/>
                <a:sym typeface="Montserrat"/>
              </a:rPr>
              <a:t> Deep breathing or progressive muscle relaxation.</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Social Connections:</a:t>
            </a:r>
            <a:r>
              <a:rPr lang="en-US" sz="2499" u="none" strike="noStrike" spc="-22">
                <a:solidFill>
                  <a:srgbClr val="171616"/>
                </a:solidFill>
                <a:latin typeface="Montserrat"/>
                <a:ea typeface="Montserrat"/>
                <a:cs typeface="Montserrat"/>
                <a:sym typeface="Montserrat"/>
              </a:rPr>
              <a:t> Spending time with supportive friends or family.</a:t>
            </a:r>
          </a:p>
        </p:txBody>
      </p:sp>
      <p:sp>
        <p:nvSpPr>
          <p:cNvPr id="5" name="TextBox 5"/>
          <p:cNvSpPr txBox="1"/>
          <p:nvPr/>
        </p:nvSpPr>
        <p:spPr>
          <a:xfrm>
            <a:off x="1028700" y="1038225"/>
            <a:ext cx="16230600"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Managing Stress for Heart Health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836122"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6. Monitoring and Medical Interventions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b="-160716"/>
            </a:stretch>
          </a:blipFill>
        </p:spPr>
      </p:sp>
      <p:sp>
        <p:nvSpPr>
          <p:cNvPr id="4" name="Freeform 4"/>
          <p:cNvSpPr/>
          <p:nvPr/>
        </p:nvSpPr>
        <p:spPr>
          <a:xfrm>
            <a:off x="13055162" y="4627598"/>
            <a:ext cx="4204138" cy="4114800"/>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7295090"/>
            <a:ext cx="16230600" cy="101170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Blood pressure checks.</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Lipid profiles to assess cholesterol levels.</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Blood sugar tests for diabetes screening.</a:t>
            </a:r>
          </a:p>
        </p:txBody>
      </p:sp>
      <p:sp>
        <p:nvSpPr>
          <p:cNvPr id="6" name="TextBox 6"/>
          <p:cNvSpPr txBox="1"/>
          <p:nvPr/>
        </p:nvSpPr>
        <p:spPr>
          <a:xfrm>
            <a:off x="1028700" y="6579102"/>
            <a:ext cx="1623060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Monitor cardiovascular health through routine exams:</a:t>
            </a:r>
          </a:p>
        </p:txBody>
      </p:sp>
      <p:sp>
        <p:nvSpPr>
          <p:cNvPr id="7" name="TextBox 7"/>
          <p:cNvSpPr txBox="1"/>
          <p:nvPr/>
        </p:nvSpPr>
        <p:spPr>
          <a:xfrm>
            <a:off x="1028700" y="4765989"/>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Regular Checkups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742443" y="0"/>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30352" r="-30352"/>
            </a:stretch>
          </a:blipFill>
        </p:spPr>
      </p:sp>
      <p:sp>
        <p:nvSpPr>
          <p:cNvPr id="4" name="TextBox 4"/>
          <p:cNvSpPr txBox="1"/>
          <p:nvPr/>
        </p:nvSpPr>
        <p:spPr>
          <a:xfrm>
            <a:off x="1028700" y="5462027"/>
            <a:ext cx="8115300" cy="2356410"/>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Statins:</a:t>
            </a:r>
            <a:r>
              <a:rPr lang="en-US" sz="2499" u="none" strike="noStrike" spc="-22">
                <a:solidFill>
                  <a:srgbClr val="171616"/>
                </a:solidFill>
                <a:latin typeface="Montserrat"/>
                <a:ea typeface="Montserrat"/>
                <a:cs typeface="Montserrat"/>
                <a:sym typeface="Montserrat"/>
              </a:rPr>
              <a:t> Lower cholesterol levels.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Antihypertensives:</a:t>
            </a:r>
            <a:r>
              <a:rPr lang="en-US" sz="2499" u="none" strike="noStrike" spc="-22">
                <a:solidFill>
                  <a:srgbClr val="171616"/>
                </a:solidFill>
                <a:latin typeface="Montserrat"/>
                <a:ea typeface="Montserrat"/>
                <a:cs typeface="Montserrat"/>
                <a:sym typeface="Montserrat"/>
              </a:rPr>
              <a:t> Control high blood pressure.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Aspirin:</a:t>
            </a:r>
            <a:r>
              <a:rPr lang="en-US" sz="2499" u="none" strike="noStrike" spc="-22">
                <a:solidFill>
                  <a:srgbClr val="171616"/>
                </a:solidFill>
                <a:latin typeface="Montserrat"/>
                <a:ea typeface="Montserrat"/>
                <a:cs typeface="Montserrat"/>
                <a:sym typeface="Montserrat"/>
              </a:rPr>
              <a:t> May be recommended for high-risk patients to prevent clot formation.</a:t>
            </a:r>
          </a:p>
        </p:txBody>
      </p:sp>
      <p:sp>
        <p:nvSpPr>
          <p:cNvPr id="5" name="TextBox 5"/>
          <p:cNvSpPr txBox="1"/>
          <p:nvPr/>
        </p:nvSpPr>
        <p:spPr>
          <a:xfrm>
            <a:off x="1028700" y="4581245"/>
            <a:ext cx="8115300"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Medications may be necessary if lifestyle changes aren’t enough:</a:t>
            </a:r>
          </a:p>
        </p:txBody>
      </p:sp>
      <p:sp>
        <p:nvSpPr>
          <p:cNvPr id="6" name="TextBox 6"/>
          <p:cNvSpPr txBox="1"/>
          <p:nvPr/>
        </p:nvSpPr>
        <p:spPr>
          <a:xfrm>
            <a:off x="1028700" y="1276350"/>
            <a:ext cx="8115300"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When to Consider Medications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53690" r="-53690"/>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1276350"/>
            <a:ext cx="10228645"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Hormone Replacement Therapy (HRT)</a:t>
            </a:r>
          </a:p>
        </p:txBody>
      </p:sp>
      <p:sp>
        <p:nvSpPr>
          <p:cNvPr id="8" name="TextBox 8"/>
          <p:cNvSpPr txBox="1"/>
          <p:nvPr/>
        </p:nvSpPr>
        <p:spPr>
          <a:xfrm>
            <a:off x="1028700" y="4778745"/>
            <a:ext cx="10228645" cy="1099857"/>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HRT may help reduce heart disease risk in some women by improving cholesterol profiles and vascular health. Discuss options with your healthcare provider.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7. Personalized Heart-Health Plans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358" b="-80358"/>
            </a:stretch>
          </a:blipFill>
        </p:spPr>
      </p:sp>
      <p:sp>
        <p:nvSpPr>
          <p:cNvPr id="4" name="TextBox 4"/>
          <p:cNvSpPr txBox="1"/>
          <p:nvPr/>
        </p:nvSpPr>
        <p:spPr>
          <a:xfrm>
            <a:off x="1028700" y="6403925"/>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Diet and exercise habits.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Stress levels and coping techniques.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Regular health checkup results.</a:t>
            </a:r>
          </a:p>
        </p:txBody>
      </p:sp>
      <p:sp>
        <p:nvSpPr>
          <p:cNvPr id="5" name="TextBox 5"/>
          <p:cNvSpPr txBox="1"/>
          <p:nvPr/>
        </p:nvSpPr>
        <p:spPr>
          <a:xfrm>
            <a:off x="1028700" y="5787458"/>
            <a:ext cx="1623060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Keep a journal to monitor:</a:t>
            </a:r>
          </a:p>
        </p:txBody>
      </p:sp>
      <p:sp>
        <p:nvSpPr>
          <p:cNvPr id="6" name="TextBox 6"/>
          <p:cNvSpPr txBox="1"/>
          <p:nvPr/>
        </p:nvSpPr>
        <p:spPr>
          <a:xfrm>
            <a:off x="1028700" y="4176333"/>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Tracking Your Progress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199" r="-1199"/>
            </a:stretch>
          </a:blipFill>
        </p:spPr>
      </p:sp>
      <p:sp>
        <p:nvSpPr>
          <p:cNvPr id="4" name="TextBox 4"/>
          <p:cNvSpPr txBox="1"/>
          <p:nvPr/>
        </p:nvSpPr>
        <p:spPr>
          <a:xfrm>
            <a:off x="1028700" y="4073902"/>
            <a:ext cx="7501796" cy="2356410"/>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Prioritize daily physical activity.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Incorporate heart-healthy foods into every meal.</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Stay consistent with stress management practices.</a:t>
            </a:r>
          </a:p>
        </p:txBody>
      </p:sp>
      <p:sp>
        <p:nvSpPr>
          <p:cNvPr id="5" name="TextBox 5"/>
          <p:cNvSpPr txBox="1"/>
          <p:nvPr/>
        </p:nvSpPr>
        <p:spPr>
          <a:xfrm>
            <a:off x="1028700" y="2935945"/>
            <a:ext cx="7501796"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Combine lifestyle and medical strategies for long-term heart health:</a:t>
            </a:r>
          </a:p>
        </p:txBody>
      </p:sp>
      <p:sp>
        <p:nvSpPr>
          <p:cNvPr id="6" name="TextBox 6"/>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Building a Sustainable Routine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2443982" y="1822584"/>
            <a:ext cx="7555488" cy="3886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Module 11: Cardiovascular Health &amp; Menopause</a:t>
            </a:r>
          </a:p>
        </p:txBody>
      </p:sp>
      <p:sp>
        <p:nvSpPr>
          <p:cNvPr id="7" name="TextBox 7"/>
          <p:cNvSpPr txBox="1"/>
          <p:nvPr/>
        </p:nvSpPr>
        <p:spPr>
          <a:xfrm>
            <a:off x="2443982" y="5708783"/>
            <a:ext cx="7555488" cy="377825"/>
          </a:xfrm>
          <a:prstGeom prst="rect">
            <a:avLst/>
          </a:prstGeom>
        </p:spPr>
        <p:txBody>
          <a:bodyPr lIns="0" tIns="0" rIns="0" bIns="0" rtlCol="0" anchor="t">
            <a:spAutoFit/>
          </a:bodyPr>
          <a:lstStyle/>
          <a:p>
            <a:pPr marL="0" lvl="0" indent="0" algn="l">
              <a:lnSpc>
                <a:spcPts val="3024"/>
              </a:lnSpc>
            </a:pPr>
            <a:r>
              <a:rPr lang="en-US" sz="2499" i="1" spc="-99">
                <a:solidFill>
                  <a:srgbClr val="171616"/>
                </a:solidFill>
                <a:latin typeface="Montserrat Italics"/>
                <a:ea typeface="Montserrat Italics"/>
                <a:cs typeface="Montserrat Italics"/>
                <a:sym typeface="Montserrat Italics"/>
              </a:rPr>
              <a:t>Protecting Your Heart Through Menopause</a:t>
            </a:r>
          </a:p>
        </p:txBody>
      </p:sp>
      <p:sp>
        <p:nvSpPr>
          <p:cNvPr id="8" name="TextBox 8"/>
          <p:cNvSpPr txBox="1"/>
          <p:nvPr/>
        </p:nvSpPr>
        <p:spPr>
          <a:xfrm>
            <a:off x="2443982" y="8118475"/>
            <a:ext cx="7555488" cy="1139825"/>
          </a:xfrm>
          <a:prstGeom prst="rect">
            <a:avLst/>
          </a:prstGeom>
        </p:spPr>
        <p:txBody>
          <a:bodyPr lIns="0" tIns="0" rIns="0" bIns="0" rtlCol="0" anchor="t">
            <a:spAutoFit/>
          </a:bodyPr>
          <a:lstStyle/>
          <a:p>
            <a:pPr marL="0" lvl="0" indent="0" algn="l">
              <a:lnSpc>
                <a:spcPts val="3024"/>
              </a:lnSpc>
            </a:pPr>
            <a:r>
              <a:rPr lang="en-US" sz="2499" b="1" u="none" strike="noStrike" spc="-99">
                <a:solidFill>
                  <a:srgbClr val="171616"/>
                </a:solidFill>
                <a:latin typeface="Montserrat Bold"/>
                <a:ea typeface="Montserrat Bold"/>
                <a:cs typeface="Montserrat Bold"/>
                <a:sym typeface="Montserrat Bold"/>
              </a:rPr>
              <a:t>Objective:</a:t>
            </a:r>
            <a:r>
              <a:rPr lang="en-US" sz="2499" u="none" strike="noStrike" spc="-99">
                <a:solidFill>
                  <a:srgbClr val="171616"/>
                </a:solidFill>
                <a:latin typeface="Montserrat"/>
                <a:ea typeface="Montserrat"/>
                <a:cs typeface="Montserrat"/>
                <a:sym typeface="Montserrat"/>
              </a:rPr>
              <a:t> Help women understand the link between menopause and cardiovascular health, reduce risks, and adopt heart-healthy habits.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8556092" y="3368859"/>
            <a:ext cx="8703208" cy="3549281"/>
            <a:chOff x="0" y="0"/>
            <a:chExt cx="11604278" cy="4732375"/>
          </a:xfrm>
        </p:grpSpPr>
        <p:sp>
          <p:nvSpPr>
            <p:cNvPr id="3" name="TextBox 3"/>
            <p:cNvSpPr txBox="1"/>
            <p:nvPr/>
          </p:nvSpPr>
          <p:spPr>
            <a:xfrm>
              <a:off x="0" y="9525"/>
              <a:ext cx="11604278"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Menopause increases cardiovascular risks, but proactive care makes a difference.</a:t>
              </a:r>
            </a:p>
          </p:txBody>
        </p:sp>
        <p:sp>
          <p:nvSpPr>
            <p:cNvPr id="4" name="TextBox 4"/>
            <p:cNvSpPr txBox="1"/>
            <p:nvPr/>
          </p:nvSpPr>
          <p:spPr>
            <a:xfrm>
              <a:off x="0" y="1912999"/>
              <a:ext cx="11604278"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Focus on nutrition, exercise, stress management, and regular checkups.</a:t>
              </a:r>
            </a:p>
          </p:txBody>
        </p:sp>
        <p:sp>
          <p:nvSpPr>
            <p:cNvPr id="5" name="TextBox 5"/>
            <p:cNvSpPr txBox="1"/>
            <p:nvPr/>
          </p:nvSpPr>
          <p:spPr>
            <a:xfrm>
              <a:off x="0" y="3755782"/>
              <a:ext cx="11604278"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Work with healthcare providers to create a personalized heart-health plan.</a:t>
              </a:r>
            </a:p>
          </p:txBody>
        </p:sp>
      </p:grpSp>
      <p:sp>
        <p:nvSpPr>
          <p:cNvPr id="6" name="TextBox 6"/>
          <p:cNvSpPr txBox="1"/>
          <p:nvPr/>
        </p:nvSpPr>
        <p:spPr>
          <a:xfrm>
            <a:off x="1028700" y="1948885"/>
            <a:ext cx="62992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Key Takeaways</a:t>
            </a:r>
          </a:p>
        </p:txBody>
      </p:sp>
      <p:sp>
        <p:nvSpPr>
          <p:cNvPr id="7" name="Freeform 7"/>
          <p:cNvSpPr/>
          <p:nvPr/>
        </p:nvSpPr>
        <p:spPr>
          <a:xfrm rot="5400000">
            <a:off x="1028700"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a:off x="3588412"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1. Understanding Cardiovascular Health</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858007"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Why Cardiovascular Health Matters</a:t>
            </a:r>
          </a:p>
        </p:txBody>
      </p:sp>
      <p:sp>
        <p:nvSpPr>
          <p:cNvPr id="3" name="TextBox 3"/>
          <p:cNvSpPr txBox="1"/>
          <p:nvPr/>
        </p:nvSpPr>
        <p:spPr>
          <a:xfrm>
            <a:off x="1028700" y="4889687"/>
            <a:ext cx="8858007" cy="1469651"/>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Heart disease is the leading cause of death among women. Menopause-related hormonal changes increase the risk of cardiovascular issues, making heart health a critical focus during this stage of life.</a:t>
            </a: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59800"/>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7769"/>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4834777"/>
            <a:ext cx="10574912"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Increasing LDL (bad cholesterol) and reducing HDL (good cholesterol).</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Causing blood vessels to stiffen, raising blood pressure.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Elevating overall cardiovascular disease (CVD) risk.</a:t>
            </a:r>
          </a:p>
        </p:txBody>
      </p:sp>
      <p:sp>
        <p:nvSpPr>
          <p:cNvPr id="7" name="TextBox 7"/>
          <p:cNvSpPr txBox="1"/>
          <p:nvPr/>
        </p:nvSpPr>
        <p:spPr>
          <a:xfrm>
            <a:off x="1028700" y="3792070"/>
            <a:ext cx="10574912"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Declining estrogen levels during menopause impact heart health by:</a:t>
            </a:r>
          </a:p>
        </p:txBody>
      </p:sp>
      <p:sp>
        <p:nvSpPr>
          <p:cNvPr id="8" name="TextBox 8"/>
          <p:cNvSpPr txBox="1"/>
          <p:nvPr/>
        </p:nvSpPr>
        <p:spPr>
          <a:xfrm>
            <a:off x="1028700" y="1276350"/>
            <a:ext cx="10574912"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How Menopause Affects the Heart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grpSp>
        <p:nvGrpSpPr>
          <p:cNvPr id="4" name="Group 4"/>
          <p:cNvGrpSpPr/>
          <p:nvPr/>
        </p:nvGrpSpPr>
        <p:grpSpPr>
          <a:xfrm>
            <a:off x="1028700" y="4173722"/>
            <a:ext cx="7444085" cy="3919075"/>
            <a:chOff x="0" y="0"/>
            <a:chExt cx="9925446" cy="5225434"/>
          </a:xfrm>
        </p:grpSpPr>
        <p:sp>
          <p:nvSpPr>
            <p:cNvPr id="5" name="TextBox 5"/>
            <p:cNvSpPr txBox="1"/>
            <p:nvPr/>
          </p:nvSpPr>
          <p:spPr>
            <a:xfrm>
              <a:off x="0" y="9525"/>
              <a:ext cx="9925446"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Hypertension:</a:t>
              </a:r>
              <a:r>
                <a:rPr lang="en-US" sz="2499" spc="-22">
                  <a:solidFill>
                    <a:srgbClr val="171616"/>
                  </a:solidFill>
                  <a:latin typeface="Montserrat"/>
                  <a:ea typeface="Montserrat"/>
                  <a:cs typeface="Montserrat"/>
                  <a:sym typeface="Montserrat"/>
                </a:rPr>
                <a:t> Elevated blood pressure increases strain on the heart.</a:t>
              </a:r>
            </a:p>
          </p:txBody>
        </p:sp>
        <p:sp>
          <p:nvSpPr>
            <p:cNvPr id="6" name="TextBox 6"/>
            <p:cNvSpPr txBox="1"/>
            <p:nvPr/>
          </p:nvSpPr>
          <p:spPr>
            <a:xfrm>
              <a:off x="0" y="1912999"/>
              <a:ext cx="9925446"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Cholesterol Imbalance:</a:t>
              </a:r>
              <a:r>
                <a:rPr lang="en-US" sz="2499" spc="-22">
                  <a:solidFill>
                    <a:srgbClr val="171616"/>
                  </a:solidFill>
                  <a:latin typeface="Montserrat"/>
                  <a:ea typeface="Montserrat"/>
                  <a:cs typeface="Montserrat"/>
                  <a:sym typeface="Montserrat"/>
                </a:rPr>
                <a:t> Leads to plaque buildup in arteries.</a:t>
              </a:r>
            </a:p>
          </p:txBody>
        </p:sp>
        <p:sp>
          <p:nvSpPr>
            <p:cNvPr id="7" name="TextBox 7"/>
            <p:cNvSpPr txBox="1"/>
            <p:nvPr/>
          </p:nvSpPr>
          <p:spPr>
            <a:xfrm>
              <a:off x="0" y="3755782"/>
              <a:ext cx="9925446" cy="1469651"/>
            </a:xfrm>
            <a:prstGeom prst="rect">
              <a:avLst/>
            </a:prstGeom>
          </p:spPr>
          <p:txBody>
            <a:bodyPr lIns="0" tIns="0" rIns="0" bIns="0" rtlCol="0" anchor="t">
              <a:spAutoFit/>
            </a:bodyPr>
            <a:lstStyle/>
            <a:p>
              <a:pPr marL="539749" lvl="1" indent="-269875" algn="l">
                <a:lnSpc>
                  <a:spcPts val="2999"/>
                </a:lnSpc>
                <a:buFont typeface="Arial"/>
                <a:buChar char="•"/>
              </a:pPr>
              <a:r>
                <a:rPr lang="en-US" sz="2499" b="1" spc="-22">
                  <a:solidFill>
                    <a:srgbClr val="171616"/>
                  </a:solidFill>
                  <a:latin typeface="Montserrat Bold"/>
                  <a:ea typeface="Montserrat Bold"/>
                  <a:cs typeface="Montserrat Bold"/>
                  <a:sym typeface="Montserrat Bold"/>
                </a:rPr>
                <a:t>Weight Gain:</a:t>
              </a:r>
              <a:r>
                <a:rPr lang="en-US" sz="2499" spc="-22">
                  <a:solidFill>
                    <a:srgbClr val="171616"/>
                  </a:solidFill>
                  <a:latin typeface="Montserrat"/>
                  <a:ea typeface="Montserrat"/>
                  <a:cs typeface="Montserrat"/>
                  <a:sym typeface="Montserrat"/>
                </a:rPr>
                <a:t> Hormonal changes may lead to fat distribution around the abdomen, a key risk factor for heart disease.</a:t>
              </a:r>
            </a:p>
          </p:txBody>
        </p:sp>
      </p:grpSp>
      <p:sp>
        <p:nvSpPr>
          <p:cNvPr id="8" name="TextBox 8"/>
          <p:cNvSpPr txBox="1"/>
          <p:nvPr/>
        </p:nvSpPr>
        <p:spPr>
          <a:xfrm>
            <a:off x="1028700" y="1276350"/>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Key Cardiovascular Risks During Menopause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137524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2. Recognizing Early Warning Signs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109686" b="-51030"/>
            </a:stretch>
          </a:blipFill>
        </p:spPr>
      </p:sp>
      <p:sp>
        <p:nvSpPr>
          <p:cNvPr id="4" name="TextBox 4"/>
          <p:cNvSpPr txBox="1"/>
          <p:nvPr/>
        </p:nvSpPr>
        <p:spPr>
          <a:xfrm>
            <a:off x="1028700" y="7114095"/>
            <a:ext cx="16230600" cy="1684057"/>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Heart attack symptoms in women can differ from men’s. Be aware of:</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Chest pain or discomfort.</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Shortness of breath.</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Nausea, lightheadedness, or extreme fatigue.</a:t>
            </a:r>
          </a:p>
        </p:txBody>
      </p:sp>
      <p:sp>
        <p:nvSpPr>
          <p:cNvPr id="5" name="TextBox 5"/>
          <p:cNvSpPr txBox="1"/>
          <p:nvPr/>
        </p:nvSpPr>
        <p:spPr>
          <a:xfrm>
            <a:off x="1028700" y="4036505"/>
            <a:ext cx="16230600"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Symptoms of Heart Issues in Women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935</Words>
  <Application>Microsoft Office PowerPoint</Application>
  <PresentationFormat>Custom</PresentationFormat>
  <Paragraphs>126</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Arial</vt:lpstr>
      <vt:lpstr>Montserrat</vt:lpstr>
      <vt:lpstr>Montserrat 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CM0011 Menopause Cardiovascular Health &amp; Menopause- Presentation</dc:title>
  <dc:creator>USER</dc:creator>
  <cp:lastModifiedBy>USER</cp:lastModifiedBy>
  <cp:revision>2</cp:revision>
  <dcterms:created xsi:type="dcterms:W3CDTF">2006-08-16T00:00:00Z</dcterms:created>
  <dcterms:modified xsi:type="dcterms:W3CDTF">2025-03-06T19:41:13Z</dcterms:modified>
  <dc:identifier>DAGeFSs0Pi8</dc:identifier>
</cp:coreProperties>
</file>