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embeddedFont>
    <p:embeddedFont>
      <p:font typeface="Montserrat Bold" panose="00000800000000000000" pitchFamily="2" charset="0"/>
      <p:regular r:id="rId36"/>
      <p:bold r:id="rId37"/>
    </p:embeddedFont>
    <p:embeddedFont>
      <p:font typeface="Montserrat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M00012</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551CBEE6-60FD-4496-AB6E-A087F754C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98047"/>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
        <p:nvSpPr>
          <p:cNvPr id="4" name="TextBox 4"/>
          <p:cNvSpPr txBox="1"/>
          <p:nvPr/>
        </p:nvSpPr>
        <p:spPr>
          <a:xfrm>
            <a:off x="1028700" y="4833658"/>
            <a:ext cx="8252040" cy="269258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Hot Flashes:</a:t>
            </a:r>
            <a:r>
              <a:rPr lang="en-US" sz="2499" u="none" strike="noStrike" spc="-22">
                <a:solidFill>
                  <a:srgbClr val="000000"/>
                </a:solidFill>
                <a:latin typeface="Montserrat"/>
                <a:ea typeface="Montserrat"/>
                <a:cs typeface="Montserrat"/>
                <a:sym typeface="Montserrat"/>
              </a:rPr>
              <a:t> HRT, cooling techniques, stress reduction.</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Mood Swings:</a:t>
            </a:r>
            <a:r>
              <a:rPr lang="en-US" sz="2499" u="none" strike="noStrike" spc="-22">
                <a:solidFill>
                  <a:srgbClr val="000000"/>
                </a:solidFill>
                <a:latin typeface="Montserrat"/>
                <a:ea typeface="Montserrat"/>
                <a:cs typeface="Montserrat"/>
                <a:sym typeface="Montserrat"/>
              </a:rPr>
              <a:t> Exercise, omega-3 supplements, therapy.</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Sleep Issues:</a:t>
            </a:r>
            <a:r>
              <a:rPr lang="en-US" sz="2499" u="none" strike="noStrike" spc="-22">
                <a:solidFill>
                  <a:srgbClr val="000000"/>
                </a:solidFill>
                <a:latin typeface="Montserrat"/>
                <a:ea typeface="Montserrat"/>
                <a:cs typeface="Montserrat"/>
                <a:sym typeface="Montserrat"/>
              </a:rPr>
              <a:t> Melatonin, bedtime routines, mindfulness practices.</a:t>
            </a:r>
          </a:p>
        </p:txBody>
      </p:sp>
      <p:sp>
        <p:nvSpPr>
          <p:cNvPr id="5" name="TextBox 5"/>
          <p:cNvSpPr txBox="1"/>
          <p:nvPr/>
        </p:nvSpPr>
        <p:spPr>
          <a:xfrm>
            <a:off x="1028700" y="3926541"/>
            <a:ext cx="825204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Match each symptom to potential strategies:</a:t>
            </a:r>
          </a:p>
        </p:txBody>
      </p:sp>
      <p:sp>
        <p:nvSpPr>
          <p:cNvPr id="6" name="TextBox 6"/>
          <p:cNvSpPr txBox="1"/>
          <p:nvPr/>
        </p:nvSpPr>
        <p:spPr>
          <a:xfrm>
            <a:off x="1028700" y="1276350"/>
            <a:ext cx="825204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Step 2 – Explore Solutions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816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276350"/>
            <a:ext cx="1019979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Step 3 – Set Achievable Goals</a:t>
            </a:r>
          </a:p>
        </p:txBody>
      </p:sp>
      <p:sp>
        <p:nvSpPr>
          <p:cNvPr id="8" name="TextBox 8"/>
          <p:cNvSpPr txBox="1"/>
          <p:nvPr/>
        </p:nvSpPr>
        <p:spPr>
          <a:xfrm>
            <a:off x="1028700" y="3649053"/>
            <a:ext cx="1019979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Break your plan into small, actionable steps.</a:t>
            </a:r>
          </a:p>
        </p:txBody>
      </p:sp>
      <p:sp>
        <p:nvSpPr>
          <p:cNvPr id="9" name="TextBox 9"/>
          <p:cNvSpPr txBox="1"/>
          <p:nvPr/>
        </p:nvSpPr>
        <p:spPr>
          <a:xfrm>
            <a:off x="1028700" y="4418897"/>
            <a:ext cx="10199790" cy="339351"/>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000000"/>
                </a:solidFill>
                <a:latin typeface="Montserrat"/>
                <a:ea typeface="Montserrat"/>
                <a:cs typeface="Montserrat"/>
                <a:sym typeface="Montserrat"/>
              </a:rPr>
              <a:t>Example: "Incorporate 3 servings of calcium-rich foods daily."</a:t>
            </a:r>
          </a:p>
        </p:txBody>
      </p:sp>
      <p:sp>
        <p:nvSpPr>
          <p:cNvPr id="10" name="TextBox 10"/>
          <p:cNvSpPr txBox="1"/>
          <p:nvPr/>
        </p:nvSpPr>
        <p:spPr>
          <a:xfrm>
            <a:off x="1028700" y="5167824"/>
            <a:ext cx="10199790" cy="339351"/>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000000"/>
                </a:solidFill>
                <a:latin typeface="Montserrat"/>
                <a:ea typeface="Montserrat"/>
                <a:cs typeface="Montserrat"/>
                <a:sym typeface="Montserrat"/>
              </a:rPr>
              <a:t>Example: "Practice mindfulness for 10 minutes every morning."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20466" b="-140250"/>
            </a:stretch>
          </a:blipFill>
        </p:spPr>
      </p:sp>
      <p:sp>
        <p:nvSpPr>
          <p:cNvPr id="4" name="TextBox 4"/>
          <p:cNvSpPr txBox="1"/>
          <p:nvPr/>
        </p:nvSpPr>
        <p:spPr>
          <a:xfrm>
            <a:off x="1028700" y="6944615"/>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Symptoms and triggers.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Successes and setbacks.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Adjustments to your care plan as needed.</a:t>
            </a:r>
          </a:p>
        </p:txBody>
      </p:sp>
      <p:sp>
        <p:nvSpPr>
          <p:cNvPr id="5" name="TextBox 5"/>
          <p:cNvSpPr txBox="1"/>
          <p:nvPr/>
        </p:nvSpPr>
        <p:spPr>
          <a:xfrm>
            <a:off x="1028700" y="6213941"/>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Use a journal or app to monitor:</a:t>
            </a:r>
          </a:p>
        </p:txBody>
      </p:sp>
      <p:sp>
        <p:nvSpPr>
          <p:cNvPr id="6" name="TextBox 6"/>
          <p:cNvSpPr txBox="1"/>
          <p:nvPr/>
        </p:nvSpPr>
        <p:spPr>
          <a:xfrm>
            <a:off x="1028700" y="4444111"/>
            <a:ext cx="16230600" cy="1024650"/>
          </a:xfrm>
          <a:prstGeom prst="rect">
            <a:avLst/>
          </a:prstGeom>
        </p:spPr>
        <p:txBody>
          <a:bodyPr lIns="0" tIns="0" rIns="0" bIns="0" rtlCol="0" anchor="t">
            <a:spAutoFit/>
          </a:bodyPr>
          <a:lstStyle/>
          <a:p>
            <a:pPr marL="0" lvl="0" indent="0" algn="l">
              <a:lnSpc>
                <a:spcPts val="7554"/>
              </a:lnSpc>
              <a:spcBef>
                <a:spcPct val="0"/>
              </a:spcBef>
            </a:pPr>
            <a:r>
              <a:rPr lang="en-US" sz="8393" u="none" strike="noStrike" spc="-335">
                <a:solidFill>
                  <a:srgbClr val="000000"/>
                </a:solidFill>
                <a:latin typeface="Montserrat"/>
                <a:ea typeface="Montserrat"/>
                <a:cs typeface="Montserrat"/>
                <a:sym typeface="Montserrat"/>
              </a:rPr>
              <a:t>Step 4 – Track Your Progress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3. Collaborating with Healthcare Providers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4970677"/>
            <a:ext cx="7227668"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Detailed symptom descriptions.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Questions about medical options and lifestyle changes.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Preferences and concerns about treatments.</a:t>
            </a:r>
          </a:p>
        </p:txBody>
      </p:sp>
      <p:sp>
        <p:nvSpPr>
          <p:cNvPr id="5" name="TextBox 5"/>
          <p:cNvSpPr txBox="1"/>
          <p:nvPr/>
        </p:nvSpPr>
        <p:spPr>
          <a:xfrm>
            <a:off x="1028700" y="3715045"/>
            <a:ext cx="7227668"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Your healthcare provider is a key ally in your menopause journey. Share:</a:t>
            </a:r>
          </a:p>
        </p:txBody>
      </p:sp>
      <p:sp>
        <p:nvSpPr>
          <p:cNvPr id="6" name="TextBox 6"/>
          <p:cNvSpPr txBox="1"/>
          <p:nvPr/>
        </p:nvSpPr>
        <p:spPr>
          <a:xfrm>
            <a:off x="1028700" y="1247775"/>
            <a:ext cx="16230600" cy="1876761"/>
          </a:xfrm>
          <a:prstGeom prst="rect">
            <a:avLst/>
          </a:prstGeom>
        </p:spPr>
        <p:txBody>
          <a:bodyPr lIns="0" tIns="0" rIns="0" bIns="0" rtlCol="0" anchor="t">
            <a:spAutoFit/>
          </a:bodyPr>
          <a:lstStyle/>
          <a:p>
            <a:pPr marL="0" lvl="0" indent="0" algn="l">
              <a:lnSpc>
                <a:spcPts val="7155"/>
              </a:lnSpc>
              <a:spcBef>
                <a:spcPct val="0"/>
              </a:spcBef>
            </a:pPr>
            <a:r>
              <a:rPr lang="en-US" sz="7950" u="none" strike="noStrike" spc="-318">
                <a:solidFill>
                  <a:srgbClr val="000000"/>
                </a:solidFill>
                <a:latin typeface="Montserrat"/>
                <a:ea typeface="Montserrat"/>
                <a:cs typeface="Montserrat"/>
                <a:sym typeface="Montserrat"/>
              </a:rPr>
              <a:t>Building a Partnership with Your Doctor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38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grpSp>
        <p:nvGrpSpPr>
          <p:cNvPr id="7" name="Group 7"/>
          <p:cNvGrpSpPr/>
          <p:nvPr/>
        </p:nvGrpSpPr>
        <p:grpSpPr>
          <a:xfrm>
            <a:off x="1028700" y="4154395"/>
            <a:ext cx="10473917" cy="2439899"/>
            <a:chOff x="0" y="0"/>
            <a:chExt cx="13965223" cy="3253199"/>
          </a:xfrm>
        </p:grpSpPr>
        <p:sp>
          <p:nvSpPr>
            <p:cNvPr id="8" name="TextBox 8"/>
            <p:cNvSpPr txBox="1"/>
            <p:nvPr/>
          </p:nvSpPr>
          <p:spPr>
            <a:xfrm>
              <a:off x="0" y="9525"/>
              <a:ext cx="13965223"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What treatments or interventions might work for my symptoms?</a:t>
              </a:r>
            </a:p>
          </p:txBody>
        </p:sp>
        <p:sp>
          <p:nvSpPr>
            <p:cNvPr id="9" name="TextBox 9"/>
            <p:cNvSpPr txBox="1"/>
            <p:nvPr/>
          </p:nvSpPr>
          <p:spPr>
            <a:xfrm>
              <a:off x="0" y="1419940"/>
              <a:ext cx="13965223"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Are there risks or side effects I should consider?</a:t>
              </a:r>
            </a:p>
          </p:txBody>
        </p:sp>
        <p:sp>
          <p:nvSpPr>
            <p:cNvPr id="10" name="TextBox 10"/>
            <p:cNvSpPr txBox="1"/>
            <p:nvPr/>
          </p:nvSpPr>
          <p:spPr>
            <a:xfrm>
              <a:off x="0" y="2769665"/>
              <a:ext cx="13965223" cy="483534"/>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How often should I schedule checkups or screenings?</a:t>
              </a:r>
            </a:p>
          </p:txBody>
        </p:sp>
      </p:grpSp>
      <p:sp>
        <p:nvSpPr>
          <p:cNvPr id="11" name="TextBox 11"/>
          <p:cNvSpPr txBox="1"/>
          <p:nvPr/>
        </p:nvSpPr>
        <p:spPr>
          <a:xfrm>
            <a:off x="1028700" y="1910785"/>
            <a:ext cx="10473917" cy="1699959"/>
          </a:xfrm>
          <a:prstGeom prst="rect">
            <a:avLst/>
          </a:prstGeom>
        </p:spPr>
        <p:txBody>
          <a:bodyPr lIns="0" tIns="0" rIns="0" bIns="0" rtlCol="0" anchor="t">
            <a:spAutoFit/>
          </a:bodyPr>
          <a:lstStyle/>
          <a:p>
            <a:pPr marL="0" lvl="0" indent="0" algn="l">
              <a:lnSpc>
                <a:spcPts val="6459"/>
              </a:lnSpc>
              <a:spcBef>
                <a:spcPct val="0"/>
              </a:spcBef>
            </a:pPr>
            <a:r>
              <a:rPr lang="en-US" sz="7177" u="none" strike="noStrike" spc="-287">
                <a:solidFill>
                  <a:srgbClr val="000000"/>
                </a:solidFill>
                <a:latin typeface="Montserrat"/>
                <a:ea typeface="Montserrat"/>
                <a:cs typeface="Montserrat"/>
                <a:sym typeface="Montserrat"/>
              </a:rPr>
              <a:t>Questions to Ask Your Provider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700252" y="10519"/>
            <a:ext cx="10837690" cy="10287000"/>
          </a:xfrm>
          <a:custGeom>
            <a:avLst/>
            <a:gdLst/>
            <a:ahLst/>
            <a:cxnLst/>
            <a:rect l="l" t="t" r="r" b="b"/>
            <a:pathLst>
              <a:path w="10837690" h="10287000">
                <a:moveTo>
                  <a:pt x="0" y="0"/>
                </a:moveTo>
                <a:lnTo>
                  <a:pt x="10837690" y="0"/>
                </a:lnTo>
                <a:lnTo>
                  <a:pt x="10837690" y="10287000"/>
                </a:lnTo>
                <a:lnTo>
                  <a:pt x="0" y="10287000"/>
                </a:lnTo>
                <a:lnTo>
                  <a:pt x="0" y="0"/>
                </a:lnTo>
                <a:close/>
              </a:path>
            </a:pathLst>
          </a:custGeom>
          <a:blipFill>
            <a:blip r:embed="rId2"/>
            <a:stretch>
              <a:fillRect l="-42467"/>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6375404"/>
            <a:ext cx="11238293"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Primary concern: Severe hot flashes and insomnia.</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Plan: Combined HRT with yoga and a bedtime routine.</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Outcome: Reduced hot flashes by 70% and improved sleep quality.</a:t>
            </a:r>
          </a:p>
        </p:txBody>
      </p:sp>
      <p:sp>
        <p:nvSpPr>
          <p:cNvPr id="7" name="TextBox 7"/>
          <p:cNvSpPr txBox="1"/>
          <p:nvPr/>
        </p:nvSpPr>
        <p:spPr>
          <a:xfrm>
            <a:off x="1028700" y="5658788"/>
            <a:ext cx="11238293" cy="287991"/>
          </a:xfrm>
          <a:prstGeom prst="rect">
            <a:avLst/>
          </a:prstGeom>
        </p:spPr>
        <p:txBody>
          <a:bodyPr lIns="0" tIns="0" rIns="0" bIns="0" rtlCol="0" anchor="t">
            <a:spAutoFit/>
          </a:bodyPr>
          <a:lstStyle/>
          <a:p>
            <a:pPr marL="0" lvl="0" indent="0" algn="l">
              <a:lnSpc>
                <a:spcPts val="2249"/>
              </a:lnSpc>
              <a:spcBef>
                <a:spcPct val="0"/>
              </a:spcBef>
            </a:pPr>
            <a:r>
              <a:rPr lang="en-US" sz="2499" b="1" u="none" strike="noStrike" spc="-22">
                <a:solidFill>
                  <a:srgbClr val="000000"/>
                </a:solidFill>
                <a:latin typeface="Montserrat Bold"/>
                <a:ea typeface="Montserrat Bold"/>
                <a:cs typeface="Montserrat Bold"/>
                <a:sym typeface="Montserrat Bold"/>
              </a:rPr>
              <a:t>Meet Jane:</a:t>
            </a:r>
          </a:p>
        </p:txBody>
      </p:sp>
      <p:sp>
        <p:nvSpPr>
          <p:cNvPr id="8" name="TextBox 8"/>
          <p:cNvSpPr txBox="1"/>
          <p:nvPr/>
        </p:nvSpPr>
        <p:spPr>
          <a:xfrm>
            <a:off x="3005009" y="2551950"/>
            <a:ext cx="9261984" cy="2631141"/>
          </a:xfrm>
          <a:prstGeom prst="rect">
            <a:avLst/>
          </a:prstGeom>
        </p:spPr>
        <p:txBody>
          <a:bodyPr lIns="0" tIns="0" rIns="0" bIns="0" rtlCol="0" anchor="t">
            <a:spAutoFit/>
          </a:bodyPr>
          <a:lstStyle/>
          <a:p>
            <a:pPr marL="0" lvl="0" indent="0" algn="l">
              <a:lnSpc>
                <a:spcPts val="6750"/>
              </a:lnSpc>
              <a:spcBef>
                <a:spcPct val="0"/>
              </a:spcBef>
            </a:pPr>
            <a:r>
              <a:rPr lang="en-US" sz="7500" u="none" strike="noStrike" spc="-300">
                <a:solidFill>
                  <a:srgbClr val="000000"/>
                </a:solidFill>
                <a:latin typeface="Montserrat"/>
                <a:ea typeface="Montserrat"/>
                <a:cs typeface="Montserrat"/>
                <a:sym typeface="Montserrat"/>
              </a:rPr>
              <a:t>Case Study: Personalized Care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220200"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000000"/>
                </a:solidFill>
                <a:latin typeface="Montserrat"/>
                <a:ea typeface="Montserrat"/>
                <a:cs typeface="Montserrat"/>
                <a:sym typeface="Montserrat"/>
              </a:rPr>
              <a:t>4. Emotional and Social Support</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691336" y="0"/>
            <a:ext cx="7596664" cy="10287000"/>
          </a:xfrm>
          <a:custGeom>
            <a:avLst/>
            <a:gdLst/>
            <a:ahLst/>
            <a:cxnLst/>
            <a:rect l="l" t="t" r="r" b="b"/>
            <a:pathLst>
              <a:path w="7596664" h="10287000">
                <a:moveTo>
                  <a:pt x="0" y="0"/>
                </a:moveTo>
                <a:lnTo>
                  <a:pt x="7596664" y="0"/>
                </a:lnTo>
                <a:lnTo>
                  <a:pt x="7596664" y="10287000"/>
                </a:lnTo>
                <a:lnTo>
                  <a:pt x="0" y="10287000"/>
                </a:lnTo>
                <a:lnTo>
                  <a:pt x="0" y="0"/>
                </a:lnTo>
                <a:close/>
              </a:path>
            </a:pathLst>
          </a:custGeom>
          <a:blipFill>
            <a:blip r:embed="rId2"/>
            <a:stretch>
              <a:fillRect l="-51624" r="-51624"/>
            </a:stretch>
          </a:blipFill>
        </p:spPr>
      </p:sp>
      <p:sp>
        <p:nvSpPr>
          <p:cNvPr id="3" name="TextBox 3"/>
          <p:cNvSpPr txBox="1"/>
          <p:nvPr/>
        </p:nvSpPr>
        <p:spPr>
          <a:xfrm>
            <a:off x="1028700" y="5172075"/>
            <a:ext cx="8742584" cy="2692587"/>
          </a:xfrm>
          <a:prstGeom prst="rect">
            <a:avLst/>
          </a:prstGeom>
        </p:spPr>
        <p:txBody>
          <a:bodyPr lIns="0" tIns="0" rIns="0" bIns="0" rtlCol="0" anchor="t">
            <a:spAutoFit/>
          </a:bodyPr>
          <a:lstStyle/>
          <a:p>
            <a:pPr marL="0" lvl="0" indent="0" algn="l">
              <a:lnSpc>
                <a:spcPts val="2749"/>
              </a:lnSpc>
              <a:spcBef>
                <a:spcPct val="0"/>
              </a:spcBef>
            </a:pPr>
            <a:r>
              <a:rPr lang="en-US" sz="2499" spc="-22">
                <a:solidFill>
                  <a:srgbClr val="000000"/>
                </a:solidFill>
                <a:latin typeface="Montserrat"/>
                <a:ea typeface="Montserrat"/>
                <a:cs typeface="Montserrat"/>
                <a:sym typeface="Montserrat"/>
              </a:rPr>
              <a:t>Managing menopause is about more than physical health. Emotional resilience helps you:</a:t>
            </a:r>
          </a:p>
          <a:p>
            <a:pPr marL="0" lvl="0" indent="0"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Navigate challenges with confidence.</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Strengthen relationships.</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Maintain a positive outlook.</a:t>
            </a:r>
          </a:p>
        </p:txBody>
      </p:sp>
      <p:sp>
        <p:nvSpPr>
          <p:cNvPr id="4" name="TextBox 4"/>
          <p:cNvSpPr txBox="1"/>
          <p:nvPr/>
        </p:nvSpPr>
        <p:spPr>
          <a:xfrm>
            <a:off x="1028700" y="1038225"/>
            <a:ext cx="8742584"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000000"/>
                </a:solidFill>
                <a:latin typeface="Montserrat"/>
                <a:ea typeface="Montserrat"/>
                <a:cs typeface="Montserrat"/>
                <a:sym typeface="Montserrat"/>
              </a:rPr>
              <a:t>The Importance of Emotional Well-Being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56072"/>
            <a:ext cx="10618195" cy="2356410"/>
          </a:xfrm>
          <a:prstGeom prst="rect">
            <a:avLst/>
          </a:prstGeom>
        </p:spPr>
        <p:txBody>
          <a:bodyPr lIns="0" tIns="0" rIns="0" bIns="0" rtlCol="0" anchor="t">
            <a:spAutoFit/>
          </a:bodyPr>
          <a:lstStyle/>
          <a:p>
            <a:pPr marL="0" lvl="0" indent="0" algn="l">
              <a:lnSpc>
                <a:spcPts val="2749"/>
              </a:lnSpc>
              <a:spcBef>
                <a:spcPct val="0"/>
              </a:spcBef>
            </a:pPr>
            <a:r>
              <a:rPr lang="en-US" sz="2499" spc="-22">
                <a:solidFill>
                  <a:srgbClr val="000000"/>
                </a:solidFill>
                <a:latin typeface="Montserrat"/>
                <a:ea typeface="Montserrat"/>
                <a:cs typeface="Montserrat"/>
                <a:sym typeface="Montserrat"/>
              </a:rPr>
              <a:t>Include:</a:t>
            </a:r>
          </a:p>
          <a:p>
            <a:pPr marL="0" lvl="0" indent="0"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Trusted friends and family members.</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Support groups for shared experiences.</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Professional help like therapists or counselors.</a:t>
            </a:r>
          </a:p>
        </p:txBody>
      </p:sp>
      <p:sp>
        <p:nvSpPr>
          <p:cNvPr id="3" name="TextBox 3"/>
          <p:cNvSpPr txBox="1"/>
          <p:nvPr/>
        </p:nvSpPr>
        <p:spPr>
          <a:xfrm>
            <a:off x="1028700" y="1038225"/>
            <a:ext cx="10618195"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000000"/>
                </a:solidFill>
                <a:latin typeface="Montserrat"/>
                <a:ea typeface="Montserrat"/>
                <a:cs typeface="Montserrat"/>
                <a:sym typeface="Montserrat"/>
              </a:rPr>
              <a:t>Building Your Support Network</a:t>
            </a:r>
          </a:p>
        </p:txBody>
      </p:sp>
      <p:sp>
        <p:nvSpPr>
          <p:cNvPr id="4" name="Freeform 4"/>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72134" r="-35246"/>
            </a:stretch>
          </a:blipFill>
        </p:spPr>
      </p:sp>
      <p:sp>
        <p:nvSpPr>
          <p:cNvPr id="5" name="Freeform 5"/>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AutoShape 7"/>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30889" r="-30889"/>
            </a:stretch>
          </a:blipFill>
        </p:spPr>
      </p:sp>
      <p:sp>
        <p:nvSpPr>
          <p:cNvPr id="4" name="TextBox 4"/>
          <p:cNvSpPr txBox="1"/>
          <p:nvPr/>
        </p:nvSpPr>
        <p:spPr>
          <a:xfrm>
            <a:off x="1028700" y="4039655"/>
            <a:ext cx="7415229"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Schedule regular activities with loved ones.</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Join community or hobby groups.</a:t>
            </a:r>
          </a:p>
          <a:p>
            <a:pPr algn="l">
              <a:lnSpc>
                <a:spcPts val="2749"/>
              </a:lnSpc>
              <a:spcBef>
                <a:spcPct val="0"/>
              </a:spcBef>
            </a:pPr>
            <a:endParaRPr lang="en-US" sz="2499"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spc="-22">
                <a:solidFill>
                  <a:srgbClr val="000000"/>
                </a:solidFill>
                <a:latin typeface="Montserrat"/>
                <a:ea typeface="Montserrat"/>
                <a:cs typeface="Montserrat"/>
                <a:sym typeface="Montserrat"/>
              </a:rPr>
              <a:t>Seek out menopause-focused forums or online communities.</a:t>
            </a:r>
          </a:p>
        </p:txBody>
      </p:sp>
      <p:sp>
        <p:nvSpPr>
          <p:cNvPr id="5" name="TextBox 5"/>
          <p:cNvSpPr txBox="1"/>
          <p:nvPr/>
        </p:nvSpPr>
        <p:spPr>
          <a:xfrm>
            <a:off x="1028700" y="1038225"/>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000000"/>
                </a:solidFill>
                <a:latin typeface="Montserrat"/>
                <a:ea typeface="Montserrat"/>
                <a:cs typeface="Montserrat"/>
                <a:sym typeface="Montserrat"/>
              </a:rPr>
              <a:t>Integrating Social Connections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5. Overcoming Barriers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50508" b="-90642"/>
            </a:stretch>
          </a:blipFill>
        </p:spPr>
      </p:sp>
      <p:sp>
        <p:nvSpPr>
          <p:cNvPr id="4" name="TextBox 4"/>
          <p:cNvSpPr txBox="1"/>
          <p:nvPr/>
        </p:nvSpPr>
        <p:spPr>
          <a:xfrm>
            <a:off x="1028700" y="7128523"/>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Time Constraints:</a:t>
            </a:r>
            <a:r>
              <a:rPr lang="en-US" sz="2499" u="none" strike="noStrike" spc="-22">
                <a:solidFill>
                  <a:srgbClr val="000000"/>
                </a:solidFill>
                <a:latin typeface="Montserrat"/>
                <a:ea typeface="Montserrat"/>
                <a:cs typeface="Montserrat"/>
                <a:sym typeface="Montserrat"/>
              </a:rPr>
              <a:t> Prioritize self-care by starting small (e.g., 5-minute walks).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Motivation:</a:t>
            </a:r>
            <a:r>
              <a:rPr lang="en-US" sz="2499" u="none" strike="noStrike" spc="-22">
                <a:solidFill>
                  <a:srgbClr val="000000"/>
                </a:solidFill>
                <a:latin typeface="Montserrat"/>
                <a:ea typeface="Montserrat"/>
                <a:cs typeface="Montserrat"/>
                <a:sym typeface="Montserrat"/>
              </a:rPr>
              <a:t> Focus on long-term benefits to stay committed.</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Financial Concerns:</a:t>
            </a:r>
            <a:r>
              <a:rPr lang="en-US" sz="2499" u="none" strike="noStrike" spc="-22">
                <a:solidFill>
                  <a:srgbClr val="000000"/>
                </a:solidFill>
                <a:latin typeface="Montserrat"/>
                <a:ea typeface="Montserrat"/>
                <a:cs typeface="Montserrat"/>
                <a:sym typeface="Montserrat"/>
              </a:rPr>
              <a:t> Explore free or low-cost resources like community centers.</a:t>
            </a:r>
          </a:p>
        </p:txBody>
      </p:sp>
      <p:sp>
        <p:nvSpPr>
          <p:cNvPr id="5" name="TextBox 5"/>
          <p:cNvSpPr txBox="1"/>
          <p:nvPr/>
        </p:nvSpPr>
        <p:spPr>
          <a:xfrm>
            <a:off x="1028700" y="4022078"/>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000000"/>
                </a:solidFill>
                <a:latin typeface="Montserrat"/>
                <a:ea typeface="Montserrat"/>
                <a:cs typeface="Montserrat"/>
                <a:sym typeface="Montserrat"/>
              </a:rPr>
              <a:t>Addressing Common Challenges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4119" r="-55382"/>
            </a:stretch>
          </a:blipFill>
        </p:spPr>
      </p:sp>
      <p:sp>
        <p:nvSpPr>
          <p:cNvPr id="4" name="TextBox 4"/>
          <p:cNvSpPr txBox="1"/>
          <p:nvPr/>
        </p:nvSpPr>
        <p:spPr>
          <a:xfrm>
            <a:off x="1028700" y="5559612"/>
            <a:ext cx="7689357" cy="3028763"/>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000000"/>
                </a:solidFill>
                <a:latin typeface="Montserrat"/>
                <a:ea typeface="Montserrat"/>
                <a:cs typeface="Montserrat"/>
                <a:sym typeface="Montserrat"/>
              </a:rPr>
              <a:t>Your needs may change as you progress through menopause. Revisit your plan regularly to:</a:t>
            </a:r>
          </a:p>
          <a:p>
            <a:pPr marL="0" lvl="0" indent="0"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Add new strategies for emerging symptoms.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Adjust goals based on what’s working.</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Celebrate your successes.</a:t>
            </a:r>
          </a:p>
        </p:txBody>
      </p:sp>
      <p:sp>
        <p:nvSpPr>
          <p:cNvPr id="5" name="TextBox 5"/>
          <p:cNvSpPr txBox="1"/>
          <p:nvPr/>
        </p:nvSpPr>
        <p:spPr>
          <a:xfrm>
            <a:off x="1028700" y="1038225"/>
            <a:ext cx="7689357" cy="382288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000000"/>
                </a:solidFill>
                <a:latin typeface="Montserrat"/>
                <a:ea typeface="Montserrat"/>
                <a:cs typeface="Montserrat"/>
                <a:sym typeface="Montserrat"/>
              </a:rPr>
              <a:t>Adapting Your Plan Over 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6. Putting It All Together</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40920" r="-40920"/>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grpSp>
        <p:nvGrpSpPr>
          <p:cNvPr id="7" name="Group 7"/>
          <p:cNvGrpSpPr/>
          <p:nvPr/>
        </p:nvGrpSpPr>
        <p:grpSpPr>
          <a:xfrm>
            <a:off x="1028700" y="4652326"/>
            <a:ext cx="10185362" cy="2809693"/>
            <a:chOff x="0" y="0"/>
            <a:chExt cx="13580483" cy="3746257"/>
          </a:xfrm>
        </p:grpSpPr>
        <p:sp>
          <p:nvSpPr>
            <p:cNvPr id="8" name="TextBox 8"/>
            <p:cNvSpPr txBox="1"/>
            <p:nvPr/>
          </p:nvSpPr>
          <p:spPr>
            <a:xfrm>
              <a:off x="0" y="9525"/>
              <a:ext cx="13580483" cy="976593"/>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Symptom Management:</a:t>
              </a:r>
              <a:r>
                <a:rPr lang="en-US" sz="2499" spc="-22">
                  <a:solidFill>
                    <a:srgbClr val="000000"/>
                  </a:solidFill>
                  <a:latin typeface="Montserrat"/>
                  <a:ea typeface="Montserrat"/>
                  <a:cs typeface="Montserrat"/>
                  <a:sym typeface="Montserrat"/>
                </a:rPr>
                <a:t> Targeted treatments and interventions.</a:t>
              </a:r>
            </a:p>
          </p:txBody>
        </p:sp>
        <p:sp>
          <p:nvSpPr>
            <p:cNvPr id="9" name="TextBox 9"/>
            <p:cNvSpPr txBox="1"/>
            <p:nvPr/>
          </p:nvSpPr>
          <p:spPr>
            <a:xfrm>
              <a:off x="0" y="1419940"/>
              <a:ext cx="13580483" cy="483534"/>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Lifestyle Practices:</a:t>
              </a:r>
              <a:r>
                <a:rPr lang="en-US" sz="2499" spc="-22">
                  <a:solidFill>
                    <a:srgbClr val="000000"/>
                  </a:solidFill>
                  <a:latin typeface="Montserrat"/>
                  <a:ea typeface="Montserrat"/>
                  <a:cs typeface="Montserrat"/>
                  <a:sym typeface="Montserrat"/>
                </a:rPr>
                <a:t> Nutrition, exercise, and mindfulness.</a:t>
              </a:r>
            </a:p>
          </p:txBody>
        </p:sp>
        <p:sp>
          <p:nvSpPr>
            <p:cNvPr id="10" name="TextBox 10"/>
            <p:cNvSpPr txBox="1"/>
            <p:nvPr/>
          </p:nvSpPr>
          <p:spPr>
            <a:xfrm>
              <a:off x="0" y="2769665"/>
              <a:ext cx="13580483" cy="976593"/>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Ongoing Support:</a:t>
              </a:r>
              <a:r>
                <a:rPr lang="en-US" sz="2499" spc="-22">
                  <a:solidFill>
                    <a:srgbClr val="000000"/>
                  </a:solidFill>
                  <a:latin typeface="Montserrat"/>
                  <a:ea typeface="Montserrat"/>
                  <a:cs typeface="Montserrat"/>
                  <a:sym typeface="Montserrat"/>
                </a:rPr>
                <a:t> Healthcare providers, social networks, and self-reflection.</a:t>
              </a:r>
            </a:p>
          </p:txBody>
        </p:sp>
      </p:grpSp>
      <p:sp>
        <p:nvSpPr>
          <p:cNvPr id="11" name="TextBox 11"/>
          <p:cNvSpPr txBox="1"/>
          <p:nvPr/>
        </p:nvSpPr>
        <p:spPr>
          <a:xfrm>
            <a:off x="1028700" y="1228725"/>
            <a:ext cx="10185362" cy="2345914"/>
          </a:xfrm>
          <a:prstGeom prst="rect">
            <a:avLst/>
          </a:prstGeom>
        </p:spPr>
        <p:txBody>
          <a:bodyPr lIns="0" tIns="0" rIns="0" bIns="0" rtlCol="0" anchor="t">
            <a:spAutoFit/>
          </a:bodyPr>
          <a:lstStyle/>
          <a:p>
            <a:pPr marL="0" lvl="0" indent="0" algn="l">
              <a:lnSpc>
                <a:spcPts val="6140"/>
              </a:lnSpc>
              <a:spcBef>
                <a:spcPct val="0"/>
              </a:spcBef>
            </a:pPr>
            <a:r>
              <a:rPr lang="en-US" sz="6822" u="none" strike="noStrike" spc="-272">
                <a:solidFill>
                  <a:srgbClr val="000000"/>
                </a:solidFill>
                <a:latin typeface="Montserrat"/>
                <a:ea typeface="Montserrat"/>
                <a:cs typeface="Montserrat"/>
                <a:sym typeface="Montserrat"/>
              </a:rPr>
              <a:t>Components of a Comprehensive Care Plan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19200"/>
            <a:ext cx="16230600" cy="797769"/>
          </a:xfrm>
          <a:prstGeom prst="rect">
            <a:avLst/>
          </a:prstGeom>
        </p:spPr>
        <p:txBody>
          <a:bodyPr lIns="0" tIns="0" rIns="0" bIns="0" rtlCol="0" anchor="t">
            <a:spAutoFit/>
          </a:bodyPr>
          <a:lstStyle/>
          <a:p>
            <a:pPr marL="0" lvl="0" indent="0" algn="l">
              <a:lnSpc>
                <a:spcPts val="5874"/>
              </a:lnSpc>
              <a:spcBef>
                <a:spcPct val="0"/>
              </a:spcBef>
            </a:pPr>
            <a:r>
              <a:rPr lang="en-US" sz="6527" u="none" strike="noStrike" spc="-261">
                <a:solidFill>
                  <a:srgbClr val="000000"/>
                </a:solidFill>
                <a:latin typeface="Montserrat"/>
                <a:ea typeface="Montserrat"/>
                <a:cs typeface="Montserrat"/>
                <a:sym typeface="Montserrat"/>
              </a:rPr>
              <a:t>Tracking Your Progress</a:t>
            </a:r>
          </a:p>
        </p:txBody>
      </p:sp>
      <p:sp>
        <p:nvSpPr>
          <p:cNvPr id="3" name="TextBox 3"/>
          <p:cNvSpPr txBox="1"/>
          <p:nvPr/>
        </p:nvSpPr>
        <p:spPr>
          <a:xfrm>
            <a:off x="1028700" y="3046843"/>
            <a:ext cx="1623060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Create a simple tracker with columns for:</a:t>
            </a:r>
          </a:p>
        </p:txBody>
      </p:sp>
      <p:grpSp>
        <p:nvGrpSpPr>
          <p:cNvPr id="4" name="Group 4"/>
          <p:cNvGrpSpPr/>
          <p:nvPr/>
        </p:nvGrpSpPr>
        <p:grpSpPr>
          <a:xfrm>
            <a:off x="1028700" y="3807162"/>
            <a:ext cx="16230600" cy="2653018"/>
            <a:chOff x="0" y="0"/>
            <a:chExt cx="21640800" cy="3537357"/>
          </a:xfrm>
        </p:grpSpPr>
        <p:sp>
          <p:nvSpPr>
            <p:cNvPr id="5" name="TextBox 5"/>
            <p:cNvSpPr txBox="1"/>
            <p:nvPr/>
          </p:nvSpPr>
          <p:spPr>
            <a:xfrm>
              <a:off x="0" y="9525"/>
              <a:ext cx="21640800" cy="483534"/>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Date:</a:t>
              </a:r>
              <a:r>
                <a:rPr lang="en-US" sz="2499" spc="-22">
                  <a:solidFill>
                    <a:srgbClr val="000000"/>
                  </a:solidFill>
                  <a:latin typeface="Montserrat"/>
                  <a:ea typeface="Montserrat"/>
                  <a:cs typeface="Montserrat"/>
                  <a:sym typeface="Montserrat"/>
                </a:rPr>
                <a:t> Record daily or weekly observations.</a:t>
              </a:r>
            </a:p>
          </p:txBody>
        </p:sp>
        <p:sp>
          <p:nvSpPr>
            <p:cNvPr id="6" name="TextBox 6"/>
            <p:cNvSpPr txBox="1"/>
            <p:nvPr/>
          </p:nvSpPr>
          <p:spPr>
            <a:xfrm>
              <a:off x="0" y="1026306"/>
              <a:ext cx="21640800" cy="483534"/>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Symptom Intensity:</a:t>
              </a:r>
              <a:r>
                <a:rPr lang="en-US" sz="2499" spc="-22">
                  <a:solidFill>
                    <a:srgbClr val="000000"/>
                  </a:solidFill>
                  <a:latin typeface="Montserrat"/>
                  <a:ea typeface="Montserrat"/>
                  <a:cs typeface="Montserrat"/>
                  <a:sym typeface="Montserrat"/>
                </a:rPr>
                <a:t> Use a scale of 1–10.</a:t>
              </a:r>
            </a:p>
          </p:txBody>
        </p:sp>
        <p:sp>
          <p:nvSpPr>
            <p:cNvPr id="7" name="TextBox 7"/>
            <p:cNvSpPr txBox="1"/>
            <p:nvPr/>
          </p:nvSpPr>
          <p:spPr>
            <a:xfrm>
              <a:off x="0" y="2040065"/>
              <a:ext cx="21640800" cy="483534"/>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Actions Taken:</a:t>
              </a:r>
              <a:r>
                <a:rPr lang="en-US" sz="2499" spc="-22">
                  <a:solidFill>
                    <a:srgbClr val="000000"/>
                  </a:solidFill>
                  <a:latin typeface="Montserrat"/>
                  <a:ea typeface="Montserrat"/>
                  <a:cs typeface="Montserrat"/>
                  <a:sym typeface="Montserrat"/>
                </a:rPr>
                <a:t> Note interventions tried.</a:t>
              </a:r>
            </a:p>
          </p:txBody>
        </p:sp>
        <p:sp>
          <p:nvSpPr>
            <p:cNvPr id="8" name="TextBox 8"/>
            <p:cNvSpPr txBox="1"/>
            <p:nvPr/>
          </p:nvSpPr>
          <p:spPr>
            <a:xfrm>
              <a:off x="0" y="3053824"/>
              <a:ext cx="21640800" cy="483534"/>
            </a:xfrm>
            <a:prstGeom prst="rect">
              <a:avLst/>
            </a:prstGeom>
          </p:spPr>
          <p:txBody>
            <a:bodyPr lIns="0" tIns="0" rIns="0" bIns="0" rtlCol="0" anchor="t">
              <a:spAutoFit/>
            </a:bodyPr>
            <a:lstStyle/>
            <a:p>
              <a:pPr marL="0" lvl="0" indent="0" algn="l">
                <a:lnSpc>
                  <a:spcPts val="2999"/>
                </a:lnSpc>
              </a:pPr>
              <a:r>
                <a:rPr lang="en-US" sz="2499" b="1" spc="-22">
                  <a:solidFill>
                    <a:srgbClr val="000000"/>
                  </a:solidFill>
                  <a:latin typeface="Montserrat Bold"/>
                  <a:ea typeface="Montserrat Bold"/>
                  <a:cs typeface="Montserrat Bold"/>
                  <a:sym typeface="Montserrat Bold"/>
                </a:rPr>
                <a:t>Outcomes:</a:t>
              </a:r>
              <a:r>
                <a:rPr lang="en-US" sz="2499" spc="-22">
                  <a:solidFill>
                    <a:srgbClr val="000000"/>
                  </a:solidFill>
                  <a:latin typeface="Montserrat"/>
                  <a:ea typeface="Montserrat"/>
                  <a:cs typeface="Montserrat"/>
                  <a:sym typeface="Montserrat"/>
                </a:rPr>
                <a:t> Assess effectiveness.</a:t>
              </a:r>
            </a:p>
          </p:txBody>
        </p:sp>
      </p:grpSp>
      <p:sp>
        <p:nvSpPr>
          <p:cNvPr id="9" name="Freeform 9"/>
          <p:cNvSpPr/>
          <p:nvPr/>
        </p:nvSpPr>
        <p:spPr>
          <a:xfrm>
            <a:off x="10691336" y="0"/>
            <a:ext cx="7596664" cy="10287000"/>
          </a:xfrm>
          <a:custGeom>
            <a:avLst/>
            <a:gdLst/>
            <a:ahLst/>
            <a:cxnLst/>
            <a:rect l="l" t="t" r="r" b="b"/>
            <a:pathLst>
              <a:path w="7596664" h="10287000">
                <a:moveTo>
                  <a:pt x="0" y="0"/>
                </a:moveTo>
                <a:lnTo>
                  <a:pt x="7596664" y="0"/>
                </a:lnTo>
                <a:lnTo>
                  <a:pt x="7596664" y="10287000"/>
                </a:lnTo>
                <a:lnTo>
                  <a:pt x="0" y="10287000"/>
                </a:lnTo>
                <a:lnTo>
                  <a:pt x="0" y="0"/>
                </a:lnTo>
                <a:close/>
              </a:path>
            </a:pathLst>
          </a:custGeom>
          <a:blipFill>
            <a:blip r:embed="rId2"/>
            <a:stretch>
              <a:fillRect l="-76694" r="-26554"/>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TextBox 4"/>
          <p:cNvSpPr txBox="1"/>
          <p:nvPr/>
        </p:nvSpPr>
        <p:spPr>
          <a:xfrm>
            <a:off x="1028700" y="6785909"/>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Concern: Bone health and fatigue.</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Plan: Added strength training, Vitamin D supplements, and better hydration.</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Outcome: Improved energy levels and increased bone density over two years.</a:t>
            </a:r>
          </a:p>
        </p:txBody>
      </p:sp>
      <p:sp>
        <p:nvSpPr>
          <p:cNvPr id="5" name="TextBox 5"/>
          <p:cNvSpPr txBox="1"/>
          <p:nvPr/>
        </p:nvSpPr>
        <p:spPr>
          <a:xfrm>
            <a:off x="1028700" y="6141802"/>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b="1" u="none" strike="noStrike" spc="-22">
                <a:solidFill>
                  <a:srgbClr val="000000"/>
                </a:solidFill>
                <a:latin typeface="Montserrat Bold"/>
                <a:ea typeface="Montserrat Bold"/>
                <a:cs typeface="Montserrat Bold"/>
                <a:sym typeface="Montserrat Bold"/>
              </a:rPr>
              <a:t>Meet Maria:</a:t>
            </a:r>
          </a:p>
        </p:txBody>
      </p:sp>
      <p:sp>
        <p:nvSpPr>
          <p:cNvPr id="6" name="TextBox 6"/>
          <p:cNvSpPr txBox="1"/>
          <p:nvPr/>
        </p:nvSpPr>
        <p:spPr>
          <a:xfrm>
            <a:off x="1028700" y="4602816"/>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Case Study: Reviewing Success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368859"/>
            <a:ext cx="8115300" cy="3549281"/>
            <a:chOff x="0" y="0"/>
            <a:chExt cx="10820400" cy="4732375"/>
          </a:xfrm>
        </p:grpSpPr>
        <p:sp>
          <p:nvSpPr>
            <p:cNvPr id="3" name="TextBox 3"/>
            <p:cNvSpPr txBox="1"/>
            <p:nvPr/>
          </p:nvSpPr>
          <p:spPr>
            <a:xfrm>
              <a:off x="0" y="9525"/>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Individualized care empowers you to manage menopause confidently.</a:t>
              </a:r>
            </a:p>
          </p:txBody>
        </p:sp>
        <p:sp>
          <p:nvSpPr>
            <p:cNvPr id="4" name="TextBox 4"/>
            <p:cNvSpPr txBox="1"/>
            <p:nvPr/>
          </p:nvSpPr>
          <p:spPr>
            <a:xfrm>
              <a:off x="0" y="1912999"/>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Combining medical, lifestyle, and emotional strategies creates lasting benefits.</a:t>
              </a:r>
            </a:p>
          </p:txBody>
        </p:sp>
        <p:sp>
          <p:nvSpPr>
            <p:cNvPr id="5" name="TextBox 5"/>
            <p:cNvSpPr txBox="1"/>
            <p:nvPr/>
          </p:nvSpPr>
          <p:spPr>
            <a:xfrm>
              <a:off x="0" y="3755782"/>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000000"/>
                  </a:solidFill>
                  <a:latin typeface="Montserrat"/>
                  <a:ea typeface="Montserrat"/>
                  <a:cs typeface="Montserrat"/>
                  <a:sym typeface="Montserrat"/>
                </a:rPr>
                <a:t>Your journey is unique—celebrate progress and adapt your plan as needed.</a:t>
              </a:r>
            </a:p>
          </p:txBody>
        </p:sp>
      </p:grpSp>
      <p:sp>
        <p:nvSpPr>
          <p:cNvPr id="6" name="TextBox 6"/>
          <p:cNvSpPr txBox="1"/>
          <p:nvPr/>
        </p:nvSpPr>
        <p:spPr>
          <a:xfrm>
            <a:off x="1028700" y="1276350"/>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Key Takeaways</a:t>
            </a:r>
          </a:p>
        </p:txBody>
      </p:sp>
      <p:sp>
        <p:nvSpPr>
          <p:cNvPr id="7" name="Freeform 7"/>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1822584"/>
            <a:ext cx="75554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12: Individualized Care Plans</a:t>
            </a:r>
          </a:p>
        </p:txBody>
      </p:sp>
      <p:sp>
        <p:nvSpPr>
          <p:cNvPr id="7" name="TextBox 7"/>
          <p:cNvSpPr txBox="1"/>
          <p:nvPr/>
        </p:nvSpPr>
        <p:spPr>
          <a:xfrm>
            <a:off x="2443982" y="4747932"/>
            <a:ext cx="7555488" cy="395568"/>
          </a:xfrm>
          <a:prstGeom prst="rect">
            <a:avLst/>
          </a:prstGeom>
        </p:spPr>
        <p:txBody>
          <a:bodyPr lIns="0" tIns="0" rIns="0" bIns="0" rtlCol="0" anchor="t">
            <a:spAutoFit/>
          </a:bodyPr>
          <a:lstStyle/>
          <a:p>
            <a:pPr marL="0" lvl="0" indent="0" algn="l">
              <a:lnSpc>
                <a:spcPts val="3374"/>
              </a:lnSpc>
            </a:pPr>
            <a:r>
              <a:rPr lang="en-US" sz="2499" i="1" spc="-99">
                <a:solidFill>
                  <a:srgbClr val="171616"/>
                </a:solidFill>
                <a:latin typeface="Montserrat Italics"/>
                <a:ea typeface="Montserrat Italics"/>
                <a:cs typeface="Montserrat Italics"/>
                <a:sym typeface="Montserrat Italics"/>
              </a:rPr>
              <a:t>Tailoring Your Journey to Wellness</a:t>
            </a:r>
          </a:p>
        </p:txBody>
      </p:sp>
      <p:sp>
        <p:nvSpPr>
          <p:cNvPr id="8" name="TextBox 8"/>
          <p:cNvSpPr txBox="1"/>
          <p:nvPr/>
        </p:nvSpPr>
        <p:spPr>
          <a:xfrm>
            <a:off x="2443982" y="8033497"/>
            <a:ext cx="7555488" cy="1639420"/>
          </a:xfrm>
          <a:prstGeom prst="rect">
            <a:avLst/>
          </a:prstGeom>
        </p:spPr>
        <p:txBody>
          <a:bodyPr lIns="0" tIns="0" rIns="0" bIns="0" rtlCol="0" anchor="t">
            <a:spAutoFit/>
          </a:bodyPr>
          <a:lstStyle/>
          <a:p>
            <a:pPr marL="0" lvl="0" indent="0" algn="l">
              <a:lnSpc>
                <a:spcPts val="3374"/>
              </a:lnSpc>
            </a:pPr>
            <a:r>
              <a:rPr lang="en-US" sz="2499" b="1" u="none" strike="noStrike" spc="-99">
                <a:solidFill>
                  <a:srgbClr val="171616"/>
                </a:solidFill>
                <a:latin typeface="Montserrat Bold"/>
                <a:ea typeface="Montserrat Bold"/>
                <a:cs typeface="Montserrat Bold"/>
                <a:sym typeface="Montserrat Bold"/>
              </a:rPr>
              <a:t>Objective:</a:t>
            </a:r>
            <a:r>
              <a:rPr lang="en-US" sz="2499" u="none" strike="noStrike" spc="-99">
                <a:solidFill>
                  <a:srgbClr val="171616"/>
                </a:solidFill>
                <a:latin typeface="Montserrat"/>
                <a:ea typeface="Montserrat"/>
                <a:cs typeface="Montserrat"/>
                <a:sym typeface="Montserrat"/>
              </a:rPr>
              <a:t> Empower women to create personalized care plans that integrate medical, lifestyle, and emotional strategies for managing menopause.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1. Why Individualized Care Matters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8728157"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Understanding Individual Differences</a:t>
            </a:r>
          </a:p>
        </p:txBody>
      </p:sp>
      <p:sp>
        <p:nvSpPr>
          <p:cNvPr id="3" name="TextBox 3"/>
          <p:cNvSpPr txBox="1"/>
          <p:nvPr/>
        </p:nvSpPr>
        <p:spPr>
          <a:xfrm>
            <a:off x="1028700" y="4471197"/>
            <a:ext cx="8728157" cy="1285688"/>
          </a:xfrm>
          <a:prstGeom prst="rect">
            <a:avLst/>
          </a:prstGeom>
        </p:spPr>
        <p:txBody>
          <a:bodyPr lIns="0" tIns="0" rIns="0" bIns="0" rtlCol="0" anchor="t">
            <a:spAutoFit/>
          </a:bodyPr>
          <a:lstStyle/>
          <a:p>
            <a:pPr marL="0" lvl="0" indent="0" algn="l">
              <a:lnSpc>
                <a:spcPts val="3499"/>
              </a:lnSpc>
            </a:pPr>
            <a:r>
              <a:rPr lang="en-US" sz="2499" u="none" strike="noStrike" spc="-22">
                <a:solidFill>
                  <a:srgbClr val="000000"/>
                </a:solidFill>
                <a:latin typeface="Montserrat"/>
                <a:ea typeface="Montserrat"/>
                <a:cs typeface="Montserrat"/>
                <a:sym typeface="Montserrat"/>
              </a:rPr>
              <a:t>Menopause affects every woman differently. Factors like genetics, lifestyle, and pre-existing conditions mean there’s no one-size-fits-all solution.</a:t>
            </a:r>
          </a:p>
        </p:txBody>
      </p:sp>
      <p:sp>
        <p:nvSpPr>
          <p:cNvPr id="4" name="Freeform 4"/>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601" r="-2960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63592" r="-44177"/>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4890821"/>
            <a:ext cx="10300784"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Targeted symptom management.</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Enhanced quality of life.</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Greater confidence in navigating menopause.</a:t>
            </a:r>
          </a:p>
        </p:txBody>
      </p:sp>
      <p:sp>
        <p:nvSpPr>
          <p:cNvPr id="7" name="TextBox 7"/>
          <p:cNvSpPr txBox="1"/>
          <p:nvPr/>
        </p:nvSpPr>
        <p:spPr>
          <a:xfrm>
            <a:off x="1028700" y="3955130"/>
            <a:ext cx="10300784"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Creating an individualized plan ensures:</a:t>
            </a:r>
          </a:p>
        </p:txBody>
      </p:sp>
      <p:sp>
        <p:nvSpPr>
          <p:cNvPr id="8" name="TextBox 8"/>
          <p:cNvSpPr txBox="1"/>
          <p:nvPr/>
        </p:nvSpPr>
        <p:spPr>
          <a:xfrm>
            <a:off x="1028700" y="1276350"/>
            <a:ext cx="10300784"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The Benefits of Personalized Care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4659103"/>
            <a:ext cx="7530651" cy="269258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Medical Interventions:</a:t>
            </a:r>
            <a:r>
              <a:rPr lang="en-US" sz="2499" u="none" strike="noStrike" spc="-22">
                <a:solidFill>
                  <a:srgbClr val="000000"/>
                </a:solidFill>
                <a:latin typeface="Montserrat"/>
                <a:ea typeface="Montserrat"/>
                <a:cs typeface="Montserrat"/>
                <a:sym typeface="Montserrat"/>
              </a:rPr>
              <a:t> HRT, supplements, or medications for specific symptoms.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Lifestyle Changes:</a:t>
            </a:r>
            <a:r>
              <a:rPr lang="en-US" sz="2499" u="none" strike="noStrike" spc="-22">
                <a:solidFill>
                  <a:srgbClr val="000000"/>
                </a:solidFill>
                <a:latin typeface="Montserrat"/>
                <a:ea typeface="Montserrat"/>
                <a:cs typeface="Montserrat"/>
                <a:sym typeface="Montserrat"/>
              </a:rPr>
              <a:t> Diet, exercise, stress management tailored to individual needs.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Emotional Support:</a:t>
            </a:r>
            <a:r>
              <a:rPr lang="en-US" sz="2499" u="none" strike="noStrike" spc="-22">
                <a:solidFill>
                  <a:srgbClr val="000000"/>
                </a:solidFill>
                <a:latin typeface="Montserrat"/>
                <a:ea typeface="Montserrat"/>
                <a:cs typeface="Montserrat"/>
                <a:sym typeface="Montserrat"/>
              </a:rPr>
              <a:t> Therapy, mindfulness, and social connections.</a:t>
            </a:r>
          </a:p>
        </p:txBody>
      </p:sp>
      <p:sp>
        <p:nvSpPr>
          <p:cNvPr id="5" name="TextBox 5"/>
          <p:cNvSpPr txBox="1"/>
          <p:nvPr/>
        </p:nvSpPr>
        <p:spPr>
          <a:xfrm>
            <a:off x="1028700" y="3911847"/>
            <a:ext cx="7530651"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A successful care plan combines:</a:t>
            </a:r>
          </a:p>
        </p:txBody>
      </p:sp>
      <p:sp>
        <p:nvSpPr>
          <p:cNvPr id="6" name="TextBox 6"/>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Balancing Medical and Lifestyle Approaches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2. Creating a Care Plan</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TextBox 4"/>
          <p:cNvSpPr txBox="1"/>
          <p:nvPr/>
        </p:nvSpPr>
        <p:spPr>
          <a:xfrm>
            <a:off x="1028700" y="7235059"/>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Hot flashes or night sweats.</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Mood swings or anxiety.</a:t>
            </a:r>
          </a:p>
          <a:p>
            <a:pPr algn="l">
              <a:lnSpc>
                <a:spcPts val="2749"/>
              </a:lnSpc>
              <a:spcBef>
                <a:spcPct val="0"/>
              </a:spcBef>
            </a:pPr>
            <a:endParaRPr lang="en-US" sz="2499" u="none" strike="noStrike" spc="-22">
              <a:solidFill>
                <a:srgbClr val="000000"/>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Sleep disturbances or sexual health issues.</a:t>
            </a:r>
          </a:p>
        </p:txBody>
      </p:sp>
      <p:sp>
        <p:nvSpPr>
          <p:cNvPr id="5" name="TextBox 5"/>
          <p:cNvSpPr txBox="1"/>
          <p:nvPr/>
        </p:nvSpPr>
        <p:spPr>
          <a:xfrm>
            <a:off x="1028700" y="6566068"/>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000000"/>
                </a:solidFill>
                <a:latin typeface="Montserrat"/>
                <a:ea typeface="Montserrat"/>
                <a:cs typeface="Montserrat"/>
                <a:sym typeface="Montserrat"/>
              </a:rPr>
              <a:t>Write down the symptoms that affect you most. Examples:</a:t>
            </a:r>
          </a:p>
        </p:txBody>
      </p:sp>
      <p:sp>
        <p:nvSpPr>
          <p:cNvPr id="6" name="TextBox 6"/>
          <p:cNvSpPr txBox="1"/>
          <p:nvPr/>
        </p:nvSpPr>
        <p:spPr>
          <a:xfrm>
            <a:off x="1028700" y="4153666"/>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Step 1 – Identify Your Primary Concerns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891</Words>
  <Application>Microsoft Office PowerPoint</Application>
  <PresentationFormat>Custom</PresentationFormat>
  <Paragraphs>137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CM0012 Menopause Individualized Care Plans- Presentation</dc:title>
  <dc:creator>USER</dc:creator>
  <cp:lastModifiedBy>USER</cp:lastModifiedBy>
  <cp:revision>2</cp:revision>
  <dcterms:created xsi:type="dcterms:W3CDTF">2006-08-16T00:00:00Z</dcterms:created>
  <dcterms:modified xsi:type="dcterms:W3CDTF">2025-03-06T19:42:04Z</dcterms:modified>
  <dc:identifier>DAGeFUeTomw</dc:identifier>
</cp:coreProperties>
</file>