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7772400" cy="100584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anose="00000500000000000000" pitchFamily="2" charset="0"/>
      <p:regular r:id="rId19"/>
    </p:embeddedFont>
    <p:embeddedFont>
      <p:font typeface="Montserrat Bold" panose="00000800000000000000" pitchFamily="2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21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0" y="0"/>
                </a:moveTo>
                <a:lnTo>
                  <a:pt x="7772400" y="0"/>
                </a:lnTo>
                <a:lnTo>
                  <a:pt x="7772400" y="10058400"/>
                </a:lnTo>
                <a:lnTo>
                  <a:pt x="0" y="10058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7119" t="-1136" r="-49326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3623355" y="3267883"/>
            <a:ext cx="1901416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476250" y="747712"/>
            <a:ext cx="595360" cy="595360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0D0C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7772400" cy="3930011"/>
            <a:chOff x="0" y="0"/>
            <a:chExt cx="2709333" cy="136993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9333" cy="1369938"/>
            </a:xfrm>
            <a:custGeom>
              <a:avLst/>
              <a:gdLst/>
              <a:ahLst/>
              <a:cxnLst/>
              <a:rect l="l" t="t" r="r" b="b"/>
              <a:pathLst>
                <a:path w="2709333" h="1369938">
                  <a:moveTo>
                    <a:pt x="0" y="0"/>
                  </a:moveTo>
                  <a:lnTo>
                    <a:pt x="2709333" y="0"/>
                  </a:lnTo>
                  <a:lnTo>
                    <a:pt x="2709333" y="1369938"/>
                  </a:lnTo>
                  <a:lnTo>
                    <a:pt x="0" y="1369938"/>
                  </a:lnTo>
                  <a:close/>
                </a:path>
              </a:pathLst>
            </a:custGeom>
            <a:solidFill>
              <a:srgbClr val="D8D9D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709333" cy="1398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3863340"/>
            <a:ext cx="7772400" cy="230703"/>
            <a:chOff x="0" y="0"/>
            <a:chExt cx="2709333" cy="8041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9333" cy="80419"/>
            </a:xfrm>
            <a:custGeom>
              <a:avLst/>
              <a:gdLst/>
              <a:ahLst/>
              <a:cxnLst/>
              <a:rect l="l" t="t" r="r" b="b"/>
              <a:pathLst>
                <a:path w="2709333" h="80419">
                  <a:moveTo>
                    <a:pt x="0" y="0"/>
                  </a:moveTo>
                  <a:lnTo>
                    <a:pt x="2709333" y="0"/>
                  </a:lnTo>
                  <a:lnTo>
                    <a:pt x="2709333" y="80419"/>
                  </a:lnTo>
                  <a:lnTo>
                    <a:pt x="0" y="8041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709333" cy="1089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63922" y="1314498"/>
            <a:ext cx="6165678" cy="222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5"/>
              </a:lnSpc>
              <a:spcBef>
                <a:spcPct val="0"/>
              </a:spcBef>
            </a:pPr>
            <a:r>
              <a:rPr lang="en-US" sz="1289" spc="785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UNDERSTANDING AND MANAGING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71610" y="1413700"/>
            <a:ext cx="5914752" cy="1123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85"/>
              </a:lnSpc>
              <a:spcBef>
                <a:spcPct val="0"/>
              </a:spcBef>
            </a:pPr>
            <a:r>
              <a:rPr lang="en-US" sz="6560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MENOPAUSE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978527" y="3413235"/>
            <a:ext cx="2793873" cy="28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5"/>
              </a:lnSpc>
              <a:spcBef>
                <a:spcPct val="0"/>
              </a:spcBef>
            </a:pPr>
            <a:r>
              <a:rPr lang="en-US" sz="1689" spc="1028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WORKBOOK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D2CFCDE-53C0-467B-88E8-8B83EE167E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" y="7534305"/>
            <a:ext cx="2591993" cy="24191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2331"/>
            <a:ext cx="6217920" cy="46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4: Decision-Making in Menopause Management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467452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8: Prepare for a Doctor’s Appointment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Prompt: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Write down three questions or concerns to discuss with your healthcare provider.</a:t>
            </a:r>
          </a:p>
        </p:txBody>
      </p:sp>
      <p:sp>
        <p:nvSpPr>
          <p:cNvPr id="4" name="AutoShape 4"/>
          <p:cNvSpPr/>
          <p:nvPr/>
        </p:nvSpPr>
        <p:spPr>
          <a:xfrm>
            <a:off x="777240" y="673785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777240" y="716586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759388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802189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844990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887792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930593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374113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777240" y="416915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459716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502518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545319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588121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630922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288449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331251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5: Myths and Misconceptions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467452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9: Myth-Busting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Write down a misconception you’ve heard about menopause treatments and research the truth.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709624"/>
          <a:ext cx="6217920" cy="6819904"/>
        </p:xfrm>
        <a:graphic>
          <a:graphicData uri="http://schemas.openxmlformats.org/drawingml/2006/table">
            <a:tbl>
              <a:tblPr/>
              <a:tblGrid>
                <a:gridCol w="3108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136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Myth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Reality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136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Example: HRT causes cancer always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Risk is minimal for many women.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136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136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136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136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136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136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7136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7136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7136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7136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7136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87136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6: Reflection and Takeaways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467452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10: Treatment Goals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Prompt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Based on this module, what are your top three goals for managing menopause symptoms?</a:t>
            </a:r>
          </a:p>
        </p:txBody>
      </p:sp>
      <p:sp>
        <p:nvSpPr>
          <p:cNvPr id="4" name="AutoShape 4"/>
          <p:cNvSpPr/>
          <p:nvPr/>
        </p:nvSpPr>
        <p:spPr>
          <a:xfrm>
            <a:off x="777240" y="673785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777240" y="716586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759388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802189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844990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887792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930593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374113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777240" y="416915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459716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502518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545319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588121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630922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288449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331251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6: Reflection and Takeaways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467452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11: Personal Commitment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Prompt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Write a commitment to yourself about how you’ll approach menopause treatment options.</a:t>
            </a:r>
          </a:p>
        </p:txBody>
      </p:sp>
      <p:sp>
        <p:nvSpPr>
          <p:cNvPr id="4" name="AutoShape 4"/>
          <p:cNvSpPr/>
          <p:nvPr/>
        </p:nvSpPr>
        <p:spPr>
          <a:xfrm>
            <a:off x="777240" y="673785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777240" y="716586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759388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802189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844990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887792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930593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374113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777240" y="416915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459716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502518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545319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588121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630922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288449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331251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4650994"/>
            <a:ext cx="6217920" cy="2333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5000" u="none" strike="noStrike" spc="-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Module 3: Medical Approaches to Menopause Management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7253217"/>
            <a:ext cx="6217920" cy="1512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60"/>
              </a:lnSpc>
              <a:spcBef>
                <a:spcPct val="0"/>
              </a:spcBef>
            </a:pPr>
            <a:r>
              <a:rPr lang="en-US" sz="2050" b="1" u="none" strike="noStrike" spc="-1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Objective: </a:t>
            </a:r>
          </a:p>
          <a:p>
            <a:pPr marL="0" lvl="0" indent="0" algn="l">
              <a:lnSpc>
                <a:spcPts val="2460"/>
              </a:lnSpc>
              <a:spcBef>
                <a:spcPct val="0"/>
              </a:spcBef>
            </a:pPr>
            <a:r>
              <a:rPr lang="en-US" sz="2050" u="none" strike="noStrike" spc="-1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Help women understand and evaluate evidence-based medical treatments for menopause, including HRT, non-hormonal options, and advances in healthcare.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7772400" cy="4239967"/>
          </a:xfrm>
          <a:custGeom>
            <a:avLst/>
            <a:gdLst/>
            <a:ahLst/>
            <a:cxnLst/>
            <a:rect l="l" t="t" r="r" b="b"/>
            <a:pathLst>
              <a:path w="7772400" h="4239967">
                <a:moveTo>
                  <a:pt x="0" y="0"/>
                </a:moveTo>
                <a:lnTo>
                  <a:pt x="7772400" y="0"/>
                </a:lnTo>
                <a:lnTo>
                  <a:pt x="7772400" y="4239967"/>
                </a:lnTo>
                <a:lnTo>
                  <a:pt x="0" y="42399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066" b="-11066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2331"/>
            <a:ext cx="6217920" cy="46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1: Understanding Hormone Replacement Therapy (HRT)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34592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1: Pros and Cons of HRT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List the potential benefits and risks of HRT based on your research or experience.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539541"/>
          <a:ext cx="6217920" cy="6741617"/>
        </p:xfrm>
        <a:graphic>
          <a:graphicData uri="http://schemas.openxmlformats.org/drawingml/2006/table">
            <a:tbl>
              <a:tblPr/>
              <a:tblGrid>
                <a:gridCol w="3108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152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Benefits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Risks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3495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Example: Reduces hot flashes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Example: Slight increase in risk of blood clots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3495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495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3495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3495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3495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3495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2331"/>
            <a:ext cx="6217920" cy="46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1: Understanding Hormone Replacement Therapy (HRT)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461071"/>
            <a:ext cx="6217920" cy="63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2: Suitability for HRT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Prompt: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Reflect on whether HRT might be a good option for you.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7240" y="2366506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symptoms would you like HRT to address?</a:t>
            </a:r>
          </a:p>
        </p:txBody>
      </p:sp>
      <p:sp>
        <p:nvSpPr>
          <p:cNvPr id="5" name="AutoShape 5"/>
          <p:cNvSpPr/>
          <p:nvPr/>
        </p:nvSpPr>
        <p:spPr>
          <a:xfrm>
            <a:off x="777240" y="295565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38367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81168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23969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466771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509572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552374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777240" y="5888164"/>
            <a:ext cx="6217920" cy="425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Are there health factors that might influence your decision (e.g., family history of cancer)?</a:t>
            </a:r>
          </a:p>
        </p:txBody>
      </p:sp>
      <p:sp>
        <p:nvSpPr>
          <p:cNvPr id="13" name="AutoShape 13"/>
          <p:cNvSpPr/>
          <p:nvPr/>
        </p:nvSpPr>
        <p:spPr>
          <a:xfrm>
            <a:off x="777240" y="673785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716586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59388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802189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44990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887792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930593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2: Exploring Non-Hormonal Options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41196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3: Symptom Match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Match symptoms to appropriate non-hormonal treatments.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459543"/>
          <a:ext cx="6217920" cy="6821616"/>
        </p:xfrm>
        <a:graphic>
          <a:graphicData uri="http://schemas.openxmlformats.org/drawingml/2006/table">
            <a:tbl>
              <a:tblPr/>
              <a:tblGrid>
                <a:gridCol w="2072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3237"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Symptom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Non-Hormonal Option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Notes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2793"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r>
                        <a:rPr lang="en-US" sz="14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Hot Flashes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r>
                        <a:rPr lang="en-US" sz="14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SSRIs/SNRIs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r>
                        <a:rPr lang="en-US" sz="14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Discuss effectiveness with your doctor.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2793"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r>
                        <a:rPr lang="en-US" sz="14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Sleep Disturbances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r>
                        <a:rPr lang="en-US" sz="14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Gabapentin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r>
                        <a:rPr lang="en-US" sz="14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May also help with night sweats.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2793"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r>
                        <a:rPr lang="en-US" sz="14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Vaginal Dryness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r>
                        <a:rPr lang="en-US" sz="14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Non-hormonal moisturizers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r>
                        <a:rPr lang="en-US" sz="14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Regular use can improve comfort.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2: Exploring Non-Hormonal Options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97310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4: Reflection on Non-Hormonal Treatments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Prompt: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Have you tried any of these options? What was your experience?</a:t>
            </a:r>
          </a:p>
        </p:txBody>
      </p:sp>
      <p:sp>
        <p:nvSpPr>
          <p:cNvPr id="4" name="AutoShape 4"/>
          <p:cNvSpPr/>
          <p:nvPr/>
        </p:nvSpPr>
        <p:spPr>
          <a:xfrm>
            <a:off x="777240" y="673785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777240" y="716586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759388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802189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844990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887792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930593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374113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777240" y="416915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459716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502518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545319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588121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630922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288449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331251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2331"/>
            <a:ext cx="6217920" cy="46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3: Advances in Menopause-Related Healthcare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467452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5: Tracking Tools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Research apps or wearables for menopause tracking and list features that appeal to you.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595324"/>
          <a:ext cx="6217920" cy="6267448"/>
        </p:xfrm>
        <a:graphic>
          <a:graphicData uri="http://schemas.openxmlformats.org/drawingml/2006/table">
            <a:tbl>
              <a:tblPr/>
              <a:tblGrid>
                <a:gridCol w="2072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3431"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App/Tool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Features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Would You Use It? (Yes/No)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431"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r>
                        <a:rPr lang="en-US" sz="14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Example: Menopause AI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r>
                        <a:rPr lang="en-US" sz="14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Symptom tracker, insights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r>
                        <a:rPr lang="en-US" sz="14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431"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431"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3431"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3431"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3431"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3431"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2331"/>
            <a:ext cx="6217920" cy="46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3: Advances in Menopause-Related Healthcare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467452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6: Personalization Reflection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Prompt: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might advances in personalized medicine (e.g., genetic testing) benefit your menopause care?</a:t>
            </a:r>
          </a:p>
        </p:txBody>
      </p:sp>
      <p:sp>
        <p:nvSpPr>
          <p:cNvPr id="4" name="AutoShape 4"/>
          <p:cNvSpPr/>
          <p:nvPr/>
        </p:nvSpPr>
        <p:spPr>
          <a:xfrm>
            <a:off x="777240" y="673785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777240" y="716586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759388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802189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844990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887792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930593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374113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777240" y="416915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459716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502518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545319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588121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630922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288449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331251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2331"/>
            <a:ext cx="6217920" cy="46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4: Decision-Making in Menopause Management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467452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7: Treatment Comparison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Compare two treatment options you are considering.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595324"/>
          <a:ext cx="6217920" cy="6949092"/>
        </p:xfrm>
        <a:graphic>
          <a:graphicData uri="http://schemas.openxmlformats.org/drawingml/2006/table">
            <a:tbl>
              <a:tblPr/>
              <a:tblGrid>
                <a:gridCol w="155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3197"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Option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Benefits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Risks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Questions for Doctor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787"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r>
                        <a:rPr lang="en-US" sz="14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Example: HRT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r>
                        <a:rPr lang="en-US" sz="14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Reduces hot flashes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r>
                        <a:rPr lang="en-US" sz="14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Risk of blood clots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r>
                        <a:rPr lang="en-US" sz="14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 to manage side effects?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1528"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4145"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4145"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4145"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4145"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</Words>
  <Application>Microsoft Office PowerPoint</Application>
  <PresentationFormat>Custom</PresentationFormat>
  <Paragraphs>86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Montserrat</vt:lpstr>
      <vt:lpstr>Calibri</vt:lpstr>
      <vt:lpstr>Arial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W0003 Menopause Medical Approaches to Menopause Management(8.5 x 11 in)</dc:title>
  <cp:lastModifiedBy>USER</cp:lastModifiedBy>
  <cp:revision>2</cp:revision>
  <dcterms:created xsi:type="dcterms:W3CDTF">2006-08-16T00:00:00Z</dcterms:created>
  <dcterms:modified xsi:type="dcterms:W3CDTF">2025-03-06T18:38:05Z</dcterms:modified>
  <dc:identifier>DAGbbl8mT5w</dc:identifier>
</cp:coreProperties>
</file>