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7772400" cy="100584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</p:embeddedFont>
    <p:embeddedFont>
      <p:font typeface="Montserrat Bold" panose="00000800000000000000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119" t="-1136" r="-49326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3623355" y="3267883"/>
            <a:ext cx="190141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476250" y="747712"/>
            <a:ext cx="595360" cy="59536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0D0C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7772400" cy="3930011"/>
            <a:chOff x="0" y="0"/>
            <a:chExt cx="2709333" cy="13699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1369938"/>
            </a:xfrm>
            <a:custGeom>
              <a:avLst/>
              <a:gdLst/>
              <a:ahLst/>
              <a:cxnLst/>
              <a:rect l="l" t="t" r="r" b="b"/>
              <a:pathLst>
                <a:path w="2709333" h="1369938">
                  <a:moveTo>
                    <a:pt x="0" y="0"/>
                  </a:moveTo>
                  <a:lnTo>
                    <a:pt x="2709333" y="0"/>
                  </a:lnTo>
                  <a:lnTo>
                    <a:pt x="2709333" y="1369938"/>
                  </a:lnTo>
                  <a:lnTo>
                    <a:pt x="0" y="1369938"/>
                  </a:lnTo>
                  <a:close/>
                </a:path>
              </a:pathLst>
            </a:custGeom>
            <a:solidFill>
              <a:srgbClr val="D8D9D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709333" cy="1398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3863340"/>
            <a:ext cx="7772400" cy="230703"/>
            <a:chOff x="0" y="0"/>
            <a:chExt cx="2709333" cy="804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3" cy="80419"/>
            </a:xfrm>
            <a:custGeom>
              <a:avLst/>
              <a:gdLst/>
              <a:ahLst/>
              <a:cxnLst/>
              <a:rect l="l" t="t" r="r" b="b"/>
              <a:pathLst>
                <a:path w="2709333" h="80419">
                  <a:moveTo>
                    <a:pt x="0" y="0"/>
                  </a:moveTo>
                  <a:lnTo>
                    <a:pt x="2709333" y="0"/>
                  </a:lnTo>
                  <a:lnTo>
                    <a:pt x="2709333" y="80419"/>
                  </a:lnTo>
                  <a:lnTo>
                    <a:pt x="0" y="804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709333" cy="108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63922" y="1314498"/>
            <a:ext cx="6165678" cy="2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  <a:spcBef>
                <a:spcPct val="0"/>
              </a:spcBef>
            </a:pPr>
            <a:r>
              <a:rPr lang="en-US" sz="1289" spc="785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UNDERSTANDING AND MANAGING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1610" y="1413700"/>
            <a:ext cx="5914752" cy="112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5"/>
              </a:lnSpc>
              <a:spcBef>
                <a:spcPct val="0"/>
              </a:spcBef>
            </a:pPr>
            <a:r>
              <a:rPr lang="en-US" sz="656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MENOPAUSE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78527" y="3413235"/>
            <a:ext cx="2793873" cy="28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 spc="1028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WORKBOOK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304705-9984-4085-B544-CF6A9810FF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" y="7534305"/>
            <a:ext cx="2591993" cy="2419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4: Collaboration with Healthcare Providers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441863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8: Evaluating Options Together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After your appointment, reflect on: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248505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treatment options were recommended?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8852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3132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7413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1693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5973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02535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45336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777240" y="5877230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your next step in symptom management?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77240" y="651400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94201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37003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79804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22606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65407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08209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5: Building a Positive Mindset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37208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9: Gratitude and Positivity Journal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Each day, write one thing you are grateful for and one positive step you’ve taken.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250780"/>
          <a:ext cx="6217920" cy="6893712"/>
        </p:xfrm>
        <a:graphic>
          <a:graphicData uri="http://schemas.openxmlformats.org/drawingml/2006/table">
            <a:tbl>
              <a:tblPr/>
              <a:tblGrid>
                <a:gridCol w="191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40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Date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Gratitude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Positive Step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40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1/2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Supportive conversation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Walked for 20 minutes.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40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40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40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40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40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40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40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40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240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240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240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240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5: Building a Positive Mindset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37208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10: Motivational Statement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a statement about how you’ll approach menopause with positivity and resilience.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245770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288571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31372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74174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16975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59777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02578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45441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588242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31044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73845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16647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59448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02250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45112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887914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4605516"/>
            <a:ext cx="6217920" cy="1967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0"/>
              </a:lnSpc>
              <a:spcBef>
                <a:spcPct val="0"/>
              </a:spcBef>
            </a:pPr>
            <a:r>
              <a:rPr lang="en-US" sz="4300" u="none" strike="noStrike" spc="-17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Module 4: Managing Menopause Symptoms—An Empowering Guide for Women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8458200"/>
            <a:ext cx="6217920" cy="986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749" b="1" u="none" strike="noStrike" spc="-15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Objective: </a:t>
            </a:r>
          </a:p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749" u="none" strike="noStrike" spc="-15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Empower women to understand and manage menopausal symptoms through a combination of medical, lifestyle, and complementary strategies.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7772400" cy="4239967"/>
          </a:xfrm>
          <a:custGeom>
            <a:avLst/>
            <a:gdLst/>
            <a:ahLst/>
            <a:cxnLst/>
            <a:rect l="l" t="t" r="r" b="b"/>
            <a:pathLst>
              <a:path w="7772400" h="4239967">
                <a:moveTo>
                  <a:pt x="0" y="0"/>
                </a:moveTo>
                <a:lnTo>
                  <a:pt x="7772400" y="0"/>
                </a:lnTo>
                <a:lnTo>
                  <a:pt x="7772400" y="4239967"/>
                </a:lnTo>
                <a:lnTo>
                  <a:pt x="0" y="4239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66" b="-1106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7240" y="7162800"/>
            <a:ext cx="6217920" cy="1040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00"/>
              </a:lnSpc>
              <a:spcBef>
                <a:spcPct val="0"/>
              </a:spcBef>
            </a:pPr>
            <a:r>
              <a:rPr lang="en-US" sz="1750" spc="-15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workbook is designed to complement the module on </a:t>
            </a:r>
            <a:r>
              <a:rPr lang="en-US" sz="1750" b="1" spc="-15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Managing Menopause Symptoms</a:t>
            </a:r>
            <a:r>
              <a:rPr lang="en-US" sz="1750" spc="-15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offering practical exercises, reflection prompts, and tools for symptom management.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1: Symptom Awareness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7931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1: Daily Symptom Tracker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the table below to track your symptoms over a week.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404110"/>
          <a:ext cx="6217920" cy="6877050"/>
        </p:xfrm>
        <a:graphic>
          <a:graphicData uri="http://schemas.openxmlformats.org/drawingml/2006/table">
            <a:tbl>
              <a:tblPr/>
              <a:tblGrid>
                <a:gridCol w="124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7705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Date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Symptom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Intensity </a:t>
                      </a:r>
                      <a:endParaRPr lang="en-US" sz="1100"/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(1–10)</a:t>
                      </a:r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Trigger </a:t>
                      </a:r>
                      <a:endParaRPr lang="en-US" sz="1100"/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(if any)</a:t>
                      </a:r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1/1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Hot flashes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Stress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Lasted 5 minutes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1: Symptom Awareness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43664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2: Symptom Reflection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After a week of tracking, answer the following: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248505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Which symptoms are most frequent or intense?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8852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3132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7413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1693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5973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02535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45336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777240" y="5877230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there specific triggers you noticed?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77240" y="651400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94201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37003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79804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22606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65407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08209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2: Exploring Solutions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37208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3: Matching Symptoms to Solutions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Match your symptoms to the strategies you’ve tried or want to explore.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250780"/>
          <a:ext cx="6217921" cy="6947542"/>
        </p:xfrm>
        <a:graphic>
          <a:graphicData uri="http://schemas.openxmlformats.org/drawingml/2006/table">
            <a:tbl>
              <a:tblPr/>
              <a:tblGrid>
                <a:gridCol w="136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7686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Symptom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Strategy Tried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New Strategy to Explore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992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Hot flashes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Cooling pillow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Acupuncture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Interested in natural options.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92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Sleep disturbances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Herbal tea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CBT for insomnia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Need to research therapists.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2: Exploring Solutions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41179"/>
            <a:ext cx="6217920" cy="1064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4: Brainstorming Relief Options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List three strategies for your top two symptoms.</a:t>
            </a:r>
          </a:p>
          <a:p>
            <a:pPr algn="l">
              <a:lnSpc>
                <a:spcPts val="1799"/>
              </a:lnSpc>
            </a:pPr>
            <a:endParaRPr lang="en-US" sz="1499" spc="-13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23848" lvl="1" indent="-161924" algn="l">
              <a:lnSpc>
                <a:spcPts val="1799"/>
              </a:lnSpc>
              <a:spcBef>
                <a:spcPct val="0"/>
              </a:spcBef>
              <a:buFont typeface="Arial"/>
              <a:buChar char="•"/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Symptom 1:</a:t>
            </a:r>
          </a:p>
        </p:txBody>
      </p:sp>
      <p:sp>
        <p:nvSpPr>
          <p:cNvPr id="4" name="AutoShape 4"/>
          <p:cNvSpPr/>
          <p:nvPr/>
        </p:nvSpPr>
        <p:spPr>
          <a:xfrm>
            <a:off x="2376488" y="2343826"/>
            <a:ext cx="4618672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279150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777240" y="3005813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2" indent="-215899" algn="l">
              <a:lnSpc>
                <a:spcPts val="1799"/>
              </a:lnSpc>
              <a:spcBef>
                <a:spcPct val="0"/>
              </a:spcBef>
              <a:buFont typeface="Arial"/>
              <a:buChar char="⚬"/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Strategy 1:</a:t>
            </a:r>
          </a:p>
        </p:txBody>
      </p:sp>
      <p:sp>
        <p:nvSpPr>
          <p:cNvPr id="7" name="AutoShape 7"/>
          <p:cNvSpPr/>
          <p:nvPr/>
        </p:nvSpPr>
        <p:spPr>
          <a:xfrm>
            <a:off x="2376488" y="3182026"/>
            <a:ext cx="4618672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364258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777240" y="3856900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2" indent="-215899" algn="l">
              <a:lnSpc>
                <a:spcPts val="1799"/>
              </a:lnSpc>
              <a:spcBef>
                <a:spcPct val="0"/>
              </a:spcBef>
              <a:buFont typeface="Arial"/>
              <a:buChar char="⚬"/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Strategy 2:</a:t>
            </a:r>
          </a:p>
        </p:txBody>
      </p:sp>
      <p:sp>
        <p:nvSpPr>
          <p:cNvPr id="10" name="AutoShape 10"/>
          <p:cNvSpPr/>
          <p:nvPr/>
        </p:nvSpPr>
        <p:spPr>
          <a:xfrm>
            <a:off x="777240" y="449367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2376488" y="4033112"/>
            <a:ext cx="4618672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777240" y="4707987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2" indent="-215899" algn="l">
              <a:lnSpc>
                <a:spcPts val="1799"/>
              </a:lnSpc>
              <a:spcBef>
                <a:spcPct val="0"/>
              </a:spcBef>
              <a:buFont typeface="Arial"/>
              <a:buChar char="⚬"/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Strategy 3: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77240" y="534476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2376488" y="4897086"/>
            <a:ext cx="4618672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777240" y="5644798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48" lvl="1" indent="-161924" algn="l">
              <a:lnSpc>
                <a:spcPts val="1799"/>
              </a:lnSpc>
              <a:buFont typeface="Arial"/>
              <a:buChar char="•"/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Symptom 2:</a:t>
            </a:r>
          </a:p>
        </p:txBody>
      </p:sp>
      <p:sp>
        <p:nvSpPr>
          <p:cNvPr id="16" name="AutoShape 16"/>
          <p:cNvSpPr/>
          <p:nvPr/>
        </p:nvSpPr>
        <p:spPr>
          <a:xfrm>
            <a:off x="2376488" y="5792436"/>
            <a:ext cx="4618672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624011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777240" y="6454423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2" indent="-215899" algn="l">
              <a:lnSpc>
                <a:spcPts val="1799"/>
              </a:lnSpc>
              <a:spcBef>
                <a:spcPct val="0"/>
              </a:spcBef>
              <a:buFont typeface="Arial"/>
              <a:buChar char="⚬"/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Strategy 1:</a:t>
            </a:r>
          </a:p>
        </p:txBody>
      </p:sp>
      <p:sp>
        <p:nvSpPr>
          <p:cNvPr id="19" name="AutoShape 19"/>
          <p:cNvSpPr/>
          <p:nvPr/>
        </p:nvSpPr>
        <p:spPr>
          <a:xfrm>
            <a:off x="2376488" y="6672098"/>
            <a:ext cx="4618672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777240" y="709119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TextBox 21"/>
          <p:cNvSpPr txBox="1"/>
          <p:nvPr/>
        </p:nvSpPr>
        <p:spPr>
          <a:xfrm>
            <a:off x="777240" y="7305510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2" indent="-215899" algn="l">
              <a:lnSpc>
                <a:spcPts val="1799"/>
              </a:lnSpc>
              <a:spcBef>
                <a:spcPct val="0"/>
              </a:spcBef>
              <a:buFont typeface="Arial"/>
              <a:buChar char="⚬"/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Strategy 2:</a:t>
            </a:r>
          </a:p>
        </p:txBody>
      </p:sp>
      <p:sp>
        <p:nvSpPr>
          <p:cNvPr id="22" name="AutoShape 22"/>
          <p:cNvSpPr/>
          <p:nvPr/>
        </p:nvSpPr>
        <p:spPr>
          <a:xfrm>
            <a:off x="777240" y="794228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2376488" y="7523184"/>
            <a:ext cx="4618672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TextBox 24"/>
          <p:cNvSpPr txBox="1"/>
          <p:nvPr/>
        </p:nvSpPr>
        <p:spPr>
          <a:xfrm>
            <a:off x="777240" y="8156597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2" indent="-215899" algn="l">
              <a:lnSpc>
                <a:spcPts val="1799"/>
              </a:lnSpc>
              <a:spcBef>
                <a:spcPct val="0"/>
              </a:spcBef>
              <a:buFont typeface="Arial"/>
              <a:buChar char="⚬"/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Strategy 3:</a:t>
            </a:r>
          </a:p>
        </p:txBody>
      </p:sp>
      <p:sp>
        <p:nvSpPr>
          <p:cNvPr id="25" name="AutoShape 25"/>
          <p:cNvSpPr/>
          <p:nvPr/>
        </p:nvSpPr>
        <p:spPr>
          <a:xfrm>
            <a:off x="777240" y="879337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2376488" y="8367828"/>
            <a:ext cx="4618672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3: Lifestyle Adjustments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5407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5: My Lifestyle Plan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Choose one adjustment for each category to try for the next week.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378392"/>
          <a:ext cx="6217920" cy="6902766"/>
        </p:xfrm>
        <a:graphic>
          <a:graphicData uri="http://schemas.openxmlformats.org/drawingml/2006/table">
            <a:tbl>
              <a:tblPr/>
              <a:tblGrid>
                <a:gridCol w="191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119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Category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Adjustment to Try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8549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Nutrition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_________________________________________________________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8549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Exercise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_________________________________________________________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8549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Stress Management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_________________________________________________________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3: Lifestyle Adjustments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441863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6: Reflection on Lifestyle Changes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After a week, reflect on: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248505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worked well for you?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8852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3132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7413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1693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5973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02535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45336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777240" y="5877230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challenges did you encounter?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77240" y="651400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94201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37003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79804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22606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65407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08209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4: Collaboration with Healthcare Providers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5407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7: Preparing for Your Appointment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down three questions or concerns to discuss with your doctor.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257200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300001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42802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85604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28405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71207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14008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56871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599672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42474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85275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28077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70878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13680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56542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899344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Custom</PresentationFormat>
  <Paragraphs>101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Montserrat</vt:lpstr>
      <vt:lpstr>Calibri</vt:lpstr>
      <vt:lpstr>Arial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W0004 Menopause Managing Menopause Symptoms (8.5 x 11 in)</dc:title>
  <cp:lastModifiedBy>USER</cp:lastModifiedBy>
  <cp:revision>2</cp:revision>
  <dcterms:created xsi:type="dcterms:W3CDTF">2006-08-16T00:00:00Z</dcterms:created>
  <dcterms:modified xsi:type="dcterms:W3CDTF">2025-03-06T18:38:47Z</dcterms:modified>
  <dc:identifier>DAGbiJ3iW3w</dc:identifier>
</cp:coreProperties>
</file>