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7772400" cy="100584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" panose="00000500000000000000" pitchFamily="2" charset="0"/>
      <p:regular r:id="rId21"/>
    </p:embeddedFont>
    <p:embeddedFont>
      <p:font typeface="Montserrat Bold" panose="00000800000000000000" pitchFamily="2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21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0" y="0"/>
                </a:moveTo>
                <a:lnTo>
                  <a:pt x="7772400" y="0"/>
                </a:lnTo>
                <a:lnTo>
                  <a:pt x="7772400" y="10058400"/>
                </a:lnTo>
                <a:lnTo>
                  <a:pt x="0" y="10058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7119" t="-1136" r="-49326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3623355" y="3267883"/>
            <a:ext cx="1901416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476250" y="747712"/>
            <a:ext cx="595360" cy="595360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0D0C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7772400" cy="3930011"/>
            <a:chOff x="0" y="0"/>
            <a:chExt cx="2709333" cy="136993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9333" cy="1369938"/>
            </a:xfrm>
            <a:custGeom>
              <a:avLst/>
              <a:gdLst/>
              <a:ahLst/>
              <a:cxnLst/>
              <a:rect l="l" t="t" r="r" b="b"/>
              <a:pathLst>
                <a:path w="2709333" h="1369938">
                  <a:moveTo>
                    <a:pt x="0" y="0"/>
                  </a:moveTo>
                  <a:lnTo>
                    <a:pt x="2709333" y="0"/>
                  </a:lnTo>
                  <a:lnTo>
                    <a:pt x="2709333" y="1369938"/>
                  </a:lnTo>
                  <a:lnTo>
                    <a:pt x="0" y="1369938"/>
                  </a:lnTo>
                  <a:close/>
                </a:path>
              </a:pathLst>
            </a:custGeom>
            <a:solidFill>
              <a:srgbClr val="D8D9D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709333" cy="1398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3863340"/>
            <a:ext cx="7772400" cy="230703"/>
            <a:chOff x="0" y="0"/>
            <a:chExt cx="2709333" cy="8041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9333" cy="80419"/>
            </a:xfrm>
            <a:custGeom>
              <a:avLst/>
              <a:gdLst/>
              <a:ahLst/>
              <a:cxnLst/>
              <a:rect l="l" t="t" r="r" b="b"/>
              <a:pathLst>
                <a:path w="2709333" h="80419">
                  <a:moveTo>
                    <a:pt x="0" y="0"/>
                  </a:moveTo>
                  <a:lnTo>
                    <a:pt x="2709333" y="0"/>
                  </a:lnTo>
                  <a:lnTo>
                    <a:pt x="2709333" y="80419"/>
                  </a:lnTo>
                  <a:lnTo>
                    <a:pt x="0" y="8041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709333" cy="1089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63922" y="1314498"/>
            <a:ext cx="6165678" cy="222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5"/>
              </a:lnSpc>
              <a:spcBef>
                <a:spcPct val="0"/>
              </a:spcBef>
            </a:pPr>
            <a:r>
              <a:rPr lang="en-US" sz="1289" spc="785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UNDERSTANDING AND MANAGING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71610" y="1413700"/>
            <a:ext cx="5914752" cy="1123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85"/>
              </a:lnSpc>
              <a:spcBef>
                <a:spcPct val="0"/>
              </a:spcBef>
            </a:pPr>
            <a:r>
              <a:rPr lang="en-US" sz="6560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MENOPAUSE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978527" y="3413235"/>
            <a:ext cx="2793873" cy="28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5"/>
              </a:lnSpc>
              <a:spcBef>
                <a:spcPct val="0"/>
              </a:spcBef>
            </a:pPr>
            <a:r>
              <a:rPr lang="en-US" sz="1689" spc="1028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WORKBOOK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EE1E360-11EF-45F0-858A-F768B3C402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" y="7534305"/>
            <a:ext cx="2591993" cy="24191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3: Relaxation and Stress Reduction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28206"/>
            <a:ext cx="6217920" cy="63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8: Pre-Sleep Journal Prompts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Use these prompts to clear your mind before bed.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7240" y="2248505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positive events happened today?</a:t>
            </a:r>
          </a:p>
        </p:txBody>
      </p:sp>
      <p:sp>
        <p:nvSpPr>
          <p:cNvPr id="5" name="AutoShape 5"/>
          <p:cNvSpPr/>
          <p:nvPr/>
        </p:nvSpPr>
        <p:spPr>
          <a:xfrm>
            <a:off x="777240" y="288528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31329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74130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16932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459733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502535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545336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777240" y="5820080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can I let go of before sleep?</a:t>
            </a:r>
          </a:p>
        </p:txBody>
      </p:sp>
      <p:sp>
        <p:nvSpPr>
          <p:cNvPr id="13" name="AutoShape 13"/>
          <p:cNvSpPr/>
          <p:nvPr/>
        </p:nvSpPr>
        <p:spPr>
          <a:xfrm>
            <a:off x="777240" y="645685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688486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31288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774089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16891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859692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902494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3: Relaxation and Stress Reduction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28206"/>
            <a:ext cx="6217920" cy="63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9: Reflection on Relaxation Techniques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Prompt: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7240" y="2248505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Which relaxation techniques helped you unwind the most?</a:t>
            </a:r>
          </a:p>
        </p:txBody>
      </p:sp>
      <p:sp>
        <p:nvSpPr>
          <p:cNvPr id="5" name="AutoShape 5"/>
          <p:cNvSpPr/>
          <p:nvPr/>
        </p:nvSpPr>
        <p:spPr>
          <a:xfrm>
            <a:off x="777240" y="288528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31329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74130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16932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459733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502535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545336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777240" y="5820080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does journaling impact your ability to fall asleep?</a:t>
            </a:r>
          </a:p>
        </p:txBody>
      </p:sp>
      <p:sp>
        <p:nvSpPr>
          <p:cNvPr id="13" name="AutoShape 13"/>
          <p:cNvSpPr/>
          <p:nvPr/>
        </p:nvSpPr>
        <p:spPr>
          <a:xfrm>
            <a:off x="777240" y="645685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688486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31288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774089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16891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859692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902494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2331"/>
            <a:ext cx="6217920" cy="46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4: Exploring Medical and Non-Medical Options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404121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10: Medical Sleep Aid Tracker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If using medical or herbal sleep aids, track their effectiveness.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474843"/>
          <a:ext cx="6217921" cy="6216362"/>
        </p:xfrm>
        <a:graphic>
          <a:graphicData uri="http://schemas.openxmlformats.org/drawingml/2006/table">
            <a:tbl>
              <a:tblPr/>
              <a:tblGrid>
                <a:gridCol w="136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4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3451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Sleep Aid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Dosage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Effectiveness (1–10)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Notes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451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Example: Melatonin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mg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Felt groggy in the morning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91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91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491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491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491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491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2331"/>
            <a:ext cx="6217920" cy="46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4: Exploring Medical and Non-Medical Options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404121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11: Questions for Your Doctor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Write down questions to discuss with your healthcare provider about managing sleep disturbances.</a:t>
            </a:r>
          </a:p>
        </p:txBody>
      </p:sp>
      <p:sp>
        <p:nvSpPr>
          <p:cNvPr id="4" name="AutoShape 4"/>
          <p:cNvSpPr/>
          <p:nvPr/>
        </p:nvSpPr>
        <p:spPr>
          <a:xfrm>
            <a:off x="777240" y="264110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777240" y="306912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49713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92515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35316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478117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520919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563781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777240" y="606583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649384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692186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34987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777789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20590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863453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906254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5: Reviewing the Module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56263"/>
            <a:ext cx="6217920" cy="63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12: Reviewing Key Concepts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Questions: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7240" y="2271224"/>
            <a:ext cx="6217920" cy="425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are the most common causes of sleep disturbances during menopause?</a:t>
            </a:r>
          </a:p>
        </p:txBody>
      </p:sp>
      <p:sp>
        <p:nvSpPr>
          <p:cNvPr id="5" name="AutoShape 5"/>
          <p:cNvSpPr/>
          <p:nvPr/>
        </p:nvSpPr>
        <p:spPr>
          <a:xfrm>
            <a:off x="777240" y="301445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44246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87048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29849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777240" y="4722360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can a consistent bedtime routine improve sleep quality?</a:t>
            </a:r>
          </a:p>
        </p:txBody>
      </p:sp>
      <p:sp>
        <p:nvSpPr>
          <p:cNvPr id="10" name="AutoShape 10"/>
          <p:cNvSpPr/>
          <p:nvPr/>
        </p:nvSpPr>
        <p:spPr>
          <a:xfrm>
            <a:off x="777240" y="535913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578714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777240" y="621516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664317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777240" y="7067041"/>
            <a:ext cx="6217920" cy="425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role do medical and non-medical interventions play in managing sleep disruptions?</a:t>
            </a:r>
          </a:p>
        </p:txBody>
      </p:sp>
      <p:sp>
        <p:nvSpPr>
          <p:cNvPr id="15" name="AutoShape 15"/>
          <p:cNvSpPr/>
          <p:nvPr/>
        </p:nvSpPr>
        <p:spPr>
          <a:xfrm>
            <a:off x="777240" y="791672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834474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77275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920077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5: Reviewing the Module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206665"/>
            <a:ext cx="6217920" cy="1490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13: Personal Commitment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Prompt: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Write a statement about how you’ll prioritize better sleep habits moving forward.</a:t>
            </a: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Example: “I commit to maintaining a consistent bedtime routine, practicing relaxation techniques, and seeking support for sleep disturbances to improve my overall well-being.”</a:t>
            </a:r>
          </a:p>
        </p:txBody>
      </p:sp>
      <p:sp>
        <p:nvSpPr>
          <p:cNvPr id="4" name="AutoShape 4"/>
          <p:cNvSpPr/>
          <p:nvPr/>
        </p:nvSpPr>
        <p:spPr>
          <a:xfrm>
            <a:off x="777240" y="305376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777240" y="348177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90979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433841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76643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519444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562245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605108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777240" y="647909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690711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733512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76375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819176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61978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904779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4941070"/>
            <a:ext cx="6217920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5000" u="none" strike="noStrike" spc="-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Module 8: Sleep and Menopause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6531311"/>
            <a:ext cx="6217920" cy="147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9"/>
              </a:lnSpc>
            </a:pPr>
            <a:r>
              <a:rPr lang="en-US" sz="1749" b="1" spc="-15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Objective</a:t>
            </a:r>
          </a:p>
          <a:p>
            <a:pPr algn="l">
              <a:lnSpc>
                <a:spcPts val="2099"/>
              </a:lnSpc>
            </a:pPr>
            <a:endParaRPr lang="en-US" sz="1749" b="1" spc="-15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2099"/>
              </a:lnSpc>
              <a:spcBef>
                <a:spcPct val="0"/>
              </a:spcBef>
            </a:pPr>
            <a:r>
              <a:rPr lang="en-US" sz="1749" spc="-1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Help users understand sleep disruptions during menopause and implement strategies to improve sleep quality, including medical options, sleep hygiene, and relaxation techniques.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7772400" cy="4239967"/>
          </a:xfrm>
          <a:custGeom>
            <a:avLst/>
            <a:gdLst/>
            <a:ahLst/>
            <a:cxnLst/>
            <a:rect l="l" t="t" r="r" b="b"/>
            <a:pathLst>
              <a:path w="7772400" h="4239967">
                <a:moveTo>
                  <a:pt x="0" y="0"/>
                </a:moveTo>
                <a:lnTo>
                  <a:pt x="7772400" y="0"/>
                </a:lnTo>
                <a:lnTo>
                  <a:pt x="7772400" y="4239967"/>
                </a:lnTo>
                <a:lnTo>
                  <a:pt x="0" y="42399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066" b="-11066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1: Understanding Sleep Disruptions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36870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1: Sleep Diary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Record your nightly sleep patterns, including bedtime, wake-up time, and disturbances.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445692"/>
          <a:ext cx="6217919" cy="6914018"/>
        </p:xfrm>
        <a:graphic>
          <a:graphicData uri="http://schemas.openxmlformats.org/drawingml/2006/table">
            <a:tbl>
              <a:tblPr/>
              <a:tblGrid>
                <a:gridCol w="1110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6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96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16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21991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Date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Bedtime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Wake-Up Time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Sleep Quality (1–10)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Disturbances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Notes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4363"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Example: Monday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10:00 PM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6:30 AM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Night sweats, anxiety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Felt groggy all morning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6916"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6916"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6916"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6916"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1: Understanding Sleep Disruptions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28206"/>
            <a:ext cx="6217920" cy="63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2: Reflection on Sleep Patterns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Prompt: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After one week, answer the following: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7240" y="2248505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time of night are you most likely to wake up?</a:t>
            </a:r>
          </a:p>
        </p:txBody>
      </p:sp>
      <p:sp>
        <p:nvSpPr>
          <p:cNvPr id="5" name="AutoShape 5"/>
          <p:cNvSpPr/>
          <p:nvPr/>
        </p:nvSpPr>
        <p:spPr>
          <a:xfrm>
            <a:off x="777240" y="288528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31329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74130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16932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459733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502535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545336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777240" y="5877230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Are there recurring factors disrupting your sleep?</a:t>
            </a:r>
          </a:p>
        </p:txBody>
      </p:sp>
      <p:sp>
        <p:nvSpPr>
          <p:cNvPr id="13" name="AutoShape 13"/>
          <p:cNvSpPr/>
          <p:nvPr/>
        </p:nvSpPr>
        <p:spPr>
          <a:xfrm>
            <a:off x="777240" y="651400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694201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37003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779804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22606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865407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908209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1: Understanding Sleep Disruptions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221750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3: Sleep Symptom Match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Match common sleep disturbances to their potential causes and solutions.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324641"/>
          <a:ext cx="6217920" cy="6667267"/>
        </p:xfrm>
        <a:graphic>
          <a:graphicData uri="http://schemas.openxmlformats.org/drawingml/2006/table">
            <a:tbl>
              <a:tblPr/>
              <a:tblGrid>
                <a:gridCol w="1919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5247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Symptom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Possible Cause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Potential Solution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095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Example: Night sweats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Hormonal fluctuations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Cooling pillow, lightweight bedding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1985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1985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1985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1985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1985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2: Sleep Hygiene Practices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221750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4: Bedtime Routine Planner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Create a nightly routine to signal your body it’s time for sleep.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356557"/>
          <a:ext cx="6217920" cy="6741243"/>
        </p:xfrm>
        <a:graphic>
          <a:graphicData uri="http://schemas.openxmlformats.org/drawingml/2006/table">
            <a:tbl>
              <a:tblPr/>
              <a:tblGrid>
                <a:gridCol w="1919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912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Time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Activity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Why It Helps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263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Example: 9:30 PM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Turn off screens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Reduces blue light exposure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724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724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4724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4724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4724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4724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4724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2: Sleep Hygiene Practices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221750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5: Sleep Environment Audit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Assess your bedroom setup and make adjustments to improve comfort.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216272"/>
          <a:ext cx="6217920" cy="6997410"/>
        </p:xfrm>
        <a:graphic>
          <a:graphicData uri="http://schemas.openxmlformats.org/drawingml/2006/table">
            <a:tbl>
              <a:tblPr/>
              <a:tblGrid>
                <a:gridCol w="1919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3182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Factor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Current State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Improvements Needed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182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Room temperature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Warm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Use a fan or adjust thermostat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182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Bedding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Too heavy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Switch to breathable fabrics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644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4644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4644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4644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4644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4644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2: Sleep Hygiene Practices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28206"/>
            <a:ext cx="6217920" cy="63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6: Reflection on Sleep Hygiene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Prompt: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7240" y="2142049"/>
            <a:ext cx="6217920" cy="425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changes to your bedtime routine or sleep environment made the biggest difference?</a:t>
            </a:r>
          </a:p>
        </p:txBody>
      </p:sp>
      <p:sp>
        <p:nvSpPr>
          <p:cNvPr id="5" name="AutoShape 5"/>
          <p:cNvSpPr/>
          <p:nvPr/>
        </p:nvSpPr>
        <p:spPr>
          <a:xfrm>
            <a:off x="777240" y="293850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36652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79453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22255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465056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507858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550659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777240" y="5877230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Are there additional adjustments you’d like to try?</a:t>
            </a:r>
          </a:p>
        </p:txBody>
      </p:sp>
      <p:sp>
        <p:nvSpPr>
          <p:cNvPr id="13" name="AutoShape 13"/>
          <p:cNvSpPr/>
          <p:nvPr/>
        </p:nvSpPr>
        <p:spPr>
          <a:xfrm>
            <a:off x="777240" y="645685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688486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31288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774089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16891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859692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902494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3: Relaxation and Stress Reduction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221750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7: Relaxation Techniques Log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Record relaxation exercises you try before bed and their effects.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216272"/>
          <a:ext cx="6217921" cy="6914599"/>
        </p:xfrm>
        <a:graphic>
          <a:graphicData uri="http://schemas.openxmlformats.org/drawingml/2006/table">
            <a:tbl>
              <a:tblPr/>
              <a:tblGrid>
                <a:gridCol w="136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4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3208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Date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Relaxation Technique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Duration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Effect on Sleep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1991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Example: Wednesday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Progressive muscle relaxation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 minutes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Fell asleep faster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18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18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18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18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18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605</Words>
  <Application>Microsoft Office PowerPoint</Application>
  <PresentationFormat>Custom</PresentationFormat>
  <Paragraphs>120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Montserrat</vt:lpstr>
      <vt:lpstr>Calibri</vt:lpstr>
      <vt:lpstr>Arial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W0008 Menopause Sleep and Menopause(8.5 x 11 in)</dc:title>
  <cp:lastModifiedBy>USER</cp:lastModifiedBy>
  <cp:revision>2</cp:revision>
  <dcterms:created xsi:type="dcterms:W3CDTF">2006-08-16T00:00:00Z</dcterms:created>
  <dcterms:modified xsi:type="dcterms:W3CDTF">2025-03-06T18:47:58Z</dcterms:modified>
  <dc:identifier>DAGbixdFsgg</dc:identifier>
</cp:coreProperties>
</file>