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7772400" cy="100584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Montserrat" panose="00000500000000000000" pitchFamily="2" charset="0"/>
      <p:regular r:id="rId21"/>
    </p:embeddedFont>
    <p:embeddedFont>
      <p:font typeface="Montserrat Bold" panose="00000800000000000000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214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772400" cy="10058400"/>
          </a:xfrm>
          <a:custGeom>
            <a:avLst/>
            <a:gdLst/>
            <a:ahLst/>
            <a:cxnLst/>
            <a:rect l="l" t="t" r="r" b="b"/>
            <a:pathLst>
              <a:path w="7772400" h="10058400">
                <a:moveTo>
                  <a:pt x="0" y="0"/>
                </a:moveTo>
                <a:lnTo>
                  <a:pt x="7772400" y="0"/>
                </a:lnTo>
                <a:lnTo>
                  <a:pt x="7772400" y="10058400"/>
                </a:lnTo>
                <a:lnTo>
                  <a:pt x="0" y="10058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7119" t="-1136" r="-49326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623355" y="3267883"/>
            <a:ext cx="1901416" cy="0"/>
          </a:xfrm>
          <a:prstGeom prst="line">
            <a:avLst/>
          </a:prstGeom>
          <a:ln w="9525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476250" y="747712"/>
            <a:ext cx="595360" cy="595360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0D0CE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0" y="0"/>
            <a:ext cx="7772400" cy="3930011"/>
            <a:chOff x="0" y="0"/>
            <a:chExt cx="2709333" cy="136993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3" cy="1369938"/>
            </a:xfrm>
            <a:custGeom>
              <a:avLst/>
              <a:gdLst/>
              <a:ahLst/>
              <a:cxnLst/>
              <a:rect l="l" t="t" r="r" b="b"/>
              <a:pathLst>
                <a:path w="2709333" h="1369938">
                  <a:moveTo>
                    <a:pt x="0" y="0"/>
                  </a:moveTo>
                  <a:lnTo>
                    <a:pt x="2709333" y="0"/>
                  </a:lnTo>
                  <a:lnTo>
                    <a:pt x="2709333" y="1369938"/>
                  </a:lnTo>
                  <a:lnTo>
                    <a:pt x="0" y="1369938"/>
                  </a:lnTo>
                  <a:close/>
                </a:path>
              </a:pathLst>
            </a:custGeom>
            <a:solidFill>
              <a:srgbClr val="D8D9DB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2709333" cy="13985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3863340"/>
            <a:ext cx="7772400" cy="230703"/>
            <a:chOff x="0" y="0"/>
            <a:chExt cx="2709333" cy="8041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09333" cy="80419"/>
            </a:xfrm>
            <a:custGeom>
              <a:avLst/>
              <a:gdLst/>
              <a:ahLst/>
              <a:cxnLst/>
              <a:rect l="l" t="t" r="r" b="b"/>
              <a:pathLst>
                <a:path w="2709333" h="80419">
                  <a:moveTo>
                    <a:pt x="0" y="0"/>
                  </a:moveTo>
                  <a:lnTo>
                    <a:pt x="2709333" y="0"/>
                  </a:lnTo>
                  <a:lnTo>
                    <a:pt x="2709333" y="80419"/>
                  </a:lnTo>
                  <a:lnTo>
                    <a:pt x="0" y="80419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709333" cy="1089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27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63922" y="1314498"/>
            <a:ext cx="6165678" cy="222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5"/>
              </a:lnSpc>
              <a:spcBef>
                <a:spcPct val="0"/>
              </a:spcBef>
            </a:pPr>
            <a:r>
              <a:rPr lang="en-US" sz="1289" spc="785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UNDERSTANDING AND MANAGING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71610" y="1413700"/>
            <a:ext cx="5914752" cy="1123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85"/>
              </a:lnSpc>
              <a:spcBef>
                <a:spcPct val="0"/>
              </a:spcBef>
            </a:pPr>
            <a:r>
              <a:rPr lang="en-US" sz="6560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MENOPAUSE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978527" y="3413235"/>
            <a:ext cx="2793873" cy="280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65"/>
              </a:lnSpc>
              <a:spcBef>
                <a:spcPct val="0"/>
              </a:spcBef>
            </a:pPr>
            <a:r>
              <a:rPr lang="en-US" sz="1689" spc="1028">
                <a:solidFill>
                  <a:srgbClr val="171616"/>
                </a:solidFill>
                <a:latin typeface="Montserrat"/>
                <a:ea typeface="Montserrat"/>
                <a:cs typeface="Montserrat"/>
                <a:sym typeface="Montserrat"/>
              </a:rPr>
              <a:t>WORKBOOK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B4663B0-48AE-46D7-A460-B3AFC1C15A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" y="7534305"/>
            <a:ext cx="2591993" cy="24191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Managing Libido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8592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8: Exploring Emotional Intimacy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Reflect on how emotional connection influences your sexual desire and satisfaction.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makes you feel emotionally close to your partner?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you nurture intimacy outside of sexual activity?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Strengthening Relationships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8592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9: Communication Worksheet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Prepare for an open conversation with your partner about sexual health and intimacy.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48427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concerns do I want to share with my partner?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307958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5075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9356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3636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7916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2196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6476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607153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I help my partner understand what I’m experiencing?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708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136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56433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992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420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84838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27639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Strengthening Relationships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8592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10: Planning Intimacy Outside the Bedroom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Schedule activities that foster connection and intimacy.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47117"/>
          <a:ext cx="6217920" cy="698889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Activity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Day/Time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Why It’s Meaningful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Dinner 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Friday, 7 PM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Encourages communication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4: Strengthening Relationships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9237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11: Reflection on Relationship Dynamics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After engaging in intentional activities or conversations: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did your partner respond?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changes, if any, have strengthened your bond?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9237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12: Reviewing Key Concepts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Questions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are common causes of vaginal dryness during menopause?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TextBox 9"/>
          <p:cNvSpPr txBox="1"/>
          <p:nvPr/>
        </p:nvSpPr>
        <p:spPr>
          <a:xfrm>
            <a:off x="777240" y="4488411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can communication with your partner improve intimacy?</a:t>
            </a:r>
          </a:p>
        </p:txBody>
      </p:sp>
      <p:sp>
        <p:nvSpPr>
          <p:cNvPr id="10" name="AutoShape 10"/>
          <p:cNvSpPr/>
          <p:nvPr/>
        </p:nvSpPr>
        <p:spPr>
          <a:xfrm>
            <a:off x="777240" y="512518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5320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98121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4092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777240" y="6833092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What steps can you take to address libido changes effectively?</a:t>
            </a:r>
          </a:p>
        </p:txBody>
      </p:sp>
      <p:sp>
        <p:nvSpPr>
          <p:cNvPr id="15" name="AutoShape 15"/>
          <p:cNvSpPr/>
          <p:nvPr/>
        </p:nvSpPr>
        <p:spPr>
          <a:xfrm>
            <a:off x="777240" y="74698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89788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32589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75391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5: Reviewing the Module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9237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13: Personal Commitment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345436"/>
            <a:ext cx="6217920" cy="10645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Write a statement about how you’ll prioritize sexual health moving forward.</a:t>
            </a:r>
          </a:p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Example: “I commit to exploring solutions for vaginal dryness, nurturing emotional intimacy with my partner, and seeking medical advice when needed to maintain a fulfilling sexual life.”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83604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4264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692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512070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54871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97673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64053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83337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26138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6900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81180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54604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97466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D9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4655320"/>
            <a:ext cx="6217920" cy="1762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500"/>
              </a:lnSpc>
              <a:spcBef>
                <a:spcPct val="0"/>
              </a:spcBef>
            </a:pPr>
            <a:r>
              <a:rPr lang="en-US" sz="5000" u="none" strike="noStrike" spc="-2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Module 9: Sexual Health and Menopause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6693670"/>
            <a:ext cx="6217920" cy="986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</a:pPr>
            <a:r>
              <a:rPr lang="en-US" sz="1749" b="1" spc="-15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Objective</a:t>
            </a:r>
          </a:p>
          <a:p>
            <a:pPr marL="0" lvl="0" indent="0" algn="l">
              <a:lnSpc>
                <a:spcPts val="2099"/>
              </a:lnSpc>
              <a:spcBef>
                <a:spcPct val="0"/>
              </a:spcBef>
            </a:pPr>
            <a:r>
              <a:rPr lang="en-US" sz="1749" spc="-1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Support users in understanding and addressing sexual health concerns during menopause, including vaginal dryness, libido changes, and relationship dynamics.</a:t>
            </a:r>
          </a:p>
        </p:txBody>
      </p:sp>
      <p:sp>
        <p:nvSpPr>
          <p:cNvPr id="4" name="Freeform 4"/>
          <p:cNvSpPr/>
          <p:nvPr/>
        </p:nvSpPr>
        <p:spPr>
          <a:xfrm>
            <a:off x="0" y="0"/>
            <a:ext cx="7772400" cy="4239967"/>
          </a:xfrm>
          <a:custGeom>
            <a:avLst/>
            <a:gdLst/>
            <a:ahLst/>
            <a:cxnLst/>
            <a:rect l="l" t="t" r="r" b="b"/>
            <a:pathLst>
              <a:path w="7772400" h="4239967">
                <a:moveTo>
                  <a:pt x="0" y="0"/>
                </a:moveTo>
                <a:lnTo>
                  <a:pt x="7772400" y="0"/>
                </a:lnTo>
                <a:lnTo>
                  <a:pt x="7772400" y="4239967"/>
                </a:lnTo>
                <a:lnTo>
                  <a:pt x="0" y="42399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066" b="-11066"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Changes in Sexual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35801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1: Symptom Tracker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Record symptoms related to sexual health and note their impact on your daily life.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444623"/>
          <a:ext cx="6217921" cy="69145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Date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Symptom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Intensity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Impact on Daily Life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Monday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Vaginal dryness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Discomfort during intimacy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Changes in Sexual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2820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2: Reflection on Symptoms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After a week of tracking, answer: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symptoms are most bothersome?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770774"/>
            <a:ext cx="6217920" cy="425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How do these changes affect your emotional well-being or relationships?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62046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7048475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47649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9045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3325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7605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1885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1: Understanding Changes in Sexual Health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8592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3: Personal Awareness of Sexual Changes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 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Reflect on the physical and emotional changes you’ve noticed during menopause.</a:t>
            </a:r>
          </a:p>
        </p:txBody>
      </p:sp>
      <p:sp>
        <p:nvSpPr>
          <p:cNvPr id="4" name="AutoShape 4"/>
          <p:cNvSpPr/>
          <p:nvPr/>
        </p:nvSpPr>
        <p:spPr>
          <a:xfrm>
            <a:off x="777240" y="251349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777240" y="294151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6952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9754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22555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65357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8158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51021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777240" y="593822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777240" y="636624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794257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22227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65028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078301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506926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893494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Addressing Vaginal Dryness and Discomfort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9237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4: Exploring Solutions for Vaginal Dryness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Try different strategies and record your results.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31136"/>
          <a:ext cx="6217921" cy="6914599"/>
        </p:xfrm>
        <a:graphic>
          <a:graphicData uri="http://schemas.openxmlformats.org/drawingml/2006/table">
            <a:tbl>
              <a:tblPr/>
              <a:tblGrid>
                <a:gridCol w="1369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1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4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83208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Solution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Frequency Used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Effectiveness (1–10)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199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Vaginal moisturizer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Twice a week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Improved comfort in daily life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188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Addressing Vaginal Dryness and Discomfort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9237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5: Vaginal Health Checklist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Follow these steps to maintain vaginal health.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231136"/>
          <a:ext cx="6217920" cy="6750577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427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Step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Done? (Y/N)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Notes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Stay hydrated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3260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water-based lubricants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Avoid harsh soaps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721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722331"/>
            <a:ext cx="6217920" cy="46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2: Addressing Vaginal Dryness and Discomfort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392376"/>
            <a:ext cx="6217920" cy="638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6: Reflection on Vaginal Health Strategies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Prompt: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7240" y="2248505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Which solutions have worked best for you?</a:t>
            </a:r>
          </a:p>
        </p:txBody>
      </p:sp>
      <p:sp>
        <p:nvSpPr>
          <p:cNvPr id="5" name="AutoShape 5"/>
          <p:cNvSpPr/>
          <p:nvPr/>
        </p:nvSpPr>
        <p:spPr>
          <a:xfrm>
            <a:off x="777240" y="2885280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777240" y="331329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777240" y="374130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>
            <a:off x="777240" y="416932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>
            <a:off x="777240" y="459733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>
            <a:off x="777240" y="502535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777240" y="545336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TextBox 12"/>
          <p:cNvSpPr txBox="1"/>
          <p:nvPr/>
        </p:nvSpPr>
        <p:spPr>
          <a:xfrm>
            <a:off x="777240" y="5877230"/>
            <a:ext cx="6217920" cy="212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  <a:spcBef>
                <a:spcPct val="0"/>
              </a:spcBef>
            </a:pP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there additional products or treatments you’d like to try?</a:t>
            </a:r>
          </a:p>
        </p:txBody>
      </p:sp>
      <p:sp>
        <p:nvSpPr>
          <p:cNvPr id="13" name="AutoShape 13"/>
          <p:cNvSpPr/>
          <p:nvPr/>
        </p:nvSpPr>
        <p:spPr>
          <a:xfrm>
            <a:off x="777240" y="651400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>
            <a:off x="777240" y="6942019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>
            <a:off x="777240" y="7370034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>
            <a:off x="777240" y="779804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>
            <a:off x="777240" y="8226063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77240" y="8654078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77240" y="9082092"/>
            <a:ext cx="6217920" cy="0"/>
          </a:xfrm>
          <a:prstGeom prst="line">
            <a:avLst/>
          </a:prstGeom>
          <a:ln w="9525" cap="flat">
            <a:solidFill>
              <a:srgbClr val="D0D0CE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77240" y="834390"/>
            <a:ext cx="6217920" cy="243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800"/>
              </a:lnSpc>
              <a:spcBef>
                <a:spcPct val="0"/>
              </a:spcBef>
            </a:pPr>
            <a:r>
              <a:rPr lang="en-US" sz="2000" spc="-8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Section 3: Managing Libido Changes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777240" y="1285920"/>
            <a:ext cx="6217920" cy="851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99"/>
              </a:lnSpc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Activity 7: Libido Awareness Worksheet</a:t>
            </a:r>
          </a:p>
          <a:p>
            <a:pPr algn="l">
              <a:lnSpc>
                <a:spcPts val="1799"/>
              </a:lnSpc>
            </a:pPr>
            <a:endParaRPr lang="en-US" sz="1499" b="1" spc="-13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  <a:p>
            <a:pPr marL="0" lvl="0" indent="0" algn="l">
              <a:lnSpc>
                <a:spcPts val="1799"/>
              </a:lnSpc>
              <a:spcBef>
                <a:spcPct val="0"/>
              </a:spcBef>
            </a:pPr>
            <a:r>
              <a:rPr lang="en-US" sz="1499" b="1" spc="-13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Instructions</a:t>
            </a:r>
            <a:r>
              <a:rPr lang="en-US" sz="1499" spc="-13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 Reflect on changes in your libido and explore potential factors affecting it.</a:t>
            </a:r>
          </a:p>
        </p:txBody>
      </p:sp>
      <p:graphicFrame>
        <p:nvGraphicFramePr>
          <p:cNvPr id="4" name="Table 4"/>
          <p:cNvGraphicFramePr>
            <a:graphicFrameLocks noGrp="1"/>
          </p:cNvGraphicFramePr>
          <p:nvPr/>
        </p:nvGraphicFramePr>
        <p:xfrm>
          <a:off x="777240" y="2347117"/>
          <a:ext cx="6217920" cy="6988899"/>
        </p:xfrm>
        <a:graphic>
          <a:graphicData uri="http://schemas.openxmlformats.org/drawingml/2006/table">
            <a:tbl>
              <a:tblPr/>
              <a:tblGrid>
                <a:gridCol w="19199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25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3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Factor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How It Affects Libido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Montserrat Bold"/>
                          <a:ea typeface="Montserrat Bold"/>
                          <a:cs typeface="Montserrat Bold"/>
                          <a:sym typeface="Montserrat Bold"/>
                        </a:rPr>
                        <a:t>Action to Address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3185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Example: Stress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Reduces desire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Practice daily mindfulness</a:t>
                      </a: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74647"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960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>
                    <a:lnL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598</Words>
  <Application>Microsoft Office PowerPoint</Application>
  <PresentationFormat>Custom</PresentationFormat>
  <Paragraphs>107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Montserrat</vt:lpstr>
      <vt:lpstr>Calibri</vt:lpstr>
      <vt:lpstr>Arial</vt:lpstr>
      <vt:lpstr>Montserrat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W0009 Menopause Sexual Health and Menopause(8.5 x 11 in)</dc:title>
  <cp:lastModifiedBy>USER</cp:lastModifiedBy>
  <cp:revision>2</cp:revision>
  <dcterms:created xsi:type="dcterms:W3CDTF">2006-08-16T00:00:00Z</dcterms:created>
  <dcterms:modified xsi:type="dcterms:W3CDTF">2025-03-06T18:52:56Z</dcterms:modified>
  <dc:identifier>DAGbjLejMRQ</dc:identifier>
</cp:coreProperties>
</file>