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7772400" cy="100584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</p:embeddedFont>
    <p:embeddedFont>
      <p:font typeface="Montserrat Bold" panose="00000800000000000000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119" t="-1136" r="-49326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623355" y="3267883"/>
            <a:ext cx="190141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7772400" cy="3930011"/>
            <a:chOff x="0" y="0"/>
            <a:chExt cx="2709333" cy="1369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1369938"/>
            </a:xfrm>
            <a:custGeom>
              <a:avLst/>
              <a:gdLst/>
              <a:ahLst/>
              <a:cxnLst/>
              <a:rect l="l" t="t" r="r" b="b"/>
              <a:pathLst>
                <a:path w="2709333" h="1369938">
                  <a:moveTo>
                    <a:pt x="0" y="0"/>
                  </a:moveTo>
                  <a:lnTo>
                    <a:pt x="2709333" y="0"/>
                  </a:lnTo>
                  <a:lnTo>
                    <a:pt x="2709333" y="1369938"/>
                  </a:lnTo>
                  <a:lnTo>
                    <a:pt x="0" y="1369938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3" cy="1398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3863340"/>
            <a:ext cx="7772400" cy="230703"/>
            <a:chOff x="0" y="0"/>
            <a:chExt cx="2709333" cy="804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63922" y="1314498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1610" y="1413700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78527" y="3413235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WORKBOOK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B877B5-2263-4165-8B48-295AA32054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" y="7534305"/>
            <a:ext cx="2591993" cy="2419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Lifestyle Changes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8: Bone Health Habits Checklist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Check off daily habits that support bone health.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14592"/>
          <a:ext cx="6217920" cy="6666949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92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Habit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Done? (Y/N)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Take calcium and vitamin 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096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Avoid smoking and excessive alcohol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1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Lifestyle Changes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9: Reflection on Lifestyle Habits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After one week, reflect: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14592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habits were easiest to adopt?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5136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2793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0739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3541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6342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499143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777240" y="5843927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barriers did you face, and how can you overcome them?</a:t>
            </a:r>
          </a:p>
        </p:txBody>
      </p:sp>
      <p:sp>
        <p:nvSpPr>
          <p:cNvPr id="12" name="AutoShape 12"/>
          <p:cNvSpPr/>
          <p:nvPr/>
        </p:nvSpPr>
        <p:spPr>
          <a:xfrm>
            <a:off x="777240" y="648070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90871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33673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76474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19276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62077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542006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4939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Medical Interventions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2175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10: Bone Density Testing Tracker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Record information about your DEXA scan or other bone health screenings.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16272"/>
          <a:ext cx="6217920" cy="6914599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20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Date of Test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Bone Density Score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Doctor’s Recommendations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99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March 1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-1.5 (osteopenia)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Increase calcium and start strength training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Medical Interventions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2175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11: Questions for Your Doctor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Write questions to ask your healthcare provider about bone health.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51288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29409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6891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9693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2249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65296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8158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51021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593822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3662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79425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22227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65028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07891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50753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893555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777240" y="936417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6: Reviewing the Module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12: Reviewing Key Concept: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14592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Why does bone density decline during menopause?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79421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22223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65024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07826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777240" y="4444972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nutrients are essential for maintaining strong bones?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77240" y="502459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261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588062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30864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777240" y="6675353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does weight-bearing exercise improve bone health?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77240" y="725497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6829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11100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53902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6: Reviewing the Module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09209"/>
            <a:ext cx="6217920" cy="1490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13: Personal Commitment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Write a statement about how you’ll prioritize bone health moving forward.</a:t>
            </a: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Example: “I commit to incorporating bone-strengthening exercises, eating calcium-rich foods, and scheduling regular bone density tests to protect my bone health during menopause.”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322399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365200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408002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5080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93665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53652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79329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622131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64932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707734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50535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93398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36260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79062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92192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4655320"/>
            <a:ext cx="6217920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Module 10: Bone Health and Menopause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693670"/>
            <a:ext cx="6217920" cy="98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Objective</a:t>
            </a: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Help users understand the impact of menopause on bone health, identify risk factors, and develop strategies to protect and strengthen bones.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Bone Health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687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1: Bone Health Awareness Worksheet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Reflect on your current understanding of bone health and how menopause has affected it.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402595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changes in your body have you noticed during menopause that might relate to bone health?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314582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57384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00185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42986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85788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2858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777240" y="5604986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are your primary concerns about osteoporosis or bone density loss?</a:t>
            </a:r>
          </a:p>
        </p:txBody>
      </p:sp>
      <p:sp>
        <p:nvSpPr>
          <p:cNvPr id="12" name="AutoShape 12"/>
          <p:cNvSpPr/>
          <p:nvPr/>
        </p:nvSpPr>
        <p:spPr>
          <a:xfrm>
            <a:off x="777240" y="645467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88268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31070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73871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16673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59474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Bone Health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2175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2: Identifying Personal Risk Factors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Check the boxes for factors that apply to you and discuss with your doctor.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16272"/>
          <a:ext cx="6217920" cy="7229633"/>
        </p:xfrm>
        <a:graphic>
          <a:graphicData uri="http://schemas.openxmlformats.org/drawingml/2006/table">
            <a:tbl>
              <a:tblPr/>
              <a:tblGrid>
                <a:gridCol w="207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113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Risk Factor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Applies to Me? (Y/N)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884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Family history of osteoporosis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884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Sedentary lifestyle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884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Smoking or excessive alcohol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Nutrition for Bone Health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2175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3: Daily Calcium and Vitamin D Tracker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Track your intake of calcium-rich and vitamin D-rich foods each day.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16272"/>
          <a:ext cx="6217921" cy="6914599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20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Calcium-Rich Foods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Vitamin D Sources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99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Monday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Yogurt, kale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Fortified orange juice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Added a supplement today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Nutrition for Bone Health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4: Weekly Meal Planner for Strong Bones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Plan meals that include bone-supporting nutrients.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14592"/>
          <a:ext cx="6217920" cy="7129302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143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Meal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Ingredients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Why It’s Bone-Healthy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219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Dinner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Grilled salmon, spinach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Omega-3s for anti-inflammatory benefits and calcium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8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8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89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Nutrition for Bone Health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5: Reflection on Nutrition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After tracking your diet for a week, answer: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14592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Did you meet your daily needs for calcium and vitamin D?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5136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2793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0739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3541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6342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499143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777240" y="5843927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you feel after incorporating bone-supporting foods?</a:t>
            </a:r>
          </a:p>
        </p:txBody>
      </p:sp>
      <p:sp>
        <p:nvSpPr>
          <p:cNvPr id="12" name="AutoShape 12"/>
          <p:cNvSpPr/>
          <p:nvPr/>
        </p:nvSpPr>
        <p:spPr>
          <a:xfrm>
            <a:off x="777240" y="648070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90871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33673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76474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19276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62077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542006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4939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Exercise for Bone Strength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2175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6: Bone-Strengthening Exercise Log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Record your weekly activities, focusing on weight-bearing and resistance exercises.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384614"/>
          <a:ext cx="6217921" cy="6988899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1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Activity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Duration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How Did You Feel?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1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Tuesday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Resistance band workout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 minutes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Felt stronger and energized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Exercise for Bone Strength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2175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7: Flexibility and Balance Practice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Track activities like yoga or tai chi that improve stability and reduce fall risk.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16272"/>
          <a:ext cx="6217920" cy="6914599"/>
        </p:xfrm>
        <a:graphic>
          <a:graphicData uri="http://schemas.openxmlformats.org/drawingml/2006/table">
            <a:tbl>
              <a:tblPr/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20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Activity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Duration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Effect on Balance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99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Thursday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Yoga for balance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minutes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Felt steadier during daily activities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Office PowerPoint</Application>
  <PresentationFormat>Custom</PresentationFormat>
  <Paragraphs>115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Montserrat</vt:lpstr>
      <vt:lpstr>Calibri</vt:lpstr>
      <vt:lpstr>Arial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W0010 Menopause Bone Health and Menopause(8.5 x 11 in)</dc:title>
  <cp:lastModifiedBy>USER</cp:lastModifiedBy>
  <cp:revision>2</cp:revision>
  <dcterms:created xsi:type="dcterms:W3CDTF">2006-08-16T00:00:00Z</dcterms:created>
  <dcterms:modified xsi:type="dcterms:W3CDTF">2025-03-06T18:53:25Z</dcterms:modified>
  <dc:identifier>DAGbvVBpsvU</dc:identifier>
</cp:coreProperties>
</file>