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7772400" cy="10058400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Montserrat" panose="00000500000000000000" pitchFamily="2" charset="0"/>
      <p:regular r:id="rId20"/>
    </p:embeddedFont>
    <p:embeddedFont>
      <p:font typeface="Montserrat Bold" panose="00000800000000000000" pitchFamily="2" charset="0"/>
      <p:regular r:id="rId21"/>
      <p:bold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3" d="100"/>
          <a:sy n="43" d="100"/>
        </p:scale>
        <p:origin x="2140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7772400" cy="10058400"/>
          </a:xfrm>
          <a:custGeom>
            <a:avLst/>
            <a:gdLst/>
            <a:ahLst/>
            <a:cxnLst/>
            <a:rect l="l" t="t" r="r" b="b"/>
            <a:pathLst>
              <a:path w="7772400" h="10058400">
                <a:moveTo>
                  <a:pt x="0" y="0"/>
                </a:moveTo>
                <a:lnTo>
                  <a:pt x="7772400" y="0"/>
                </a:lnTo>
                <a:lnTo>
                  <a:pt x="7772400" y="10058400"/>
                </a:lnTo>
                <a:lnTo>
                  <a:pt x="0" y="100584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47119" t="-1136" r="-49326"/>
            </a:stretch>
          </a:blipFill>
        </p:spPr>
      </p:sp>
      <p:sp>
        <p:nvSpPr>
          <p:cNvPr id="3" name="AutoShape 3"/>
          <p:cNvSpPr/>
          <p:nvPr/>
        </p:nvSpPr>
        <p:spPr>
          <a:xfrm>
            <a:off x="3623355" y="3267883"/>
            <a:ext cx="1901416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4" name="Group 4"/>
          <p:cNvGrpSpPr/>
          <p:nvPr/>
        </p:nvGrpSpPr>
        <p:grpSpPr>
          <a:xfrm>
            <a:off x="476250" y="747712"/>
            <a:ext cx="595360" cy="595360"/>
            <a:chOff x="0" y="0"/>
            <a:chExt cx="1913890" cy="191389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D0D0CE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0" y="0"/>
            <a:ext cx="7772400" cy="3930011"/>
            <a:chOff x="0" y="0"/>
            <a:chExt cx="2709333" cy="136993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709333" cy="1369938"/>
            </a:xfrm>
            <a:custGeom>
              <a:avLst/>
              <a:gdLst/>
              <a:ahLst/>
              <a:cxnLst/>
              <a:rect l="l" t="t" r="r" b="b"/>
              <a:pathLst>
                <a:path w="2709333" h="1369938">
                  <a:moveTo>
                    <a:pt x="0" y="0"/>
                  </a:moveTo>
                  <a:lnTo>
                    <a:pt x="2709333" y="0"/>
                  </a:lnTo>
                  <a:lnTo>
                    <a:pt x="2709333" y="1369938"/>
                  </a:lnTo>
                  <a:lnTo>
                    <a:pt x="0" y="1369938"/>
                  </a:lnTo>
                  <a:close/>
                </a:path>
              </a:pathLst>
            </a:custGeom>
            <a:solidFill>
              <a:srgbClr val="D8D9DB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2709333" cy="139851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427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0" y="3863340"/>
            <a:ext cx="7772400" cy="230703"/>
            <a:chOff x="0" y="0"/>
            <a:chExt cx="2709333" cy="80419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709333" cy="80419"/>
            </a:xfrm>
            <a:custGeom>
              <a:avLst/>
              <a:gdLst/>
              <a:ahLst/>
              <a:cxnLst/>
              <a:rect l="l" t="t" r="r" b="b"/>
              <a:pathLst>
                <a:path w="2709333" h="80419">
                  <a:moveTo>
                    <a:pt x="0" y="0"/>
                  </a:moveTo>
                  <a:lnTo>
                    <a:pt x="2709333" y="0"/>
                  </a:lnTo>
                  <a:lnTo>
                    <a:pt x="2709333" y="80419"/>
                  </a:lnTo>
                  <a:lnTo>
                    <a:pt x="0" y="80419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28575"/>
              <a:ext cx="2709333" cy="10899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427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1163922" y="1314498"/>
            <a:ext cx="6165678" cy="2220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05"/>
              </a:lnSpc>
              <a:spcBef>
                <a:spcPct val="0"/>
              </a:spcBef>
            </a:pPr>
            <a:r>
              <a:rPr lang="en-US" sz="1289" spc="785">
                <a:solidFill>
                  <a:srgbClr val="171616"/>
                </a:solidFill>
                <a:latin typeface="Montserrat"/>
                <a:ea typeface="Montserrat"/>
                <a:cs typeface="Montserrat"/>
                <a:sym typeface="Montserrat"/>
              </a:rPr>
              <a:t>UNDERSTANDING AND MANAGING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71610" y="1413700"/>
            <a:ext cx="5914752" cy="1123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185"/>
              </a:lnSpc>
              <a:spcBef>
                <a:spcPct val="0"/>
              </a:spcBef>
            </a:pPr>
            <a:r>
              <a:rPr lang="en-US" sz="6560">
                <a:solidFill>
                  <a:srgbClr val="171616"/>
                </a:solidFill>
                <a:latin typeface="Montserrat"/>
                <a:ea typeface="Montserrat"/>
                <a:cs typeface="Montserrat"/>
                <a:sym typeface="Montserrat"/>
              </a:rPr>
              <a:t>MENOPAUSE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4978527" y="3413235"/>
            <a:ext cx="2793873" cy="2809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65"/>
              </a:lnSpc>
              <a:spcBef>
                <a:spcPct val="0"/>
              </a:spcBef>
            </a:pPr>
            <a:r>
              <a:rPr lang="en-US" sz="1689" spc="1028">
                <a:solidFill>
                  <a:srgbClr val="171616"/>
                </a:solidFill>
                <a:latin typeface="Montserrat"/>
                <a:ea typeface="Montserrat"/>
                <a:cs typeface="Montserrat"/>
                <a:sym typeface="Montserrat"/>
              </a:rPr>
              <a:t>WORKBOOK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3646619-0AF2-4921-9B9D-DE6DD77232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4" y="7534305"/>
            <a:ext cx="2591993" cy="241919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77240" y="834390"/>
            <a:ext cx="6217920" cy="2431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800"/>
              </a:lnSpc>
              <a:spcBef>
                <a:spcPct val="0"/>
              </a:spcBef>
            </a:pPr>
            <a:r>
              <a:rPr lang="en-US" sz="2000" spc="-8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Section 4: Emotional and Social Support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777240" y="1336870"/>
            <a:ext cx="6217920" cy="8516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99"/>
              </a:lnSpc>
            </a:pPr>
            <a:r>
              <a:rPr lang="en-US" sz="1499" b="1" spc="-13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Activity 8: Social Support Inventory</a:t>
            </a:r>
          </a:p>
          <a:p>
            <a:pPr algn="l">
              <a:lnSpc>
                <a:spcPts val="1799"/>
              </a:lnSpc>
            </a:pPr>
            <a:endParaRPr lang="en-US" sz="1499" b="1" spc="-13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marL="0" lvl="0" indent="0" algn="l">
              <a:lnSpc>
                <a:spcPts val="1799"/>
              </a:lnSpc>
              <a:spcBef>
                <a:spcPct val="0"/>
              </a:spcBef>
            </a:pPr>
            <a:r>
              <a:rPr lang="en-US" sz="1499" b="1" spc="-13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Instructions</a:t>
            </a:r>
            <a:r>
              <a:rPr lang="en-US" sz="1499" spc="-13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: Identify people who can support you through menopause.</a:t>
            </a:r>
          </a:p>
        </p:txBody>
      </p:sp>
      <p:graphicFrame>
        <p:nvGraphicFramePr>
          <p:cNvPr id="4" name="Table 4"/>
          <p:cNvGraphicFramePr>
            <a:graphicFrameLocks noGrp="1"/>
          </p:cNvGraphicFramePr>
          <p:nvPr/>
        </p:nvGraphicFramePr>
        <p:xfrm>
          <a:off x="777240" y="2445692"/>
          <a:ext cx="6217920" cy="6988899"/>
        </p:xfrm>
        <a:graphic>
          <a:graphicData uri="http://schemas.openxmlformats.org/drawingml/2006/table">
            <a:tbl>
              <a:tblPr/>
              <a:tblGrid>
                <a:gridCol w="19199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25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953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83185"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Person/Group</a:t>
                      </a: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Type of Support</a:t>
                      </a: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How to Strengthen Connection</a:t>
                      </a: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3185"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Example: Friend</a:t>
                      </a: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Emotional support</a:t>
                      </a: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Schedule weekly coffee meetups</a:t>
                      </a: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4647"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4647"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74647"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74647"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74647"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74647"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74647"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77240" y="834390"/>
            <a:ext cx="6217920" cy="2431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800"/>
              </a:lnSpc>
              <a:spcBef>
                <a:spcPct val="0"/>
              </a:spcBef>
            </a:pPr>
            <a:r>
              <a:rPr lang="en-US" sz="2000" spc="-8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Section 4: Emotional and Social Support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777240" y="1443326"/>
            <a:ext cx="6217920" cy="6387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99"/>
              </a:lnSpc>
            </a:pPr>
            <a:r>
              <a:rPr lang="en-US" sz="1499" b="1" spc="-13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Activity 9: Planning Social Connections</a:t>
            </a:r>
          </a:p>
          <a:p>
            <a:pPr algn="l">
              <a:lnSpc>
                <a:spcPts val="1799"/>
              </a:lnSpc>
            </a:pPr>
            <a:endParaRPr lang="en-US" sz="1499" b="1" spc="-13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marL="0" lvl="0" indent="0" algn="l">
              <a:lnSpc>
                <a:spcPts val="1799"/>
              </a:lnSpc>
              <a:spcBef>
                <a:spcPct val="0"/>
              </a:spcBef>
            </a:pPr>
            <a:r>
              <a:rPr lang="en-US" sz="1499" b="1" spc="-13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Instructions</a:t>
            </a:r>
            <a:r>
              <a:rPr lang="en-US" sz="1499" spc="-13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: Schedule activities to maintain strong relationships.</a:t>
            </a:r>
          </a:p>
        </p:txBody>
      </p:sp>
      <p:graphicFrame>
        <p:nvGraphicFramePr>
          <p:cNvPr id="4" name="Table 4"/>
          <p:cNvGraphicFramePr>
            <a:graphicFrameLocks noGrp="1"/>
          </p:cNvGraphicFramePr>
          <p:nvPr/>
        </p:nvGraphicFramePr>
        <p:xfrm>
          <a:off x="777240" y="2444011"/>
          <a:ext cx="6217920" cy="6666949"/>
        </p:xfrm>
        <a:graphic>
          <a:graphicData uri="http://schemas.openxmlformats.org/drawingml/2006/table">
            <a:tbl>
              <a:tblPr/>
              <a:tblGrid>
                <a:gridCol w="19199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25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953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4928"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Activity</a:t>
                      </a: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Day/Time</a:t>
                      </a: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Why It’s Important</a:t>
                      </a: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2096"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Example: Support group</a:t>
                      </a: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Every Thursday at 6 PM</a:t>
                      </a: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Learn coping strategies and share experiences</a:t>
                      </a: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21985"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21985"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21985"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21985"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21985"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77240" y="834390"/>
            <a:ext cx="6217920" cy="2431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800"/>
              </a:lnSpc>
              <a:spcBef>
                <a:spcPct val="0"/>
              </a:spcBef>
            </a:pPr>
            <a:r>
              <a:rPr lang="en-US" sz="2000" spc="-8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Section 5: Adapting and Reviewing Your Plan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777240" y="1443326"/>
            <a:ext cx="6217920" cy="6387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99"/>
              </a:lnSpc>
            </a:pPr>
            <a:r>
              <a:rPr lang="en-US" sz="1499" b="1" spc="-13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Activity 10: Reviewing Key Concepts</a:t>
            </a:r>
          </a:p>
          <a:p>
            <a:pPr algn="l">
              <a:lnSpc>
                <a:spcPts val="1799"/>
              </a:lnSpc>
            </a:pPr>
            <a:endParaRPr lang="en-US" sz="1499" b="1" spc="-13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marL="0" lvl="0" indent="0" algn="l">
              <a:lnSpc>
                <a:spcPts val="1799"/>
              </a:lnSpc>
              <a:spcBef>
                <a:spcPct val="0"/>
              </a:spcBef>
            </a:pPr>
            <a:r>
              <a:rPr lang="en-US" sz="1499" b="1" spc="-13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Questions</a:t>
            </a:r>
            <a:r>
              <a:rPr lang="en-US" sz="1499" spc="-13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: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777240" y="2339236"/>
            <a:ext cx="6217920" cy="4258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99"/>
              </a:lnSpc>
              <a:spcBef>
                <a:spcPct val="0"/>
              </a:spcBef>
            </a:pPr>
            <a:r>
              <a:rPr lang="en-US" sz="1499" spc="-13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Why is an individualized care plan more effective than a one-size-fits-all approach?</a:t>
            </a:r>
          </a:p>
        </p:txBody>
      </p:sp>
      <p:sp>
        <p:nvSpPr>
          <p:cNvPr id="5" name="AutoShape 5"/>
          <p:cNvSpPr/>
          <p:nvPr/>
        </p:nvSpPr>
        <p:spPr>
          <a:xfrm>
            <a:off x="777240" y="3082466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AutoShape 6"/>
          <p:cNvSpPr/>
          <p:nvPr/>
        </p:nvSpPr>
        <p:spPr>
          <a:xfrm>
            <a:off x="777240" y="3510481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" name="AutoShape 7"/>
          <p:cNvSpPr/>
          <p:nvPr/>
        </p:nvSpPr>
        <p:spPr>
          <a:xfrm>
            <a:off x="777240" y="3938495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" name="AutoShape 8"/>
          <p:cNvSpPr/>
          <p:nvPr/>
        </p:nvSpPr>
        <p:spPr>
          <a:xfrm>
            <a:off x="777240" y="4366510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9" name="TextBox 9"/>
          <p:cNvSpPr txBox="1"/>
          <p:nvPr/>
        </p:nvSpPr>
        <p:spPr>
          <a:xfrm>
            <a:off x="777240" y="4790372"/>
            <a:ext cx="6217920" cy="4258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99"/>
              </a:lnSpc>
              <a:spcBef>
                <a:spcPct val="0"/>
              </a:spcBef>
            </a:pPr>
            <a:r>
              <a:rPr lang="en-US" sz="1499" spc="-13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How can you balance medical, lifestyle, and emotional strategies in your care plan?</a:t>
            </a:r>
          </a:p>
        </p:txBody>
      </p:sp>
      <p:sp>
        <p:nvSpPr>
          <p:cNvPr id="10" name="AutoShape 10"/>
          <p:cNvSpPr/>
          <p:nvPr/>
        </p:nvSpPr>
        <p:spPr>
          <a:xfrm>
            <a:off x="777240" y="5533603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1" name="AutoShape 11"/>
          <p:cNvSpPr/>
          <p:nvPr/>
        </p:nvSpPr>
        <p:spPr>
          <a:xfrm>
            <a:off x="777240" y="5961617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2" name="AutoShape 12"/>
          <p:cNvSpPr/>
          <p:nvPr/>
        </p:nvSpPr>
        <p:spPr>
          <a:xfrm>
            <a:off x="777240" y="6389632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3" name="AutoShape 13"/>
          <p:cNvSpPr/>
          <p:nvPr/>
        </p:nvSpPr>
        <p:spPr>
          <a:xfrm>
            <a:off x="777240" y="6817647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4" name="TextBox 14"/>
          <p:cNvSpPr txBox="1"/>
          <p:nvPr/>
        </p:nvSpPr>
        <p:spPr>
          <a:xfrm>
            <a:off x="777240" y="7347965"/>
            <a:ext cx="6217920" cy="2129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99"/>
              </a:lnSpc>
              <a:spcBef>
                <a:spcPct val="0"/>
              </a:spcBef>
            </a:pPr>
            <a:r>
              <a:rPr lang="en-US" sz="1499" spc="-13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What steps can you take to adjust your plan as your needs evolve?</a:t>
            </a:r>
          </a:p>
        </p:txBody>
      </p:sp>
      <p:sp>
        <p:nvSpPr>
          <p:cNvPr id="15" name="AutoShape 15"/>
          <p:cNvSpPr/>
          <p:nvPr/>
        </p:nvSpPr>
        <p:spPr>
          <a:xfrm>
            <a:off x="777240" y="7984739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6" name="AutoShape 16"/>
          <p:cNvSpPr/>
          <p:nvPr/>
        </p:nvSpPr>
        <p:spPr>
          <a:xfrm>
            <a:off x="777240" y="8412754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7" name="AutoShape 17"/>
          <p:cNvSpPr/>
          <p:nvPr/>
        </p:nvSpPr>
        <p:spPr>
          <a:xfrm>
            <a:off x="777240" y="8840769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8" name="AutoShape 18"/>
          <p:cNvSpPr/>
          <p:nvPr/>
        </p:nvSpPr>
        <p:spPr>
          <a:xfrm>
            <a:off x="777240" y="9268783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77240" y="834390"/>
            <a:ext cx="6217920" cy="2431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800"/>
              </a:lnSpc>
              <a:spcBef>
                <a:spcPct val="0"/>
              </a:spcBef>
            </a:pPr>
            <a:r>
              <a:rPr lang="en-US" sz="2000" spc="-8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Section 5: Adapting and Reviewing Your Plan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777240" y="1443326"/>
            <a:ext cx="6217920" cy="6387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99"/>
              </a:lnSpc>
            </a:pPr>
            <a:r>
              <a:rPr lang="en-US" sz="1499" b="1" spc="-13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Activity 11: Reflection on Progress</a:t>
            </a:r>
          </a:p>
          <a:p>
            <a:pPr algn="l">
              <a:lnSpc>
                <a:spcPts val="1799"/>
              </a:lnSpc>
            </a:pPr>
            <a:endParaRPr lang="en-US" sz="1499" b="1" spc="-13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marL="0" lvl="0" indent="0" algn="l">
              <a:lnSpc>
                <a:spcPts val="1799"/>
              </a:lnSpc>
              <a:spcBef>
                <a:spcPct val="0"/>
              </a:spcBef>
            </a:pPr>
            <a:r>
              <a:rPr lang="en-US" sz="1499" b="1" spc="-13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Prompt</a:t>
            </a:r>
            <a:r>
              <a:rPr lang="en-US" sz="1499" spc="-13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: Reflect on your care plan after two weeks.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777240" y="2339236"/>
            <a:ext cx="6217920" cy="4258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99"/>
              </a:lnSpc>
              <a:spcBef>
                <a:spcPct val="0"/>
              </a:spcBef>
            </a:pPr>
            <a:r>
              <a:rPr lang="en-US" sz="1499" spc="-13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What changes have you noticed in your symptoms or overall well-being?</a:t>
            </a:r>
          </a:p>
        </p:txBody>
      </p:sp>
      <p:sp>
        <p:nvSpPr>
          <p:cNvPr id="5" name="AutoShape 5"/>
          <p:cNvSpPr/>
          <p:nvPr/>
        </p:nvSpPr>
        <p:spPr>
          <a:xfrm>
            <a:off x="777240" y="3082466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AutoShape 6"/>
          <p:cNvSpPr/>
          <p:nvPr/>
        </p:nvSpPr>
        <p:spPr>
          <a:xfrm>
            <a:off x="777240" y="3510481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" name="AutoShape 7"/>
          <p:cNvSpPr/>
          <p:nvPr/>
        </p:nvSpPr>
        <p:spPr>
          <a:xfrm>
            <a:off x="777240" y="3938495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" name="AutoShape 8"/>
          <p:cNvSpPr/>
          <p:nvPr/>
        </p:nvSpPr>
        <p:spPr>
          <a:xfrm>
            <a:off x="777240" y="4366510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9" name="AutoShape 9"/>
          <p:cNvSpPr/>
          <p:nvPr/>
        </p:nvSpPr>
        <p:spPr>
          <a:xfrm>
            <a:off x="777240" y="4794525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" name="AutoShape 10"/>
          <p:cNvSpPr/>
          <p:nvPr/>
        </p:nvSpPr>
        <p:spPr>
          <a:xfrm>
            <a:off x="777240" y="5222539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1" name="TextBox 11"/>
          <p:cNvSpPr txBox="1"/>
          <p:nvPr/>
        </p:nvSpPr>
        <p:spPr>
          <a:xfrm>
            <a:off x="777240" y="6017877"/>
            <a:ext cx="6217920" cy="2129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99"/>
              </a:lnSpc>
              <a:spcBef>
                <a:spcPct val="0"/>
              </a:spcBef>
            </a:pPr>
            <a:r>
              <a:rPr lang="en-US" sz="1499" spc="-13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Are there strategies that you’d like to adjust or add?</a:t>
            </a:r>
          </a:p>
        </p:txBody>
      </p:sp>
      <p:sp>
        <p:nvSpPr>
          <p:cNvPr id="12" name="AutoShape 12"/>
          <p:cNvSpPr/>
          <p:nvPr/>
        </p:nvSpPr>
        <p:spPr>
          <a:xfrm>
            <a:off x="777240" y="6654651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3" name="AutoShape 13"/>
          <p:cNvSpPr/>
          <p:nvPr/>
        </p:nvSpPr>
        <p:spPr>
          <a:xfrm>
            <a:off x="777240" y="7082666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4" name="AutoShape 14"/>
          <p:cNvSpPr/>
          <p:nvPr/>
        </p:nvSpPr>
        <p:spPr>
          <a:xfrm>
            <a:off x="777240" y="7510680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5" name="AutoShape 15"/>
          <p:cNvSpPr/>
          <p:nvPr/>
        </p:nvSpPr>
        <p:spPr>
          <a:xfrm>
            <a:off x="777240" y="7938695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6" name="AutoShape 16"/>
          <p:cNvSpPr/>
          <p:nvPr/>
        </p:nvSpPr>
        <p:spPr>
          <a:xfrm>
            <a:off x="777240" y="8366710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7" name="AutoShape 17"/>
          <p:cNvSpPr/>
          <p:nvPr/>
        </p:nvSpPr>
        <p:spPr>
          <a:xfrm>
            <a:off x="777240" y="8794724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8" name="AutoShape 18"/>
          <p:cNvSpPr/>
          <p:nvPr/>
        </p:nvSpPr>
        <p:spPr>
          <a:xfrm>
            <a:off x="777240" y="5651164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9" name="AutoShape 19"/>
          <p:cNvSpPr/>
          <p:nvPr/>
        </p:nvSpPr>
        <p:spPr>
          <a:xfrm>
            <a:off x="777240" y="9223349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77240" y="834390"/>
            <a:ext cx="6217920" cy="2431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800"/>
              </a:lnSpc>
              <a:spcBef>
                <a:spcPct val="0"/>
              </a:spcBef>
            </a:pPr>
            <a:r>
              <a:rPr lang="en-US" sz="2000" spc="-8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Section 5: Adapting and Reviewing Your Plan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777240" y="1306158"/>
            <a:ext cx="6217920" cy="14903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99"/>
              </a:lnSpc>
            </a:pPr>
            <a:r>
              <a:rPr lang="en-US" sz="1499" b="1" spc="-13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Activity 12: Personal Commitment</a:t>
            </a:r>
          </a:p>
          <a:p>
            <a:pPr algn="l">
              <a:lnSpc>
                <a:spcPts val="1799"/>
              </a:lnSpc>
            </a:pPr>
            <a:endParaRPr lang="en-US" sz="1499" b="1" spc="-13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algn="l">
              <a:lnSpc>
                <a:spcPts val="1799"/>
              </a:lnSpc>
            </a:pPr>
            <a:r>
              <a:rPr lang="en-US" sz="1499" b="1" spc="-13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Prompt</a:t>
            </a:r>
            <a:r>
              <a:rPr lang="en-US" sz="1499" spc="-13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: Write a statement about how you’ll continue to refine and prioritize your individualized care plan.</a:t>
            </a:r>
          </a:p>
          <a:p>
            <a:pPr marL="0" lvl="0" indent="0" algn="l">
              <a:lnSpc>
                <a:spcPts val="1799"/>
              </a:lnSpc>
              <a:spcBef>
                <a:spcPct val="0"/>
              </a:spcBef>
            </a:pPr>
            <a:r>
              <a:rPr lang="en-US" sz="1499" spc="-13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Example: “I commit to tracking my progress, staying open to new strategies, and seeking support from my healthcare provider and loved ones to manage menopause effectively.”</a:t>
            </a:r>
          </a:p>
        </p:txBody>
      </p:sp>
      <p:sp>
        <p:nvSpPr>
          <p:cNvPr id="4" name="AutoShape 4"/>
          <p:cNvSpPr/>
          <p:nvPr/>
        </p:nvSpPr>
        <p:spPr>
          <a:xfrm>
            <a:off x="777240" y="3230940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AutoShape 5"/>
          <p:cNvSpPr/>
          <p:nvPr/>
        </p:nvSpPr>
        <p:spPr>
          <a:xfrm>
            <a:off x="777240" y="3658954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AutoShape 6"/>
          <p:cNvSpPr/>
          <p:nvPr/>
        </p:nvSpPr>
        <p:spPr>
          <a:xfrm>
            <a:off x="777240" y="4086969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" name="AutoShape 7"/>
          <p:cNvSpPr/>
          <p:nvPr/>
        </p:nvSpPr>
        <p:spPr>
          <a:xfrm>
            <a:off x="777240" y="4514984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" name="AutoShape 8"/>
          <p:cNvSpPr/>
          <p:nvPr/>
        </p:nvSpPr>
        <p:spPr>
          <a:xfrm>
            <a:off x="777240" y="4942998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9" name="AutoShape 9"/>
          <p:cNvSpPr/>
          <p:nvPr/>
        </p:nvSpPr>
        <p:spPr>
          <a:xfrm>
            <a:off x="777240" y="5371623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" name="AutoShape 10"/>
          <p:cNvSpPr/>
          <p:nvPr/>
        </p:nvSpPr>
        <p:spPr>
          <a:xfrm>
            <a:off x="777240" y="5799638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1" name="AutoShape 11"/>
          <p:cNvSpPr/>
          <p:nvPr/>
        </p:nvSpPr>
        <p:spPr>
          <a:xfrm>
            <a:off x="777240" y="6227653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2" name="AutoShape 12"/>
          <p:cNvSpPr/>
          <p:nvPr/>
        </p:nvSpPr>
        <p:spPr>
          <a:xfrm>
            <a:off x="777240" y="6655667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3" name="AutoShape 13"/>
          <p:cNvSpPr/>
          <p:nvPr/>
        </p:nvSpPr>
        <p:spPr>
          <a:xfrm>
            <a:off x="777240" y="7083682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4" name="AutoShape 14"/>
          <p:cNvSpPr/>
          <p:nvPr/>
        </p:nvSpPr>
        <p:spPr>
          <a:xfrm>
            <a:off x="777240" y="7511697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5" name="AutoShape 15"/>
          <p:cNvSpPr/>
          <p:nvPr/>
        </p:nvSpPr>
        <p:spPr>
          <a:xfrm>
            <a:off x="777240" y="7940322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6" name="AutoShape 16"/>
          <p:cNvSpPr/>
          <p:nvPr/>
        </p:nvSpPr>
        <p:spPr>
          <a:xfrm>
            <a:off x="777240" y="8368336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7" name="AutoShape 17"/>
          <p:cNvSpPr/>
          <p:nvPr/>
        </p:nvSpPr>
        <p:spPr>
          <a:xfrm>
            <a:off x="777240" y="8796351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8" name="AutoShape 18"/>
          <p:cNvSpPr/>
          <p:nvPr/>
        </p:nvSpPr>
        <p:spPr>
          <a:xfrm>
            <a:off x="777240" y="9224976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8D9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77240" y="4655320"/>
            <a:ext cx="6217920" cy="1762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500"/>
              </a:lnSpc>
              <a:spcBef>
                <a:spcPct val="0"/>
              </a:spcBef>
            </a:pPr>
            <a:r>
              <a:rPr lang="en-US" sz="5000" u="none" strike="noStrike" spc="-2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Module 12: Individualized Care Plans for Menopause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777240" y="6570405"/>
            <a:ext cx="6217920" cy="12326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99"/>
              </a:lnSpc>
            </a:pPr>
            <a:r>
              <a:rPr lang="en-US" sz="1749" b="1" spc="-15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Objective</a:t>
            </a:r>
          </a:p>
          <a:p>
            <a:pPr marL="0" lvl="0" indent="0" algn="l">
              <a:lnSpc>
                <a:spcPts val="2099"/>
              </a:lnSpc>
              <a:spcBef>
                <a:spcPct val="0"/>
              </a:spcBef>
            </a:pPr>
            <a:r>
              <a:rPr lang="en-US" sz="1749" spc="-15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Help users create personalized care plans that integrate medical, lifestyle, and emotional strategies for managing menopause symptoms and improving overall well-being.</a:t>
            </a:r>
          </a:p>
        </p:txBody>
      </p:sp>
      <p:sp>
        <p:nvSpPr>
          <p:cNvPr id="4" name="Freeform 4"/>
          <p:cNvSpPr/>
          <p:nvPr/>
        </p:nvSpPr>
        <p:spPr>
          <a:xfrm>
            <a:off x="0" y="0"/>
            <a:ext cx="7772400" cy="4239967"/>
          </a:xfrm>
          <a:custGeom>
            <a:avLst/>
            <a:gdLst/>
            <a:ahLst/>
            <a:cxnLst/>
            <a:rect l="l" t="t" r="r" b="b"/>
            <a:pathLst>
              <a:path w="7772400" h="4239967">
                <a:moveTo>
                  <a:pt x="0" y="0"/>
                </a:moveTo>
                <a:lnTo>
                  <a:pt x="7772400" y="0"/>
                </a:lnTo>
                <a:lnTo>
                  <a:pt x="7772400" y="4239967"/>
                </a:lnTo>
                <a:lnTo>
                  <a:pt x="0" y="423996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1066" b="-11066"/>
            </a:stretch>
          </a:blipFill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77240" y="834390"/>
            <a:ext cx="6217920" cy="2431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800"/>
              </a:lnSpc>
              <a:spcBef>
                <a:spcPct val="0"/>
              </a:spcBef>
            </a:pPr>
            <a:r>
              <a:rPr lang="en-US" sz="2000" spc="-8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Section 1: Understanding Your Unique Needs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777240" y="1336870"/>
            <a:ext cx="6217920" cy="8516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99"/>
              </a:lnSpc>
            </a:pPr>
            <a:r>
              <a:rPr lang="en-US" sz="1499" b="1" spc="-13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Activity 1: Identifying Key Symptoms</a:t>
            </a:r>
          </a:p>
          <a:p>
            <a:pPr algn="l">
              <a:lnSpc>
                <a:spcPts val="1799"/>
              </a:lnSpc>
            </a:pPr>
            <a:endParaRPr lang="en-US" sz="1499" b="1" spc="-13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marL="0" lvl="0" indent="0" algn="l">
              <a:lnSpc>
                <a:spcPts val="1799"/>
              </a:lnSpc>
              <a:spcBef>
                <a:spcPct val="0"/>
              </a:spcBef>
            </a:pPr>
            <a:r>
              <a:rPr lang="en-US" sz="1499" b="1" spc="-13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Instructions:</a:t>
            </a:r>
            <a:r>
              <a:rPr lang="en-US" sz="1499" spc="-13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List the menopause symptoms that impact your daily life the most.</a:t>
            </a:r>
          </a:p>
        </p:txBody>
      </p:sp>
      <p:graphicFrame>
        <p:nvGraphicFramePr>
          <p:cNvPr id="4" name="Table 4"/>
          <p:cNvGraphicFramePr>
            <a:graphicFrameLocks noGrp="1"/>
          </p:cNvGraphicFramePr>
          <p:nvPr/>
        </p:nvGraphicFramePr>
        <p:xfrm>
          <a:off x="777240" y="2445692"/>
          <a:ext cx="6217920" cy="6774822"/>
        </p:xfrm>
        <a:graphic>
          <a:graphicData uri="http://schemas.openxmlformats.org/drawingml/2006/table">
            <a:tbl>
              <a:tblPr/>
              <a:tblGrid>
                <a:gridCol w="19199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25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953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68579"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Symptom</a:t>
                      </a: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Intensity (1–10)</a:t>
                      </a: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How It Affects You</a:t>
                      </a: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3252"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Example: Hot flashes</a:t>
                      </a: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8</a:t>
                      </a: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Interrupts sleep and focus</a:t>
                      </a: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4713"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4713"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74713"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74713"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74713"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74713"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74713"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77240" y="834390"/>
            <a:ext cx="6217920" cy="2431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800"/>
              </a:lnSpc>
              <a:spcBef>
                <a:spcPct val="0"/>
              </a:spcBef>
            </a:pPr>
            <a:r>
              <a:rPr lang="en-US" sz="2000" spc="-8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Section 1: Understanding Your Unique Needs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777240" y="1443326"/>
            <a:ext cx="6217920" cy="6387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99"/>
              </a:lnSpc>
            </a:pPr>
            <a:r>
              <a:rPr lang="en-US" sz="1499" b="1" spc="-13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Activity 2: Symptom Prioritization</a:t>
            </a:r>
          </a:p>
          <a:p>
            <a:pPr algn="l">
              <a:lnSpc>
                <a:spcPts val="1799"/>
              </a:lnSpc>
            </a:pPr>
            <a:endParaRPr lang="en-US" sz="1499" b="1" spc="-13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marL="0" lvl="0" indent="0" algn="l">
              <a:lnSpc>
                <a:spcPts val="1799"/>
              </a:lnSpc>
              <a:spcBef>
                <a:spcPct val="0"/>
              </a:spcBef>
            </a:pPr>
            <a:r>
              <a:rPr lang="en-US" sz="1499" b="1" spc="-13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Prompt</a:t>
            </a:r>
            <a:r>
              <a:rPr lang="en-US" sz="1499" spc="-13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: Rank your symptoms in order of importance to address.</a:t>
            </a:r>
          </a:p>
        </p:txBody>
      </p:sp>
      <p:sp>
        <p:nvSpPr>
          <p:cNvPr id="4" name="AutoShape 4"/>
          <p:cNvSpPr/>
          <p:nvPr/>
        </p:nvSpPr>
        <p:spPr>
          <a:xfrm>
            <a:off x="777240" y="2974375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AutoShape 5"/>
          <p:cNvSpPr/>
          <p:nvPr/>
        </p:nvSpPr>
        <p:spPr>
          <a:xfrm>
            <a:off x="777240" y="3402390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AutoShape 6"/>
          <p:cNvSpPr/>
          <p:nvPr/>
        </p:nvSpPr>
        <p:spPr>
          <a:xfrm>
            <a:off x="777240" y="3830404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" name="AutoShape 7"/>
          <p:cNvSpPr/>
          <p:nvPr/>
        </p:nvSpPr>
        <p:spPr>
          <a:xfrm>
            <a:off x="777240" y="4258419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" name="AutoShape 8"/>
          <p:cNvSpPr/>
          <p:nvPr/>
        </p:nvSpPr>
        <p:spPr>
          <a:xfrm>
            <a:off x="777240" y="4686434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9" name="AutoShape 9"/>
          <p:cNvSpPr/>
          <p:nvPr/>
        </p:nvSpPr>
        <p:spPr>
          <a:xfrm>
            <a:off x="777240" y="5114448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" name="AutoShape 10"/>
          <p:cNvSpPr/>
          <p:nvPr/>
        </p:nvSpPr>
        <p:spPr>
          <a:xfrm>
            <a:off x="777240" y="5543073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1" name="AutoShape 11"/>
          <p:cNvSpPr/>
          <p:nvPr/>
        </p:nvSpPr>
        <p:spPr>
          <a:xfrm>
            <a:off x="777240" y="5971088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2" name="AutoShape 12"/>
          <p:cNvSpPr/>
          <p:nvPr/>
        </p:nvSpPr>
        <p:spPr>
          <a:xfrm>
            <a:off x="777240" y="6399103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3" name="AutoShape 13"/>
          <p:cNvSpPr/>
          <p:nvPr/>
        </p:nvSpPr>
        <p:spPr>
          <a:xfrm>
            <a:off x="777240" y="6827117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4" name="AutoShape 14"/>
          <p:cNvSpPr/>
          <p:nvPr/>
        </p:nvSpPr>
        <p:spPr>
          <a:xfrm>
            <a:off x="777240" y="7255132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5" name="AutoShape 15"/>
          <p:cNvSpPr/>
          <p:nvPr/>
        </p:nvSpPr>
        <p:spPr>
          <a:xfrm>
            <a:off x="777240" y="7683147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6" name="AutoShape 16"/>
          <p:cNvSpPr/>
          <p:nvPr/>
        </p:nvSpPr>
        <p:spPr>
          <a:xfrm>
            <a:off x="777240" y="8111772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7" name="AutoShape 17"/>
          <p:cNvSpPr/>
          <p:nvPr/>
        </p:nvSpPr>
        <p:spPr>
          <a:xfrm>
            <a:off x="777240" y="8539786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8" name="AutoShape 18"/>
          <p:cNvSpPr/>
          <p:nvPr/>
        </p:nvSpPr>
        <p:spPr>
          <a:xfrm>
            <a:off x="777240" y="8967801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9" name="AutoShape 19"/>
          <p:cNvSpPr/>
          <p:nvPr/>
        </p:nvSpPr>
        <p:spPr>
          <a:xfrm>
            <a:off x="777240" y="2545750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77240" y="834390"/>
            <a:ext cx="6217920" cy="2431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800"/>
              </a:lnSpc>
              <a:spcBef>
                <a:spcPct val="0"/>
              </a:spcBef>
            </a:pPr>
            <a:r>
              <a:rPr lang="en-US" sz="2000" spc="-8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Section 2: Exploring Treatment Options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777240" y="1336870"/>
            <a:ext cx="6217920" cy="8516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99"/>
              </a:lnSpc>
            </a:pPr>
            <a:r>
              <a:rPr lang="en-US" sz="1499" b="1" spc="-13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Activity 3: Medical and Non-Medical Solutions</a:t>
            </a:r>
          </a:p>
          <a:p>
            <a:pPr algn="l">
              <a:lnSpc>
                <a:spcPts val="1799"/>
              </a:lnSpc>
            </a:pPr>
            <a:endParaRPr lang="en-US" sz="1499" b="1" spc="-13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marL="0" lvl="0" indent="0" algn="l">
              <a:lnSpc>
                <a:spcPts val="1799"/>
              </a:lnSpc>
              <a:spcBef>
                <a:spcPct val="0"/>
              </a:spcBef>
            </a:pPr>
            <a:r>
              <a:rPr lang="en-US" sz="1499" b="1" spc="-13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Instructions</a:t>
            </a:r>
            <a:r>
              <a:rPr lang="en-US" sz="1499" spc="-13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: Match symptoms to potential treatments or strategies.</a:t>
            </a:r>
          </a:p>
        </p:txBody>
      </p:sp>
      <p:graphicFrame>
        <p:nvGraphicFramePr>
          <p:cNvPr id="4" name="Table 4"/>
          <p:cNvGraphicFramePr>
            <a:graphicFrameLocks noGrp="1"/>
          </p:cNvGraphicFramePr>
          <p:nvPr/>
        </p:nvGraphicFramePr>
        <p:xfrm>
          <a:off x="777240" y="2445692"/>
          <a:ext cx="6217920" cy="6835469"/>
        </p:xfrm>
        <a:graphic>
          <a:graphicData uri="http://schemas.openxmlformats.org/drawingml/2006/table">
            <a:tbl>
              <a:tblPr/>
              <a:tblGrid>
                <a:gridCol w="19199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25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953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4891"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Symptom</a:t>
                      </a: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Treatment/Strategy</a:t>
                      </a: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Notes</a:t>
                      </a: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50289"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Hot flashes</a:t>
                      </a: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HRT or cooling techniques</a:t>
                      </a: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Interested in non-hormonal options</a:t>
                      </a: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50289"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Mood swings</a:t>
                      </a: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CBT, omega-3 supplements</a:t>
                      </a: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Would like to try therapy first</a:t>
                      </a: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77240" y="834390"/>
            <a:ext cx="6217920" cy="2431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800"/>
              </a:lnSpc>
              <a:spcBef>
                <a:spcPct val="0"/>
              </a:spcBef>
            </a:pPr>
            <a:r>
              <a:rPr lang="en-US" sz="2000" spc="-8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Section 2: Exploring Treatment Options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777240" y="1336870"/>
            <a:ext cx="6217920" cy="8516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99"/>
              </a:lnSpc>
            </a:pPr>
            <a:r>
              <a:rPr lang="en-US" sz="1499" b="1" spc="-13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Activity 4: Research and Questions</a:t>
            </a:r>
          </a:p>
          <a:p>
            <a:pPr algn="l">
              <a:lnSpc>
                <a:spcPts val="1799"/>
              </a:lnSpc>
            </a:pPr>
            <a:endParaRPr lang="en-US" sz="1499" b="1" spc="-13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marL="0" lvl="0" indent="0" algn="l">
              <a:lnSpc>
                <a:spcPts val="1799"/>
              </a:lnSpc>
              <a:spcBef>
                <a:spcPct val="0"/>
              </a:spcBef>
            </a:pPr>
            <a:r>
              <a:rPr lang="en-US" sz="1499" b="1" spc="-13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Instructions</a:t>
            </a:r>
            <a:r>
              <a:rPr lang="en-US" sz="1499" spc="-13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: Write down questions to ask your doctor or research further.</a:t>
            </a:r>
          </a:p>
        </p:txBody>
      </p:sp>
      <p:graphicFrame>
        <p:nvGraphicFramePr>
          <p:cNvPr id="4" name="Table 4"/>
          <p:cNvGraphicFramePr>
            <a:graphicFrameLocks noGrp="1"/>
          </p:cNvGraphicFramePr>
          <p:nvPr/>
        </p:nvGraphicFramePr>
        <p:xfrm>
          <a:off x="777240" y="2445692"/>
          <a:ext cx="6217920" cy="6741243"/>
        </p:xfrm>
        <a:graphic>
          <a:graphicData uri="http://schemas.openxmlformats.org/drawingml/2006/table">
            <a:tbl>
              <a:tblPr/>
              <a:tblGrid>
                <a:gridCol w="30212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966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4912"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Treatment</a:t>
                      </a: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Question</a:t>
                      </a: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3263"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Example: HRT</a:t>
                      </a: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What are the risks and benefits for me?</a:t>
                      </a: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4724"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4724"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74724"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74724"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74724"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74724"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74724"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77240" y="834390"/>
            <a:ext cx="6217920" cy="2431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800"/>
              </a:lnSpc>
              <a:spcBef>
                <a:spcPct val="0"/>
              </a:spcBef>
            </a:pPr>
            <a:r>
              <a:rPr lang="en-US" sz="2000" spc="-8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Section 3: Building Your Care Plan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777240" y="1336870"/>
            <a:ext cx="6217920" cy="8516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99"/>
              </a:lnSpc>
            </a:pPr>
            <a:r>
              <a:rPr lang="en-US" sz="1499" b="1" spc="-13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Activity 5: Personalized Plan Worksheet</a:t>
            </a:r>
          </a:p>
          <a:p>
            <a:pPr algn="l">
              <a:lnSpc>
                <a:spcPts val="1799"/>
              </a:lnSpc>
            </a:pPr>
            <a:endParaRPr lang="en-US" sz="1499" b="1" spc="-13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marL="0" lvl="0" indent="0" algn="l">
              <a:lnSpc>
                <a:spcPts val="1799"/>
              </a:lnSpc>
              <a:spcBef>
                <a:spcPct val="0"/>
              </a:spcBef>
            </a:pPr>
            <a:r>
              <a:rPr lang="en-US" sz="1499" b="1" spc="-13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Instructions</a:t>
            </a:r>
            <a:r>
              <a:rPr lang="en-US" sz="1499" spc="-13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: Create a care plan that includes medical, lifestyle, and emotional strategies.</a:t>
            </a:r>
          </a:p>
        </p:txBody>
      </p:sp>
      <p:graphicFrame>
        <p:nvGraphicFramePr>
          <p:cNvPr id="4" name="Table 4"/>
          <p:cNvGraphicFramePr>
            <a:graphicFrameLocks noGrp="1"/>
          </p:cNvGraphicFramePr>
          <p:nvPr/>
        </p:nvGraphicFramePr>
        <p:xfrm>
          <a:off x="777240" y="2445692"/>
          <a:ext cx="6217920" cy="6749764"/>
        </p:xfrm>
        <a:graphic>
          <a:graphicData uri="http://schemas.openxmlformats.org/drawingml/2006/table">
            <a:tbl>
              <a:tblPr/>
              <a:tblGrid>
                <a:gridCol w="16770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25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382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74722"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Category</a:t>
                      </a: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Action Step</a:t>
                      </a: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Frequency/Duration</a:t>
                      </a: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4910"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Medical</a:t>
                      </a: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Start HRT</a:t>
                      </a: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Daily</a:t>
                      </a: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3261"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Lifestyle</a:t>
                      </a: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Add 3 servings of calcium-rich foods</a:t>
                      </a: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Weekly meal planning</a:t>
                      </a: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3261"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Emotional</a:t>
                      </a: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Practice mindfulness meditation</a:t>
                      </a: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10 minutes every morning</a:t>
                      </a: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74722"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74722"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74722"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74722"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74722"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77240" y="834390"/>
            <a:ext cx="6217920" cy="2431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800"/>
              </a:lnSpc>
              <a:spcBef>
                <a:spcPct val="0"/>
              </a:spcBef>
            </a:pPr>
            <a:r>
              <a:rPr lang="en-US" sz="2000" spc="-8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Section 3: Building Your Care Plan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777240" y="1336870"/>
            <a:ext cx="6217920" cy="8516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99"/>
              </a:lnSpc>
            </a:pPr>
            <a:r>
              <a:rPr lang="en-US" sz="1499" b="1" spc="-13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Activity 6: Progress Tracker</a:t>
            </a:r>
          </a:p>
          <a:p>
            <a:pPr algn="l">
              <a:lnSpc>
                <a:spcPts val="1799"/>
              </a:lnSpc>
            </a:pPr>
            <a:endParaRPr lang="en-US" sz="1499" b="1" spc="-13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marL="0" lvl="0" indent="0" algn="l">
              <a:lnSpc>
                <a:spcPts val="1799"/>
              </a:lnSpc>
              <a:spcBef>
                <a:spcPct val="0"/>
              </a:spcBef>
            </a:pPr>
            <a:r>
              <a:rPr lang="en-US" sz="1499" b="1" spc="-13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Instructions</a:t>
            </a:r>
            <a:r>
              <a:rPr lang="en-US" sz="1499" spc="-13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: Record your symptoms and note changes after implementing your care plan.</a:t>
            </a:r>
          </a:p>
        </p:txBody>
      </p:sp>
      <p:graphicFrame>
        <p:nvGraphicFramePr>
          <p:cNvPr id="4" name="Table 4"/>
          <p:cNvGraphicFramePr>
            <a:graphicFrameLocks noGrp="1"/>
          </p:cNvGraphicFramePr>
          <p:nvPr/>
        </p:nvGraphicFramePr>
        <p:xfrm>
          <a:off x="777240" y="2445692"/>
          <a:ext cx="6217921" cy="6914599"/>
        </p:xfrm>
        <a:graphic>
          <a:graphicData uri="http://schemas.openxmlformats.org/drawingml/2006/table">
            <a:tbl>
              <a:tblPr/>
              <a:tblGrid>
                <a:gridCol w="13693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19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19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47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83208"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Date</a:t>
                      </a: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Symptom</a:t>
                      </a: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Change in Intensity (1–10)</a:t>
                      </a: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What Helped?</a:t>
                      </a: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1991"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Example: Week 1</a:t>
                      </a: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Sleep disturbances</a:t>
                      </a: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Reduced from 7 to 5</a:t>
                      </a: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Added bedtime routine</a:t>
                      </a: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21880"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21880"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21880"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21880"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21880"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77240" y="834390"/>
            <a:ext cx="6217920" cy="2431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800"/>
              </a:lnSpc>
              <a:spcBef>
                <a:spcPct val="0"/>
              </a:spcBef>
            </a:pPr>
            <a:r>
              <a:rPr lang="en-US" sz="2000" spc="-8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Section 4: Emotional and Social Support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777240" y="1336870"/>
            <a:ext cx="6217920" cy="8516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99"/>
              </a:lnSpc>
            </a:pPr>
            <a:r>
              <a:rPr lang="en-US" sz="1499" b="1" spc="-13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Activity 7: Emotional Health Reflection</a:t>
            </a:r>
          </a:p>
          <a:p>
            <a:pPr algn="l">
              <a:lnSpc>
                <a:spcPts val="1799"/>
              </a:lnSpc>
            </a:pPr>
            <a:endParaRPr lang="en-US" sz="1499" b="1" spc="-13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marL="0" lvl="0" indent="0" algn="l">
              <a:lnSpc>
                <a:spcPts val="1799"/>
              </a:lnSpc>
              <a:spcBef>
                <a:spcPct val="0"/>
              </a:spcBef>
            </a:pPr>
            <a:r>
              <a:rPr lang="en-US" sz="1499" b="1" spc="-13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Prompt</a:t>
            </a:r>
            <a:r>
              <a:rPr lang="en-US" sz="1499" spc="-13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: Reflect on how menopause has affected your emotional well-being.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777240" y="2445692"/>
            <a:ext cx="6217920" cy="2129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99"/>
              </a:lnSpc>
              <a:spcBef>
                <a:spcPct val="0"/>
              </a:spcBef>
            </a:pPr>
            <a:r>
              <a:rPr lang="en-US" sz="1499" spc="-13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What emotions have been most challenging for you recently?</a:t>
            </a:r>
          </a:p>
        </p:txBody>
      </p:sp>
      <p:sp>
        <p:nvSpPr>
          <p:cNvPr id="5" name="AutoShape 5"/>
          <p:cNvSpPr/>
          <p:nvPr/>
        </p:nvSpPr>
        <p:spPr>
          <a:xfrm>
            <a:off x="777240" y="3082466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AutoShape 6"/>
          <p:cNvSpPr/>
          <p:nvPr/>
        </p:nvSpPr>
        <p:spPr>
          <a:xfrm>
            <a:off x="777240" y="3510481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" name="AutoShape 7"/>
          <p:cNvSpPr/>
          <p:nvPr/>
        </p:nvSpPr>
        <p:spPr>
          <a:xfrm>
            <a:off x="777240" y="3938495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" name="AutoShape 8"/>
          <p:cNvSpPr/>
          <p:nvPr/>
        </p:nvSpPr>
        <p:spPr>
          <a:xfrm>
            <a:off x="777240" y="4366510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9" name="AutoShape 9"/>
          <p:cNvSpPr/>
          <p:nvPr/>
        </p:nvSpPr>
        <p:spPr>
          <a:xfrm>
            <a:off x="777240" y="4794525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" name="AutoShape 10"/>
          <p:cNvSpPr/>
          <p:nvPr/>
        </p:nvSpPr>
        <p:spPr>
          <a:xfrm>
            <a:off x="777240" y="5222539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1" name="TextBox 11"/>
          <p:cNvSpPr txBox="1"/>
          <p:nvPr/>
        </p:nvSpPr>
        <p:spPr>
          <a:xfrm>
            <a:off x="777240" y="6017877"/>
            <a:ext cx="6217920" cy="2129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99"/>
              </a:lnSpc>
              <a:spcBef>
                <a:spcPct val="0"/>
              </a:spcBef>
            </a:pPr>
            <a:r>
              <a:rPr lang="en-US" sz="1499" spc="-13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How can you address these emotions constructively?</a:t>
            </a:r>
          </a:p>
        </p:txBody>
      </p:sp>
      <p:sp>
        <p:nvSpPr>
          <p:cNvPr id="12" name="AutoShape 12"/>
          <p:cNvSpPr/>
          <p:nvPr/>
        </p:nvSpPr>
        <p:spPr>
          <a:xfrm>
            <a:off x="777240" y="6654651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3" name="AutoShape 13"/>
          <p:cNvSpPr/>
          <p:nvPr/>
        </p:nvSpPr>
        <p:spPr>
          <a:xfrm>
            <a:off x="777240" y="7082666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4" name="AutoShape 14"/>
          <p:cNvSpPr/>
          <p:nvPr/>
        </p:nvSpPr>
        <p:spPr>
          <a:xfrm>
            <a:off x="777240" y="7510680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5" name="AutoShape 15"/>
          <p:cNvSpPr/>
          <p:nvPr/>
        </p:nvSpPr>
        <p:spPr>
          <a:xfrm>
            <a:off x="777240" y="7938695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6" name="AutoShape 16"/>
          <p:cNvSpPr/>
          <p:nvPr/>
        </p:nvSpPr>
        <p:spPr>
          <a:xfrm>
            <a:off x="777240" y="8366710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7" name="AutoShape 17"/>
          <p:cNvSpPr/>
          <p:nvPr/>
        </p:nvSpPr>
        <p:spPr>
          <a:xfrm>
            <a:off x="777240" y="8794724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8" name="AutoShape 18"/>
          <p:cNvSpPr/>
          <p:nvPr/>
        </p:nvSpPr>
        <p:spPr>
          <a:xfrm>
            <a:off x="777240" y="5651164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9" name="AutoShape 19"/>
          <p:cNvSpPr/>
          <p:nvPr/>
        </p:nvSpPr>
        <p:spPr>
          <a:xfrm>
            <a:off x="777240" y="9223349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603</Words>
  <Application>Microsoft Office PowerPoint</Application>
  <PresentationFormat>Custom</PresentationFormat>
  <Paragraphs>113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Montserrat</vt:lpstr>
      <vt:lpstr>Calibri</vt:lpstr>
      <vt:lpstr>Arial</vt:lpstr>
      <vt:lpstr>Montserrat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W0012 Menopause Individualized Care Plans for Menopause(8.5 x 11 in)</dc:title>
  <cp:lastModifiedBy>USER</cp:lastModifiedBy>
  <cp:revision>2</cp:revision>
  <dcterms:created xsi:type="dcterms:W3CDTF">2006-08-16T00:00:00Z</dcterms:created>
  <dcterms:modified xsi:type="dcterms:W3CDTF">2025-03-06T18:56:41Z</dcterms:modified>
  <dc:identifier>DAGb0cWeUq0</dc:identifier>
</cp:coreProperties>
</file>